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99" r:id="rId3"/>
    <p:sldId id="297" r:id="rId4"/>
    <p:sldId id="300" r:id="rId5"/>
    <p:sldId id="301" r:id="rId6"/>
    <p:sldId id="303" r:id="rId7"/>
    <p:sldId id="305" r:id="rId8"/>
    <p:sldId id="306" r:id="rId9"/>
    <p:sldId id="307" r:id="rId10"/>
    <p:sldId id="308" r:id="rId11"/>
    <p:sldId id="309" r:id="rId12"/>
    <p:sldId id="291" r:id="rId13"/>
    <p:sldId id="293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CB6D6B"/>
    <a:srgbClr val="D17F7D"/>
    <a:srgbClr val="467AB8"/>
    <a:srgbClr val="737373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4660"/>
  </p:normalViewPr>
  <p:slideViewPr>
    <p:cSldViewPr>
      <p:cViewPr varScale="1">
        <p:scale>
          <a:sx n="78" d="100"/>
          <a:sy n="78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260F-DCB5-48B0-8B31-D2A5EE7AE1C0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B0D2-374A-4F02-BEF7-1C0A6CC5CC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jhu.edu/~gupchup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1/12/2010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http://www.cs.jhu.edu/~gupchup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5516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11779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Jayant Gupchup, Johns Hopkins University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42756" y="6611779"/>
            <a:ext cx="2201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 smtClean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  <a:hlinkClick r:id="rId2"/>
              </a:rPr>
              <a:t>http://www.cs.jhu.edu/~gupchup</a:t>
            </a:r>
            <a:endParaRPr lang="en-US" sz="1000" b="0" kern="1200" dirty="0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138E-80DE-4CE7-BC6C-D1244A62284D}" type="datetimeFigureOut">
              <a:rPr lang="en-US" smtClean="0"/>
              <a:pPr/>
              <a:t>11/26/2010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underyourfee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racula.cs.jhu.edu/luyf/en/tools/VZToo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Jayant Gupchup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Graduate student, 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Johns Hopkins University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Representative Slides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Error </a:t>
            </a:r>
            <a:r>
              <a:rPr lang="en-US" dirty="0" err="1" smtClean="0"/>
              <a:t>vs</a:t>
            </a:r>
            <a:r>
              <a:rPr lang="en-US" dirty="0" smtClean="0"/>
              <a:t> Locations</a:t>
            </a:r>
            <a:endParaRPr lang="en-US" dirty="0"/>
          </a:p>
        </p:txBody>
      </p:sp>
      <p:pic>
        <p:nvPicPr>
          <p:cNvPr id="4098" name="Picture 2" descr="C:\Projects\Sensor\SpatialXcorr\corrfun\matlab\eSPASS\fig\rand_mi_comp.png"/>
          <p:cNvPicPr>
            <a:picLocks noChangeAspect="1" noChangeArrowheads="1"/>
          </p:cNvPicPr>
          <p:nvPr/>
        </p:nvPicPr>
        <p:blipFill>
          <a:blip r:embed="rId2" cstate="print"/>
          <a:srcRect l="7723" t="3219" r="567" b="4900"/>
          <a:stretch>
            <a:fillRect/>
          </a:stretch>
        </p:blipFill>
        <p:spPr bwMode="auto">
          <a:xfrm>
            <a:off x="1371600" y="762000"/>
            <a:ext cx="7239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Under Your Feet </a:t>
            </a:r>
            <a:r>
              <a:rPr lang="en-US" sz="2200" dirty="0" smtClean="0"/>
              <a:t>[LUYF]</a:t>
            </a:r>
            <a:endParaRPr lang="en-US" sz="2200" dirty="0"/>
          </a:p>
        </p:txBody>
      </p:sp>
      <p:pic>
        <p:nvPicPr>
          <p:cNvPr id="4" name="Picture 3" descr="luyfsize.png"/>
          <p:cNvPicPr>
            <a:picLocks noChangeAspect="1"/>
          </p:cNvPicPr>
          <p:nvPr/>
        </p:nvPicPr>
        <p:blipFill>
          <a:blip r:embed="rId2" cstate="print"/>
          <a:srcRect t="3333" b="3333"/>
          <a:stretch>
            <a:fillRect/>
          </a:stretch>
        </p:blipFill>
        <p:spPr>
          <a:xfrm>
            <a:off x="0" y="5334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867400"/>
            <a:ext cx="2875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[LUYF] : </a:t>
            </a:r>
            <a:r>
              <a:rPr lang="en-US" sz="1200" dirty="0" smtClean="0">
                <a:hlinkClick r:id="rId3"/>
              </a:rPr>
              <a:t>http://www.lifeunderyourfeet.org/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Architecture </a:t>
            </a:r>
            <a:r>
              <a:rPr lang="en-US" sz="2200" dirty="0" smtClean="0"/>
              <a:t>[</a:t>
            </a:r>
            <a:r>
              <a:rPr lang="en-US" sz="2200" dirty="0" err="1" smtClean="0"/>
              <a:t>eScience</a:t>
            </a:r>
            <a:r>
              <a:rPr lang="en-US" sz="2200" dirty="0" smtClean="0"/>
              <a:t> 2008]</a:t>
            </a:r>
            <a:endParaRPr lang="en-US" sz="2200" dirty="0"/>
          </a:p>
        </p:txBody>
      </p:sp>
      <p:pic>
        <p:nvPicPr>
          <p:cNvPr id="4" name="Picture 3" descr="tes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43200" y="5715000"/>
            <a:ext cx="4168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 err="1" smtClean="0"/>
              <a:t>eScience</a:t>
            </a:r>
            <a:r>
              <a:rPr lang="en-US" sz="1200" dirty="0" smtClean="0"/>
              <a:t> 08] : Microsoft </a:t>
            </a:r>
            <a:r>
              <a:rPr lang="en-US" sz="1200" dirty="0" err="1" smtClean="0"/>
              <a:t>eScience</a:t>
            </a:r>
            <a:r>
              <a:rPr lang="en-US" sz="1200" dirty="0" smtClean="0"/>
              <a:t> Workshop 2008, Indianapolis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“Time Reconstruction: Sundial” </a:t>
            </a:r>
            <a:r>
              <a:rPr lang="en-US" sz="2200" dirty="0" smtClean="0"/>
              <a:t>[EWSN 09]</a:t>
            </a:r>
            <a:endParaRPr lang="en-US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785813"/>
            <a:ext cx="4024312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360628" y="1447800"/>
            <a:ext cx="1620572" cy="1981200"/>
            <a:chOff x="360628" y="1447800"/>
            <a:chExt cx="1620572" cy="1981200"/>
          </a:xfrm>
        </p:grpSpPr>
        <p:grpSp>
          <p:nvGrpSpPr>
            <p:cNvPr id="21" name="Group 20"/>
            <p:cNvGrpSpPr/>
            <p:nvPr/>
          </p:nvGrpSpPr>
          <p:grpSpPr>
            <a:xfrm>
              <a:off x="838200" y="1447800"/>
              <a:ext cx="533402" cy="1524000"/>
              <a:chOff x="838200" y="1447800"/>
              <a:chExt cx="533402" cy="1524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228600" y="2132806"/>
                <a:ext cx="1370806" cy="794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686596" y="2132806"/>
                <a:ext cx="1370010" cy="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2970212"/>
                <a:ext cx="533400" cy="158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60628" y="3121223"/>
              <a:ext cx="1620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Length of day (LOD)</a:t>
              </a:r>
              <a:endParaRPr lang="en-US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400" y="682823"/>
            <a:ext cx="583814" cy="536377"/>
            <a:chOff x="914400" y="682823"/>
            <a:chExt cx="583814" cy="536377"/>
          </a:xfrm>
        </p:grpSpPr>
        <p:sp>
          <p:nvSpPr>
            <p:cNvPr id="22" name="Multiply 21"/>
            <p:cNvSpPr/>
            <p:nvPr/>
          </p:nvSpPr>
          <p:spPr>
            <a:xfrm>
              <a:off x="1066800" y="990600"/>
              <a:ext cx="152400" cy="2286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" y="682823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Noon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38600" y="552450"/>
            <a:ext cx="4876800" cy="2952750"/>
            <a:chOff x="4038600" y="533400"/>
            <a:chExt cx="4876800" cy="29527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1895" y="533400"/>
              <a:ext cx="4313505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ight Arrow 26"/>
            <p:cNvSpPr/>
            <p:nvPr/>
          </p:nvSpPr>
          <p:spPr>
            <a:xfrm>
              <a:off x="4038600" y="1524000"/>
              <a:ext cx="457200" cy="2286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04800" y="3794760"/>
          <a:ext cx="2971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Noon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Noon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n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294020" y="4191000"/>
            <a:ext cx="1658980" cy="609600"/>
            <a:chOff x="3429000" y="4191000"/>
            <a:chExt cx="1658980" cy="609600"/>
          </a:xfrm>
        </p:grpSpPr>
        <p:sp>
          <p:nvSpPr>
            <p:cNvPr id="34" name="Left Arrow 33"/>
            <p:cNvSpPr/>
            <p:nvPr/>
          </p:nvSpPr>
          <p:spPr>
            <a:xfrm>
              <a:off x="4038600" y="4572000"/>
              <a:ext cx="457200" cy="2286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4191000"/>
              <a:ext cx="165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“Anchor Points”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95800" y="3429000"/>
            <a:ext cx="4495800" cy="507087"/>
            <a:chOff x="4495800" y="3429000"/>
            <a:chExt cx="4495800" cy="507087"/>
          </a:xfrm>
        </p:grpSpPr>
        <p:sp>
          <p:nvSpPr>
            <p:cNvPr id="31" name="Down Arrow 30"/>
            <p:cNvSpPr/>
            <p:nvPr/>
          </p:nvSpPr>
          <p:spPr>
            <a:xfrm>
              <a:off x="8763000" y="3429000"/>
              <a:ext cx="228600" cy="4572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505200"/>
              <a:ext cx="44566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 smtClean="0"/>
                <a:t>argmax</a:t>
              </a:r>
              <a:r>
                <a:rPr lang="en-US" sz="2200" i="1" dirty="0" smtClean="0"/>
                <a:t> </a:t>
              </a:r>
              <a:r>
                <a:rPr lang="en-US" sz="2200" i="1" baseline="-25000" dirty="0" smtClean="0"/>
                <a:t>lag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Xcorr</a:t>
              </a:r>
              <a:r>
                <a:rPr lang="en-US" sz="2200" dirty="0" smtClean="0"/>
                <a:t> (LOD </a:t>
              </a:r>
              <a:r>
                <a:rPr lang="en-US" sz="2200" baseline="-25000" dirty="0" err="1" smtClean="0"/>
                <a:t>lts</a:t>
              </a:r>
              <a:r>
                <a:rPr lang="en-US" sz="2200" dirty="0" smtClean="0"/>
                <a:t>, LOD </a:t>
              </a:r>
              <a:r>
                <a:rPr lang="en-US" sz="2200" baseline="-25000" dirty="0" err="1" smtClean="0"/>
                <a:t>gts</a:t>
              </a:r>
              <a:r>
                <a:rPr lang="en-US" sz="2200" dirty="0" smtClean="0"/>
                <a:t>, lag)</a:t>
              </a:r>
              <a:endParaRPr lang="en-US" sz="2200" dirty="0"/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1087" y="3924300"/>
            <a:ext cx="4024313" cy="25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0" y="6263898"/>
            <a:ext cx="500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[EWSN 09] : European Conference on Wireless Sensor Network 2009, Ireland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Monitoring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762000"/>
            <a:ext cx="3333750" cy="2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3055144" cy="303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 Hill </a:t>
            </a:r>
            <a:r>
              <a:rPr lang="en-US" sz="2200" dirty="0" smtClean="0"/>
              <a:t>[Dec 2008 to Sep 2009]</a:t>
            </a:r>
            <a:endParaRPr lang="en-US" sz="2200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7040895" cy="5440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and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Manage data collected by our sensors</a:t>
            </a:r>
          </a:p>
          <a:p>
            <a:pPr lvl="1"/>
            <a:r>
              <a:rPr lang="en-US" dirty="0" smtClean="0"/>
              <a:t>Provide online access to data and graphs to scientists</a:t>
            </a:r>
          </a:p>
          <a:p>
            <a:pPr lvl="1"/>
            <a:r>
              <a:rPr lang="en-US" dirty="0" smtClean="0">
                <a:hlinkClick r:id="rId2"/>
              </a:rPr>
              <a:t>http://dracula.cs.jhu.edu/luyf/en/tools/VZTool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Research – I: Time synchronization and validation of measurements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Research – II: Exploit spatial and temporal correlation to</a:t>
            </a:r>
          </a:p>
          <a:p>
            <a:pPr lvl="1"/>
            <a:r>
              <a:rPr lang="en-US" dirty="0" smtClean="0"/>
              <a:t>Fault detection and gap filling</a:t>
            </a:r>
          </a:p>
          <a:p>
            <a:pPr lvl="1"/>
            <a:r>
              <a:rPr lang="en-US" dirty="0" smtClean="0"/>
              <a:t>Optimize data collection subsystem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Grazor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56388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3652837"/>
            <a:ext cx="56292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343400"/>
            <a:ext cx="220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Available </a:t>
            </a: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Online </a:t>
            </a: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Right now!!!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Timestamp Validation: </a:t>
            </a:r>
            <a:r>
              <a:rPr lang="en-US" sz="3100" dirty="0" smtClean="0"/>
              <a:t>Annual </a:t>
            </a:r>
            <a:r>
              <a:rPr lang="en-US" sz="3100" dirty="0" smtClean="0"/>
              <a:t>Solar Patterns</a:t>
            </a:r>
            <a:endParaRPr lang="en-US" sz="3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5105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3581400"/>
            <a:ext cx="520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&lt;LOD, noon&gt; = </a:t>
            </a:r>
            <a:r>
              <a:rPr lang="en-US" sz="3200" i="1" dirty="0" smtClean="0"/>
              <a:t>f</a:t>
            </a:r>
            <a:r>
              <a:rPr lang="en-US" sz="2800" i="1" dirty="0" smtClean="0"/>
              <a:t> </a:t>
            </a:r>
            <a:r>
              <a:rPr lang="en-US" sz="2400" dirty="0" smtClean="0"/>
              <a:t>(Latitude, Time of Year)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8343900" cy="23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Dataset </a:t>
            </a:r>
            <a:r>
              <a:rPr lang="en-US" sz="2200" dirty="0" smtClean="0"/>
              <a:t>[noisy + </a:t>
            </a:r>
            <a:r>
              <a:rPr lang="en-US" sz="2200" dirty="0" err="1" smtClean="0"/>
              <a:t>gappy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pic>
        <p:nvPicPr>
          <p:cNvPr id="6" name="Picture 5" descr="STRaw.png"/>
          <p:cNvPicPr>
            <a:picLocks noChangeAspect="1"/>
          </p:cNvPicPr>
          <p:nvPr/>
        </p:nvPicPr>
        <p:blipFill>
          <a:blip r:embed="rId2" cstate="print"/>
          <a:srcRect r="8986" b="8889"/>
          <a:stretch>
            <a:fillRect/>
          </a:stretch>
        </p:blipFill>
        <p:spPr>
          <a:xfrm>
            <a:off x="533400" y="609601"/>
            <a:ext cx="7822004" cy="58987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Robust Reconstruction </a:t>
            </a:r>
            <a:r>
              <a:rPr lang="en-US" sz="2200" dirty="0" smtClean="0"/>
              <a:t>[</a:t>
            </a:r>
            <a:r>
              <a:rPr lang="en-US" sz="2200" dirty="0" err="1" smtClean="0"/>
              <a:t>Clustering+PCA+Regression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pic>
        <p:nvPicPr>
          <p:cNvPr id="4" name="Picture 3" descr="STClean.png"/>
          <p:cNvPicPr>
            <a:picLocks noChangeAspect="1"/>
          </p:cNvPicPr>
          <p:nvPr/>
        </p:nvPicPr>
        <p:blipFill>
          <a:blip r:embed="rId2" cstate="print"/>
          <a:srcRect r="8149" b="10000"/>
          <a:stretch>
            <a:fillRect/>
          </a:stretch>
        </p:blipFill>
        <p:spPr>
          <a:xfrm>
            <a:off x="530352" y="612648"/>
            <a:ext cx="7893938" cy="58268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10 Locations</a:t>
            </a:r>
            <a:endParaRPr lang="en-US" dirty="0"/>
          </a:p>
        </p:txBody>
      </p:sp>
      <p:pic>
        <p:nvPicPr>
          <p:cNvPr id="3074" name="Picture 2" descr="C:\Projects\Sensor\SpatialXcorr\corrfun\matlab\eSPASS\movie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731838"/>
            <a:ext cx="6985000" cy="539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24170</TotalTime>
  <Words>216</Words>
  <Application>Microsoft Office PowerPoint</Application>
  <PresentationFormat>On-screen Show (4:3)</PresentationFormat>
  <Paragraphs>54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Jayant Gupchup Graduate student,  Johns Hopkins University</vt:lpstr>
      <vt:lpstr>Environmental Monitoring</vt:lpstr>
      <vt:lpstr>Cub Hill [Dec 2008 to Sep 2009]</vt:lpstr>
      <vt:lpstr>Research and Roles</vt:lpstr>
      <vt:lpstr>Grazor System</vt:lpstr>
      <vt:lpstr>Timestamp Validation: Annual Solar Patterns</vt:lpstr>
      <vt:lpstr>Soil Temperature Dataset [noisy + gappy]</vt:lpstr>
      <vt:lpstr>Robust Reconstruction [Clustering+PCA+Regression]</vt:lpstr>
      <vt:lpstr>Top 10 Locations</vt:lpstr>
      <vt:lpstr>Reconstruction Error vs Locations</vt:lpstr>
      <vt:lpstr>Questions</vt:lpstr>
      <vt:lpstr>Life Under Your Feet [LUYF]</vt:lpstr>
      <vt:lpstr>System Architecture [eScience 2008]</vt:lpstr>
      <vt:lpstr>“Time Reconstruction: Sundial” [EWSN 09]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gupchup</cp:lastModifiedBy>
  <cp:revision>1011</cp:revision>
  <dcterms:created xsi:type="dcterms:W3CDTF">2008-12-02T01:57:33Z</dcterms:created>
  <dcterms:modified xsi:type="dcterms:W3CDTF">2010-11-26T21:51:46Z</dcterms:modified>
</cp:coreProperties>
</file>