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27432000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91913" indent="-134887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183829" indent="-269773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775742" indent="-40466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369245" indent="-541133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5138" algn="l" defTabSz="91405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2165" algn="l" defTabSz="91405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199198" algn="l" defTabSz="91405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6224" algn="l" defTabSz="91405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CC00CC"/>
    <a:srgbClr val="FF9900"/>
    <a:srgbClr val="CC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4" autoAdjust="0"/>
    <p:restoredTop sz="99179" autoAdjust="0"/>
  </p:normalViewPr>
  <p:slideViewPr>
    <p:cSldViewPr snapToGrid="0" showGuides="1">
      <p:cViewPr varScale="1">
        <p:scale>
          <a:sx n="26" d="100"/>
          <a:sy n="26" d="100"/>
        </p:scale>
        <p:origin x="-90" y="-288"/>
      </p:cViewPr>
      <p:guideLst>
        <p:guide orient="horz" pos="8640"/>
        <p:guide pos="109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0908"/>
            <a:ext cx="31089600" cy="5881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5594"/>
            <a:ext cx="25603200" cy="7008812"/>
          </a:xfrm>
        </p:spPr>
        <p:txBody>
          <a:bodyPr/>
          <a:lstStyle>
            <a:lvl1pPr marL="0" indent="0" algn="ctr">
              <a:buNone/>
              <a:defRPr/>
            </a:lvl1pPr>
            <a:lvl2pPr marL="592401" indent="0" algn="ctr">
              <a:buNone/>
              <a:defRPr/>
            </a:lvl2pPr>
            <a:lvl3pPr marL="1184798" indent="0" algn="ctr">
              <a:buNone/>
              <a:defRPr/>
            </a:lvl3pPr>
            <a:lvl4pPr marL="1777196" indent="0" algn="ctr">
              <a:buNone/>
              <a:defRPr/>
            </a:lvl4pPr>
            <a:lvl5pPr marL="2369597" indent="0" algn="ctr">
              <a:buNone/>
              <a:defRPr/>
            </a:lvl5pPr>
            <a:lvl6pPr marL="2961998" indent="0" algn="ctr">
              <a:buNone/>
              <a:defRPr/>
            </a:lvl6pPr>
            <a:lvl7pPr marL="3554399" indent="0" algn="ctr">
              <a:buNone/>
              <a:defRPr/>
            </a:lvl7pPr>
            <a:lvl8pPr marL="4146793" indent="0" algn="ctr">
              <a:buNone/>
              <a:defRPr/>
            </a:lvl8pPr>
            <a:lvl9pPr marL="473919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3F2B-152F-46FD-92FB-F4295617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5625-DA2A-4394-86B8-1DB840378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9345"/>
            <a:ext cx="8229600" cy="23405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9345"/>
            <a:ext cx="24485600" cy="23405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A5FF-91BF-4F50-A66E-98F1D148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74C2-33D8-4C2C-AABF-8ABC9C65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1" y="17627206"/>
            <a:ext cx="31089600" cy="544909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1" y="11626456"/>
            <a:ext cx="31089600" cy="6000752"/>
          </a:xfrm>
        </p:spPr>
        <p:txBody>
          <a:bodyPr anchor="b"/>
          <a:lstStyle>
            <a:lvl1pPr marL="0" indent="0">
              <a:buNone/>
              <a:defRPr sz="2500"/>
            </a:lvl1pPr>
            <a:lvl2pPr marL="592401" indent="0">
              <a:buNone/>
              <a:defRPr sz="2200"/>
            </a:lvl2pPr>
            <a:lvl3pPr marL="1184798" indent="0">
              <a:buNone/>
              <a:defRPr sz="2200"/>
            </a:lvl3pPr>
            <a:lvl4pPr marL="1777196" indent="0">
              <a:buNone/>
              <a:defRPr sz="1800"/>
            </a:lvl4pPr>
            <a:lvl5pPr marL="2369597" indent="0">
              <a:buNone/>
              <a:defRPr sz="1800"/>
            </a:lvl5pPr>
            <a:lvl6pPr marL="2961998" indent="0">
              <a:buNone/>
              <a:defRPr sz="1800"/>
            </a:lvl6pPr>
            <a:lvl7pPr marL="3554399" indent="0">
              <a:buNone/>
              <a:defRPr sz="1800"/>
            </a:lvl7pPr>
            <a:lvl8pPr marL="4146793" indent="0">
              <a:buNone/>
              <a:defRPr sz="1800"/>
            </a:lvl8pPr>
            <a:lvl9pPr marL="4739194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8FE2-0C46-4B03-8F3D-26C43862B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1595"/>
            <a:ext cx="16357600" cy="18103454"/>
          </a:xfrm>
        </p:spPr>
        <p:txBody>
          <a:bodyPr/>
          <a:lstStyle>
            <a:lvl1pPr>
              <a:defRPr sz="36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89600" y="6401595"/>
            <a:ext cx="16357600" cy="18103454"/>
          </a:xfrm>
        </p:spPr>
        <p:txBody>
          <a:bodyPr/>
          <a:lstStyle>
            <a:lvl1pPr>
              <a:defRPr sz="36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F16F-542A-4D30-B3CC-BA031FC68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39661"/>
            <a:ext cx="16160749" cy="255984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92401" indent="0">
              <a:buNone/>
              <a:defRPr sz="2500" b="1"/>
            </a:lvl2pPr>
            <a:lvl3pPr marL="1184798" indent="0">
              <a:buNone/>
              <a:defRPr sz="2200" b="1"/>
            </a:lvl3pPr>
            <a:lvl4pPr marL="1777196" indent="0">
              <a:buNone/>
              <a:defRPr sz="2200" b="1"/>
            </a:lvl4pPr>
            <a:lvl5pPr marL="2369597" indent="0">
              <a:buNone/>
              <a:defRPr sz="2200" b="1"/>
            </a:lvl5pPr>
            <a:lvl6pPr marL="2961998" indent="0">
              <a:buNone/>
              <a:defRPr sz="2200" b="1"/>
            </a:lvl6pPr>
            <a:lvl7pPr marL="3554399" indent="0">
              <a:buNone/>
              <a:defRPr sz="2200" b="1"/>
            </a:lvl7pPr>
            <a:lvl8pPr marL="4146793" indent="0">
              <a:buNone/>
              <a:defRPr sz="2200" b="1"/>
            </a:lvl8pPr>
            <a:lvl9pPr marL="4739194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49" cy="158055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139661"/>
            <a:ext cx="16167101" cy="255984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92401" indent="0">
              <a:buNone/>
              <a:defRPr sz="2500" b="1"/>
            </a:lvl2pPr>
            <a:lvl3pPr marL="1184798" indent="0">
              <a:buNone/>
              <a:defRPr sz="2200" b="1"/>
            </a:lvl3pPr>
            <a:lvl4pPr marL="1777196" indent="0">
              <a:buNone/>
              <a:defRPr sz="2200" b="1"/>
            </a:lvl4pPr>
            <a:lvl5pPr marL="2369597" indent="0">
              <a:buNone/>
              <a:defRPr sz="2200" b="1"/>
            </a:lvl5pPr>
            <a:lvl6pPr marL="2961998" indent="0">
              <a:buNone/>
              <a:defRPr sz="2200" b="1"/>
            </a:lvl6pPr>
            <a:lvl7pPr marL="3554399" indent="0">
              <a:buNone/>
              <a:defRPr sz="2200" b="1"/>
            </a:lvl7pPr>
            <a:lvl8pPr marL="4146793" indent="0">
              <a:buNone/>
              <a:defRPr sz="2200" b="1"/>
            </a:lvl8pPr>
            <a:lvl9pPr marL="4739194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8699500"/>
            <a:ext cx="16167101" cy="158055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DA0C-B981-4523-8DDD-82D484E3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6509-75FA-44B3-9EE4-C5589EDBB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CF68-4599-429F-A7A9-417EC60DF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1407"/>
            <a:ext cx="12033251" cy="464939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1" y="1091409"/>
            <a:ext cx="20447000" cy="23413641"/>
          </a:xfrm>
        </p:spPr>
        <p:txBody>
          <a:bodyPr/>
          <a:lstStyle>
            <a:lvl1pPr>
              <a:defRPr sz="3900"/>
            </a:lvl1pPr>
            <a:lvl2pPr>
              <a:defRPr sz="36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0796"/>
            <a:ext cx="12033251" cy="18764252"/>
          </a:xfrm>
        </p:spPr>
        <p:txBody>
          <a:bodyPr/>
          <a:lstStyle>
            <a:lvl1pPr marL="0" indent="0">
              <a:buNone/>
              <a:defRPr sz="1800"/>
            </a:lvl1pPr>
            <a:lvl2pPr marL="592401" indent="0">
              <a:buNone/>
              <a:defRPr sz="1400"/>
            </a:lvl2pPr>
            <a:lvl3pPr marL="1184798" indent="0">
              <a:buNone/>
              <a:defRPr sz="1400"/>
            </a:lvl3pPr>
            <a:lvl4pPr marL="1777196" indent="0">
              <a:buNone/>
              <a:defRPr sz="1100"/>
            </a:lvl4pPr>
            <a:lvl5pPr marL="2369597" indent="0">
              <a:buNone/>
              <a:defRPr sz="1100"/>
            </a:lvl5pPr>
            <a:lvl6pPr marL="2961998" indent="0">
              <a:buNone/>
              <a:defRPr sz="1100"/>
            </a:lvl6pPr>
            <a:lvl7pPr marL="3554399" indent="0">
              <a:buNone/>
              <a:defRPr sz="1100"/>
            </a:lvl7pPr>
            <a:lvl8pPr marL="4146793" indent="0">
              <a:buNone/>
              <a:defRPr sz="1100"/>
            </a:lvl8pPr>
            <a:lvl9pPr marL="473919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A86B-95E6-4388-932F-AD515AE24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49" y="19202799"/>
            <a:ext cx="21945600" cy="226615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49" y="2450709"/>
            <a:ext cx="21945600" cy="16460390"/>
          </a:xfrm>
        </p:spPr>
        <p:txBody>
          <a:bodyPr/>
          <a:lstStyle>
            <a:lvl1pPr marL="0" indent="0">
              <a:buNone/>
              <a:defRPr sz="3900"/>
            </a:lvl1pPr>
            <a:lvl2pPr marL="592401" indent="0">
              <a:buNone/>
              <a:defRPr sz="3600"/>
            </a:lvl2pPr>
            <a:lvl3pPr marL="1184798" indent="0">
              <a:buNone/>
              <a:defRPr sz="2900"/>
            </a:lvl3pPr>
            <a:lvl4pPr marL="1777196" indent="0">
              <a:buNone/>
              <a:defRPr sz="2500"/>
            </a:lvl4pPr>
            <a:lvl5pPr marL="2369597" indent="0">
              <a:buNone/>
              <a:defRPr sz="2500"/>
            </a:lvl5pPr>
            <a:lvl6pPr marL="2961998" indent="0">
              <a:buNone/>
              <a:defRPr sz="2500"/>
            </a:lvl6pPr>
            <a:lvl7pPr marL="3554399" indent="0">
              <a:buNone/>
              <a:defRPr sz="2500"/>
            </a:lvl7pPr>
            <a:lvl8pPr marL="4146793" indent="0">
              <a:buNone/>
              <a:defRPr sz="2500"/>
            </a:lvl8pPr>
            <a:lvl9pPr marL="473919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49" y="21468956"/>
            <a:ext cx="21945600" cy="3220638"/>
          </a:xfrm>
        </p:spPr>
        <p:txBody>
          <a:bodyPr/>
          <a:lstStyle>
            <a:lvl1pPr marL="0" indent="0">
              <a:buNone/>
              <a:defRPr sz="1800"/>
            </a:lvl1pPr>
            <a:lvl2pPr marL="592401" indent="0">
              <a:buNone/>
              <a:defRPr sz="1400"/>
            </a:lvl2pPr>
            <a:lvl3pPr marL="1184798" indent="0">
              <a:buNone/>
              <a:defRPr sz="1400"/>
            </a:lvl3pPr>
            <a:lvl4pPr marL="1777196" indent="0">
              <a:buNone/>
              <a:defRPr sz="1100"/>
            </a:lvl4pPr>
            <a:lvl5pPr marL="2369597" indent="0">
              <a:buNone/>
              <a:defRPr sz="1100"/>
            </a:lvl5pPr>
            <a:lvl6pPr marL="2961998" indent="0">
              <a:buNone/>
              <a:defRPr sz="1100"/>
            </a:lvl6pPr>
            <a:lvl7pPr marL="3554399" indent="0">
              <a:buNone/>
              <a:defRPr sz="1100"/>
            </a:lvl7pPr>
            <a:lvl8pPr marL="4146793" indent="0">
              <a:buNone/>
              <a:defRPr sz="1100"/>
            </a:lvl8pPr>
            <a:lvl9pPr marL="473919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7FF97-8491-467F-BDCF-67E54F7E8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100139"/>
            <a:ext cx="3291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593" tIns="182798" rIns="365593" bIns="182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6402388"/>
            <a:ext cx="32918400" cy="181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593" tIns="182798" rIns="365593" bIns="182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24980898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593" tIns="182798" rIns="365593" bIns="182798" numCol="1" anchor="t" anchorCtr="0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80898"/>
            <a:ext cx="1158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593" tIns="182798" rIns="365593" bIns="182798" numCol="1" anchor="t" anchorCtr="0" compatLnSpc="1">
            <a:prstTxWarp prst="textNoShape">
              <a:avLst/>
            </a:prstTxWarp>
          </a:bodyPr>
          <a:lstStyle>
            <a:lvl1pPr algn="ctr">
              <a:defRPr sz="5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80898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593" tIns="182798" rIns="365593" bIns="182798" numCol="1" anchor="t" anchorCtr="0" compatLnSpc="1">
            <a:prstTxWarp prst="textNoShape">
              <a:avLst/>
            </a:prstTxWarp>
          </a:bodyPr>
          <a:lstStyle>
            <a:lvl1pPr algn="r">
              <a:defRPr sz="5400"/>
            </a:lvl1pPr>
          </a:lstStyle>
          <a:p>
            <a:pPr>
              <a:defRPr/>
            </a:pPr>
            <a:fld id="{7BBB03A2-E5E9-4360-A927-C03F61E7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463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463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2pPr>
      <a:lvl3pPr algn="ctr" defTabSz="365463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3pPr>
      <a:lvl4pPr algn="ctr" defTabSz="365463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4pPr>
      <a:lvl5pPr algn="ctr" defTabSz="3654638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5pPr>
      <a:lvl6pPr marL="592401" algn="ctr" defTabSz="365519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6pPr>
      <a:lvl7pPr marL="1184798" algn="ctr" defTabSz="365519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7pPr>
      <a:lvl8pPr marL="1777196" algn="ctr" defTabSz="365519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8pPr>
      <a:lvl9pPr marL="2369597" algn="ctr" defTabSz="365519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9pPr>
    </p:titleStyle>
    <p:bodyStyle>
      <a:lvl1pPr marL="1371082" indent="-1371082" algn="l" defTabSz="3654638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  <a:ea typeface="+mn-ea"/>
          <a:cs typeface="+mn-cs"/>
        </a:defRPr>
      </a:lvl1pPr>
      <a:lvl2pPr marL="2969095" indent="-1140983" algn="l" defTabSz="3654638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2pPr>
      <a:lvl3pPr marL="4570277" indent="-914056" algn="l" defTabSz="3654638" rtl="0" eaLnBrk="0" fontAlgn="base" hangingPunct="0">
        <a:spcBef>
          <a:spcPct val="20000"/>
        </a:spcBef>
        <a:spcAft>
          <a:spcPct val="0"/>
        </a:spcAft>
        <a:buChar char="•"/>
        <a:defRPr sz="9700">
          <a:solidFill>
            <a:schemeClr val="tx1"/>
          </a:solidFill>
          <a:latin typeface="+mn-lt"/>
        </a:defRPr>
      </a:lvl3pPr>
      <a:lvl4pPr marL="6396802" indent="-912469" algn="l" defTabSz="3654638" rtl="0" eaLnBrk="0" fontAlgn="base" hangingPunct="0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224914" indent="-912469" algn="l" defTabSz="3654638" rtl="0" eaLnBrk="0" fontAlgn="base" hangingPunct="0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8818116" indent="-913281" algn="l" defTabSz="3655190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410510" indent="-913281" algn="l" defTabSz="3655190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10002911" indent="-913281" algn="l" defTabSz="3655190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10595312" indent="-913281" algn="l" defTabSz="3655190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2401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4798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196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9597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61998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4399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46793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39194" algn="l" defTabSz="11847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1053551" y="16802100"/>
            <a:ext cx="8484716" cy="6858000"/>
            <a:chOff x="1053542" y="16802100"/>
            <a:chExt cx="8484715" cy="6858000"/>
          </a:xfrm>
        </p:grpSpPr>
        <p:grpSp>
          <p:nvGrpSpPr>
            <p:cNvPr id="46" name="Group 45"/>
            <p:cNvGrpSpPr/>
            <p:nvPr/>
          </p:nvGrpSpPr>
          <p:grpSpPr>
            <a:xfrm>
              <a:off x="1053542" y="16802100"/>
              <a:ext cx="8484715" cy="6858000"/>
              <a:chOff x="329642" y="0"/>
              <a:chExt cx="8484715" cy="6858000"/>
            </a:xfrm>
          </p:grpSpPr>
          <p:pic>
            <p:nvPicPr>
              <p:cNvPr id="47" name="Picture 46" descr="30min_orig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9642" y="0"/>
                <a:ext cx="8484715" cy="6858000"/>
              </a:xfrm>
              <a:prstGeom prst="rect">
                <a:avLst/>
              </a:prstGeom>
            </p:spPr>
          </p:pic>
          <p:grpSp>
            <p:nvGrpSpPr>
              <p:cNvPr id="48" name="Group 12"/>
              <p:cNvGrpSpPr/>
              <p:nvPr/>
            </p:nvGrpSpPr>
            <p:grpSpPr>
              <a:xfrm>
                <a:off x="2400300" y="3333550"/>
                <a:ext cx="2209800" cy="1600200"/>
                <a:chOff x="3619500" y="3886200"/>
                <a:chExt cx="2209800" cy="16002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723260" y="4296384"/>
                  <a:ext cx="381000" cy="381000"/>
                </a:xfrm>
                <a:prstGeom prst="ellipse">
                  <a:avLst/>
                </a:prstGeom>
                <a:solidFill>
                  <a:schemeClr val="tx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619500" y="5105400"/>
                  <a:ext cx="381000" cy="381000"/>
                </a:xfrm>
                <a:prstGeom prst="ellipse">
                  <a:avLst/>
                </a:prstGeom>
                <a:solidFill>
                  <a:schemeClr val="tx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734940" y="5096484"/>
                  <a:ext cx="381000" cy="381000"/>
                </a:xfrm>
                <a:prstGeom prst="ellipse">
                  <a:avLst/>
                </a:prstGeom>
                <a:solidFill>
                  <a:schemeClr val="tx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448300" y="3886200"/>
                  <a:ext cx="381000" cy="1143000"/>
                </a:xfrm>
                <a:prstGeom prst="ellipse">
                  <a:avLst/>
                </a:prstGeom>
                <a:solidFill>
                  <a:schemeClr val="tx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Oval 106"/>
            <p:cNvSpPr/>
            <p:nvPr/>
          </p:nvSpPr>
          <p:spPr>
            <a:xfrm>
              <a:off x="3286016" y="17931448"/>
              <a:ext cx="315340" cy="37106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5553528" y="17302842"/>
              <a:ext cx="368300" cy="1275443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7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260005" y="2228062"/>
            <a:ext cx="5975351" cy="781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4" descr="swoos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254" y="2374905"/>
            <a:ext cx="23685501" cy="54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4138616" y="490542"/>
            <a:ext cx="28300360" cy="322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482" tIns="59241" rIns="118482" bIns="59241">
            <a:spAutoFit/>
          </a:bodyPr>
          <a:lstStyle/>
          <a:p>
            <a:pPr algn="ctr" defTabSz="3654638"/>
            <a:r>
              <a:rPr lang="en-US" altLang="en-US" sz="10100" b="1" dirty="0" smtClean="0"/>
              <a:t>Exploiting Spatiotemporal Correlations in Environmental Monitoring Networks</a:t>
            </a:r>
            <a:endParaRPr lang="en-US" sz="10100" b="1" dirty="0"/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25276041" y="25098379"/>
            <a:ext cx="1082212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0" rIns="91408" bIns="45700">
            <a:spAutoFit/>
          </a:bodyPr>
          <a:lstStyle/>
          <a:p>
            <a:pPr algn="r" defTabSz="2819925">
              <a:lnSpc>
                <a:spcPct val="80000"/>
              </a:lnSpc>
            </a:pPr>
            <a:r>
              <a:rPr lang="en-US" sz="3900" b="1" dirty="0"/>
              <a:t>This material is based upon work supported </a:t>
            </a:r>
          </a:p>
          <a:p>
            <a:pPr algn="r" defTabSz="2819925">
              <a:lnSpc>
                <a:spcPct val="80000"/>
              </a:lnSpc>
            </a:pPr>
            <a:r>
              <a:rPr lang="en-US" sz="3900" b="1" dirty="0"/>
              <a:t>by the National Science Foundation </a:t>
            </a:r>
          </a:p>
          <a:p>
            <a:pPr algn="r" defTabSz="2819925">
              <a:lnSpc>
                <a:spcPct val="80000"/>
              </a:lnSpc>
            </a:pPr>
            <a:r>
              <a:rPr lang="en-US" sz="3900" b="1" dirty="0"/>
              <a:t>under Grant No. EEC-0540832.</a:t>
            </a:r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5486406" y="3457576"/>
            <a:ext cx="23702964" cy="37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482" tIns="59241" rIns="118482" bIns="59241">
            <a:spAutoFit/>
          </a:bodyPr>
          <a:lstStyle/>
          <a:p>
            <a:pPr algn="ctr" defTabSz="3654638"/>
            <a:r>
              <a:rPr lang="en-US" altLang="en-US" sz="5400" b="1" dirty="0" smtClean="0"/>
              <a:t>Marcus Chang,</a:t>
            </a:r>
            <a:r>
              <a:rPr lang="en-US" altLang="en-US" sz="5400" b="1" baseline="30000" dirty="0" smtClean="0"/>
              <a:t>1</a:t>
            </a:r>
            <a:r>
              <a:rPr lang="en-US" altLang="en-US" sz="5400" b="1" dirty="0" smtClean="0"/>
              <a:t> Jayant Gupchup,</a:t>
            </a:r>
            <a:r>
              <a:rPr lang="en-US" altLang="en-US" sz="5400" b="1" baseline="30000" dirty="0" smtClean="0"/>
              <a:t>1</a:t>
            </a:r>
            <a:r>
              <a:rPr lang="en-US" altLang="en-US" sz="5400" b="1" dirty="0" smtClean="0"/>
              <a:t> Doug Carlson,</a:t>
            </a:r>
            <a:r>
              <a:rPr lang="en-US" altLang="en-US" sz="5400" b="1" baseline="30000" dirty="0" smtClean="0"/>
              <a:t>1</a:t>
            </a:r>
            <a:r>
              <a:rPr lang="en-US" altLang="en-US" sz="5400" b="1" dirty="0" smtClean="0"/>
              <a:t> Andreas Terzis </a:t>
            </a:r>
            <a:r>
              <a:rPr lang="en-US" altLang="en-US" sz="5400" b="1" baseline="30000" dirty="0" smtClean="0"/>
              <a:t>1</a:t>
            </a:r>
            <a:r>
              <a:rPr lang="en-US" altLang="en-US" sz="5400" b="1" dirty="0" smtClean="0"/>
              <a:t> </a:t>
            </a:r>
            <a:r>
              <a:rPr lang="en-US" altLang="en-US" sz="5400" b="1" dirty="0" smtClean="0"/>
              <a:t>Katalin </a:t>
            </a:r>
            <a:r>
              <a:rPr lang="en-GB" altLang="en-US" sz="5400" b="1" dirty="0" smtClean="0"/>
              <a:t>Szlavecz, </a:t>
            </a:r>
            <a:r>
              <a:rPr lang="en-US" altLang="en-US" sz="5400" b="1" baseline="30000" dirty="0" smtClean="0"/>
              <a:t>2</a:t>
            </a:r>
            <a:r>
              <a:rPr lang="en-GB" sz="54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altLang="en-US" sz="5400" b="1" dirty="0" smtClean="0"/>
              <a:t>and Alex Szalay </a:t>
            </a:r>
            <a:r>
              <a:rPr lang="en-US" altLang="en-US" sz="5400" b="1" baseline="30000" dirty="0" smtClean="0"/>
              <a:t>3</a:t>
            </a:r>
            <a:endParaRPr lang="en-US" altLang="en-US" sz="5400" b="1" baseline="30000" dirty="0"/>
          </a:p>
          <a:p>
            <a:pPr algn="ctr" defTabSz="3654638"/>
            <a:r>
              <a:rPr lang="en-US" sz="4300" i="1" dirty="0"/>
              <a:t>1 – </a:t>
            </a:r>
            <a:r>
              <a:rPr lang="en-US" sz="4300" i="1" dirty="0" smtClean="0"/>
              <a:t>Department of Computer Science, Johns Hopkins University</a:t>
            </a:r>
          </a:p>
          <a:p>
            <a:pPr algn="ctr" defTabSz="3654638"/>
            <a:r>
              <a:rPr lang="en-US" sz="4300" i="1" dirty="0" smtClean="0"/>
              <a:t>2 – Department of Earth and Planetary Sciences, Johns Hopkins University</a:t>
            </a:r>
            <a:endParaRPr lang="en-US" sz="4300" i="1" dirty="0"/>
          </a:p>
          <a:p>
            <a:pPr algn="ctr" defTabSz="3654638"/>
            <a:r>
              <a:rPr lang="en-US" sz="4300" i="1" dirty="0"/>
              <a:t>3</a:t>
            </a:r>
            <a:r>
              <a:rPr lang="en-US" sz="4300" i="1" dirty="0" smtClean="0"/>
              <a:t> </a:t>
            </a:r>
            <a:r>
              <a:rPr lang="en-US" sz="4300" i="1" dirty="0"/>
              <a:t>– </a:t>
            </a:r>
            <a:r>
              <a:rPr lang="en-US" sz="4300" i="1" dirty="0" smtClean="0"/>
              <a:t>Department of Physics and Astronomy, Johns Hopkins University</a:t>
            </a:r>
            <a:endParaRPr lang="en-US" sz="4300" i="1" dirty="0"/>
          </a:p>
        </p:txBody>
      </p:sp>
      <p:pic>
        <p:nvPicPr>
          <p:cNvPr id="2059" name="Picture 25" descr="MIRTHE_round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9" y="114300"/>
            <a:ext cx="4464051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6" descr="nsf2009.tif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3693" y="114300"/>
            <a:ext cx="3148011" cy="31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1" name="Group 28"/>
          <p:cNvGrpSpPr>
            <a:grpSpLocks/>
          </p:cNvGrpSpPr>
          <p:nvPr/>
        </p:nvGrpSpPr>
        <p:grpSpPr bwMode="auto">
          <a:xfrm>
            <a:off x="12190415" y="24333690"/>
            <a:ext cx="12230101" cy="2380618"/>
            <a:chOff x="12189650" y="25091452"/>
            <a:chExt cx="12230209" cy="2381186"/>
          </a:xfrm>
        </p:grpSpPr>
        <p:sp>
          <p:nvSpPr>
            <p:cNvPr id="2090" name="Text Box 8"/>
            <p:cNvSpPr txBox="1">
              <a:spLocks noChangeArrowheads="1"/>
            </p:cNvSpPr>
            <p:nvPr/>
          </p:nvSpPr>
          <p:spPr bwMode="auto">
            <a:xfrm>
              <a:off x="12998453" y="26587450"/>
              <a:ext cx="10579100" cy="88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82062" tIns="141029" rIns="282062" bIns="141029">
              <a:spAutoFit/>
            </a:bodyPr>
            <a:lstStyle/>
            <a:p>
              <a:pPr marL="147583" indent="-49193" algn="ctr" defTabSz="11278112"/>
              <a:r>
                <a:rPr lang="en-US" sz="3900" b="1" dirty="0">
                  <a:solidFill>
                    <a:schemeClr val="accent2"/>
                  </a:solidFill>
                </a:rPr>
                <a:t>www.mirthecenter.org</a:t>
              </a:r>
            </a:p>
          </p:txBody>
        </p:sp>
        <p:pic>
          <p:nvPicPr>
            <p:cNvPr id="2091" name="Picture 27" descr="Banner of School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89650" y="25091452"/>
              <a:ext cx="12230209" cy="158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1" name="Oval 19"/>
          <p:cNvSpPr>
            <a:spLocks noChangeArrowheads="1"/>
          </p:cNvSpPr>
          <p:nvPr/>
        </p:nvSpPr>
        <p:spPr bwMode="auto">
          <a:xfrm>
            <a:off x="31845030" y="6601735"/>
            <a:ext cx="1773236" cy="465138"/>
          </a:xfrm>
          <a:prstGeom prst="ellipse">
            <a:avLst/>
          </a:prstGeom>
          <a:noFill/>
          <a:ln w="95250" cmpd="tri">
            <a:solidFill>
              <a:srgbClr val="FF0066"/>
            </a:solidFill>
            <a:round/>
            <a:headEnd/>
            <a:tailEnd/>
          </a:ln>
        </p:spPr>
        <p:txBody>
          <a:bodyPr wrap="none" lIns="91408" tIns="45700" rIns="91408" bIns="45700" anchor="ctr"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 rot="14174520">
            <a:off x="33173761" y="7149195"/>
            <a:ext cx="752478" cy="552451"/>
          </a:xfrm>
          <a:prstGeom prst="rightArrow">
            <a:avLst>
              <a:gd name="adj1" fmla="val 50000"/>
              <a:gd name="adj2" fmla="val 34052"/>
            </a:avLst>
          </a:prstGeom>
          <a:solidFill>
            <a:srgbClr val="FF0066"/>
          </a:solidFill>
          <a:ln w="76200">
            <a:solidFill>
              <a:srgbClr val="CC00CC"/>
            </a:solidFill>
            <a:miter lim="800000"/>
            <a:headEnd/>
            <a:tailEnd/>
          </a:ln>
        </p:spPr>
        <p:txBody>
          <a:bodyPr wrap="none" lIns="91408" tIns="45700" rIns="91408" bIns="45700" anchor="ctr"/>
          <a:lstStyle/>
          <a:p>
            <a:endParaRPr lang="en-US"/>
          </a:p>
        </p:txBody>
      </p:sp>
      <p:sp>
        <p:nvSpPr>
          <p:cNvPr id="2075" name="Oval 19"/>
          <p:cNvSpPr>
            <a:spLocks noChangeArrowheads="1"/>
          </p:cNvSpPr>
          <p:nvPr/>
        </p:nvSpPr>
        <p:spPr bwMode="auto">
          <a:xfrm>
            <a:off x="31984951" y="6073781"/>
            <a:ext cx="1773240" cy="465138"/>
          </a:xfrm>
          <a:prstGeom prst="ellipse">
            <a:avLst/>
          </a:prstGeom>
          <a:noFill/>
          <a:ln w="38100" cmpd="tri">
            <a:solidFill>
              <a:srgbClr val="FF0066"/>
            </a:solidFill>
            <a:round/>
            <a:headEnd/>
            <a:tailEnd/>
          </a:ln>
        </p:spPr>
        <p:txBody>
          <a:bodyPr wrap="none" lIns="91408" tIns="45700" rIns="91408" bIns="45700" anchor="ctr"/>
          <a:lstStyle/>
          <a:p>
            <a:endParaRPr lang="en-US"/>
          </a:p>
        </p:txBody>
      </p:sp>
      <p:sp>
        <p:nvSpPr>
          <p:cNvPr id="2076" name="AutoShape 22"/>
          <p:cNvSpPr>
            <a:spLocks noChangeArrowheads="1"/>
          </p:cNvSpPr>
          <p:nvPr/>
        </p:nvSpPr>
        <p:spPr bwMode="auto">
          <a:xfrm rot="-8919603">
            <a:off x="33550231" y="6319613"/>
            <a:ext cx="752476" cy="552452"/>
          </a:xfrm>
          <a:prstGeom prst="rightArrow">
            <a:avLst>
              <a:gd name="adj1" fmla="val 50000"/>
              <a:gd name="adj2" fmla="val 34052"/>
            </a:avLst>
          </a:prstGeom>
          <a:solidFill>
            <a:srgbClr val="FF0066"/>
          </a:solidFill>
          <a:ln w="38100">
            <a:solidFill>
              <a:srgbClr val="CC00CC"/>
            </a:solidFill>
            <a:miter lim="800000"/>
            <a:headEnd/>
            <a:tailEnd/>
          </a:ln>
        </p:spPr>
        <p:txBody>
          <a:bodyPr wrap="none" lIns="91408" tIns="45700" rIns="91408" bIns="45700" anchor="ctr"/>
          <a:lstStyle/>
          <a:p>
            <a:endParaRPr lang="en-US"/>
          </a:p>
        </p:txBody>
      </p:sp>
      <p:sp>
        <p:nvSpPr>
          <p:cNvPr id="2080" name="AutoShape 22"/>
          <p:cNvSpPr>
            <a:spLocks noChangeArrowheads="1"/>
          </p:cNvSpPr>
          <p:nvPr/>
        </p:nvSpPr>
        <p:spPr bwMode="auto">
          <a:xfrm rot="7324395">
            <a:off x="34763876" y="5752311"/>
            <a:ext cx="633413" cy="752476"/>
          </a:xfrm>
          <a:prstGeom prst="rightArrow">
            <a:avLst>
              <a:gd name="adj1" fmla="val 50000"/>
              <a:gd name="adj2" fmla="val 34051"/>
            </a:avLst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lIns="91408" tIns="45700" rIns="91408" bIns="45700" anchor="ctr"/>
          <a:lstStyle/>
          <a:p>
            <a:endParaRPr lang="en-US"/>
          </a:p>
        </p:txBody>
      </p:sp>
      <p:pic>
        <p:nvPicPr>
          <p:cNvPr id="44" name="Picture 43" descr="Cubhill-Loca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82205" y="9593568"/>
            <a:ext cx="7040895" cy="5440691"/>
          </a:xfrm>
          <a:prstGeom prst="rect">
            <a:avLst/>
          </a:prstGeom>
        </p:spPr>
      </p:pic>
      <p:pic>
        <p:nvPicPr>
          <p:cNvPr id="54" name="Picture 53" descr="rightsingular_reconstruct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45050" y="16802100"/>
            <a:ext cx="8484716" cy="6858000"/>
          </a:xfrm>
          <a:prstGeom prst="rect">
            <a:avLst/>
          </a:prstGeom>
        </p:spPr>
      </p:pic>
      <p:sp>
        <p:nvSpPr>
          <p:cNvPr id="76" name="TextBox 63"/>
          <p:cNvSpPr txBox="1">
            <a:spLocks noChangeArrowheads="1"/>
          </p:cNvSpPr>
          <p:nvPr/>
        </p:nvSpPr>
        <p:spPr bwMode="auto">
          <a:xfrm>
            <a:off x="685800" y="8001005"/>
            <a:ext cx="8839200" cy="699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60" tIns="50780" rIns="101560" bIns="50780">
            <a:spAutoFit/>
          </a:bodyPr>
          <a:lstStyle/>
          <a:p>
            <a:endParaRPr lang="en-US" sz="32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smtClean="0">
                <a:latin typeface="Book Antiqua" pitchFamily="18" charset="0"/>
              </a:rPr>
              <a:t>Data from real deployments tends to</a:t>
            </a:r>
          </a:p>
          <a:p>
            <a:r>
              <a:rPr lang="en-US" sz="3200" dirty="0" smtClean="0">
                <a:latin typeface="Book Antiqua" pitchFamily="18" charset="0"/>
              </a:rPr>
              <a:t>  contain faulty readings and missing values</a:t>
            </a:r>
            <a:endParaRPr lang="en-US" sz="3200" dirty="0">
              <a:latin typeface="Book Antiqua" pitchFamily="18" charset="0"/>
            </a:endParaRPr>
          </a:p>
          <a:p>
            <a:endParaRPr lang="en-US" sz="3200" dirty="0" smtClean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 Scientists require fault-free and gap-corrected </a:t>
            </a:r>
          </a:p>
          <a:p>
            <a:r>
              <a:rPr lang="en-US" sz="3200" dirty="0" smtClean="0">
                <a:latin typeface="Book Antiqua" pitchFamily="18" charset="0"/>
              </a:rPr>
              <a:t>  data to work with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smtClean="0">
                <a:latin typeface="Book Antiqua" pitchFamily="18" charset="0"/>
              </a:rPr>
              <a:t> Spatiotemporal correlations in data allow us  </a:t>
            </a:r>
          </a:p>
          <a:p>
            <a:r>
              <a:rPr lang="en-US" sz="3200" dirty="0" smtClean="0">
                <a:latin typeface="Book Antiqua" pitchFamily="18" charset="0"/>
              </a:rPr>
              <a:t>   to identify anomalies and interpolate missing </a:t>
            </a:r>
          </a:p>
          <a:p>
            <a:r>
              <a:rPr lang="en-US" sz="3200" dirty="0" smtClean="0">
                <a:latin typeface="Book Antiqua" pitchFamily="18" charset="0"/>
              </a:rPr>
              <a:t>   values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  Principal component analysis based  </a:t>
            </a:r>
          </a:p>
          <a:p>
            <a:r>
              <a:rPr lang="en-US" sz="3200" dirty="0" smtClean="0">
                <a:latin typeface="Book Antiqua" pitchFamily="18" charset="0"/>
              </a:rPr>
              <a:t>   methods are employed to “repair” the data </a:t>
            </a:r>
          </a:p>
          <a:p>
            <a:r>
              <a:rPr lang="en-US" sz="3200" dirty="0" smtClean="0">
                <a:latin typeface="Book Antiqua" pitchFamily="18" charset="0"/>
              </a:rPr>
              <a:t>   [1]</a:t>
            </a:r>
          </a:p>
        </p:txBody>
      </p:sp>
      <p:sp>
        <p:nvSpPr>
          <p:cNvPr id="77" name="TextBox 88"/>
          <p:cNvSpPr txBox="1">
            <a:spLocks noChangeArrowheads="1"/>
          </p:cNvSpPr>
          <p:nvPr/>
        </p:nvSpPr>
        <p:spPr bwMode="auto">
          <a:xfrm>
            <a:off x="10287000" y="8001006"/>
            <a:ext cx="6224716" cy="12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0" rIns="91408" bIns="45700">
            <a:spAutoFit/>
          </a:bodyPr>
          <a:lstStyle/>
          <a:p>
            <a:r>
              <a:rPr lang="en-US" sz="3900" b="1" dirty="0" smtClean="0"/>
              <a:t>Cub Hill deployment near</a:t>
            </a:r>
          </a:p>
          <a:p>
            <a:pPr algn="ctr"/>
            <a:r>
              <a:rPr lang="en-US" sz="3900" b="1" dirty="0" smtClean="0"/>
              <a:t>Baltimore</a:t>
            </a:r>
          </a:p>
        </p:txBody>
      </p:sp>
      <p:sp>
        <p:nvSpPr>
          <p:cNvPr id="78" name="TextBox 88"/>
          <p:cNvSpPr txBox="1">
            <a:spLocks noChangeArrowheads="1"/>
          </p:cNvSpPr>
          <p:nvPr/>
        </p:nvSpPr>
        <p:spPr bwMode="auto">
          <a:xfrm>
            <a:off x="1638302" y="7353300"/>
            <a:ext cx="6780959" cy="6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0" rIns="91408" bIns="45700">
            <a:spAutoFit/>
          </a:bodyPr>
          <a:lstStyle/>
          <a:p>
            <a:r>
              <a:rPr lang="en-US" sz="3900" b="1" dirty="0" smtClean="0"/>
              <a:t>Data from real deployments</a:t>
            </a:r>
            <a:endParaRPr lang="en-US" sz="3900" b="1" dirty="0"/>
          </a:p>
        </p:txBody>
      </p:sp>
      <p:sp>
        <p:nvSpPr>
          <p:cNvPr id="80" name="TextBox 88"/>
          <p:cNvSpPr txBox="1">
            <a:spLocks noChangeArrowheads="1"/>
          </p:cNvSpPr>
          <p:nvPr/>
        </p:nvSpPr>
        <p:spPr bwMode="auto">
          <a:xfrm>
            <a:off x="2209800" y="15887700"/>
            <a:ext cx="6030754" cy="6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0" rIns="91408" bIns="45700">
            <a:spAutoFit/>
          </a:bodyPr>
          <a:lstStyle/>
          <a:p>
            <a:r>
              <a:rPr lang="en-US" sz="3900" b="1" dirty="0" smtClean="0"/>
              <a:t>Soil temperature dataset</a:t>
            </a:r>
            <a:endParaRPr lang="en-US" sz="3900" b="1" dirty="0"/>
          </a:p>
        </p:txBody>
      </p:sp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78491" y="16619538"/>
            <a:ext cx="8069760" cy="51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60291" y="16695738"/>
            <a:ext cx="8069760" cy="51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gupchup\Desktop\predictive sampling.png"/>
          <p:cNvPicPr>
            <a:picLocks noChangeAspect="1" noChangeArrowheads="1"/>
          </p:cNvPicPr>
          <p:nvPr/>
        </p:nvPicPr>
        <p:blipFill>
          <a:blip r:embed="rId12" cstate="print"/>
          <a:srcRect t="27784" r="1650"/>
          <a:stretch>
            <a:fillRect/>
          </a:stretch>
        </p:blipFill>
        <p:spPr bwMode="auto">
          <a:xfrm>
            <a:off x="17678400" y="10020300"/>
            <a:ext cx="10790400" cy="5942344"/>
          </a:xfrm>
          <a:prstGeom prst="rect">
            <a:avLst/>
          </a:prstGeom>
          <a:noFill/>
        </p:spPr>
      </p:pic>
      <p:sp>
        <p:nvSpPr>
          <p:cNvPr id="102" name="TextBox 63"/>
          <p:cNvSpPr txBox="1">
            <a:spLocks noChangeArrowheads="1"/>
          </p:cNvSpPr>
          <p:nvPr/>
        </p:nvSpPr>
        <p:spPr bwMode="auto">
          <a:xfrm>
            <a:off x="28956001" y="9982204"/>
            <a:ext cx="6934200" cy="55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60" tIns="50780" rIns="101560" bIns="50780">
            <a:spAutoFit/>
          </a:bodyPr>
          <a:lstStyle/>
          <a:p>
            <a:endParaRPr lang="en-US" sz="32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Book Antiqua" pitchFamily="18" charset="0"/>
              </a:rPr>
              <a:t> </a:t>
            </a:r>
            <a:r>
              <a:rPr lang="en-US" sz="3200" dirty="0" smtClean="0">
                <a:latin typeface="Book Antiqua" pitchFamily="18" charset="0"/>
              </a:rPr>
              <a:t> Artificial Intelligence (AI)  </a:t>
            </a:r>
          </a:p>
          <a:p>
            <a:r>
              <a:rPr lang="en-US" sz="3200" dirty="0" smtClean="0">
                <a:latin typeface="Book Antiqua" pitchFamily="18" charset="0"/>
              </a:rPr>
              <a:t>    planner transforms ecologists </a:t>
            </a:r>
          </a:p>
          <a:p>
            <a:r>
              <a:rPr lang="en-US" sz="3200" dirty="0" smtClean="0">
                <a:latin typeface="Book Antiqua" pitchFamily="18" charset="0"/>
              </a:rPr>
              <a:t>    requirements into a constraint </a:t>
            </a:r>
          </a:p>
          <a:p>
            <a:r>
              <a:rPr lang="en-US" sz="3200" dirty="0" smtClean="0">
                <a:latin typeface="Book Antiqua" pitchFamily="18" charset="0"/>
              </a:rPr>
              <a:t>    optimization problem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  Online anomaly detection  system </a:t>
            </a:r>
          </a:p>
          <a:p>
            <a:r>
              <a:rPr lang="en-US" sz="3200" dirty="0" smtClean="0">
                <a:latin typeface="Book Antiqua" pitchFamily="18" charset="0"/>
              </a:rPr>
              <a:t>     suggests sampling locations</a:t>
            </a:r>
          </a:p>
          <a:p>
            <a:endParaRPr lang="en-US" sz="3200" dirty="0" smtClean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Book Antiqua" pitchFamily="18" charset="0"/>
              </a:rPr>
              <a:t>  AI solver finds optimal sampling </a:t>
            </a:r>
          </a:p>
          <a:p>
            <a:r>
              <a:rPr lang="en-US" sz="3200" dirty="0" smtClean="0">
                <a:latin typeface="Book Antiqua" pitchFamily="18" charset="0"/>
              </a:rPr>
              <a:t>    strategy </a:t>
            </a:r>
          </a:p>
        </p:txBody>
      </p:sp>
      <p:sp>
        <p:nvSpPr>
          <p:cNvPr id="103" name="TextBox 88"/>
          <p:cNvSpPr txBox="1">
            <a:spLocks noChangeArrowheads="1"/>
          </p:cNvSpPr>
          <p:nvPr/>
        </p:nvSpPr>
        <p:spPr bwMode="auto">
          <a:xfrm>
            <a:off x="20383505" y="9067800"/>
            <a:ext cx="7980005" cy="6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0" rIns="91408" bIns="45700">
            <a:spAutoFit/>
          </a:bodyPr>
          <a:lstStyle/>
          <a:p>
            <a:r>
              <a:rPr lang="en-US" sz="3900" b="1" dirty="0" smtClean="0"/>
              <a:t>Autonomous data acquisition [2]</a:t>
            </a:r>
            <a:endParaRPr lang="en-US" sz="39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9939891" y="22517100"/>
            <a:ext cx="14074622" cy="1077178"/>
          </a:xfrm>
          <a:prstGeom prst="rect">
            <a:avLst/>
          </a:prstGeom>
          <a:noFill/>
        </p:spPr>
        <p:txBody>
          <a:bodyPr wrap="none" lIns="91408" tIns="45700" rIns="91408" bIns="45700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Adaptive sampling successfully tracks moving stratification layer and yields</a:t>
            </a:r>
          </a:p>
          <a:p>
            <a:r>
              <a:rPr lang="en-US" sz="3200" dirty="0" smtClean="0">
                <a:latin typeface="Book Antiqua" pitchFamily="18" charset="0"/>
              </a:rPr>
              <a:t>accurate oxygen distribution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924634" y="22936200"/>
            <a:ext cx="1590435" cy="861734"/>
          </a:xfrm>
          <a:prstGeom prst="rect">
            <a:avLst/>
          </a:prstGeom>
          <a:noFill/>
        </p:spPr>
        <p:txBody>
          <a:bodyPr wrap="none" lIns="91408" tIns="45700" rIns="91408" bIns="45700" rtlCol="0">
            <a:spAutoFit/>
          </a:bodyPr>
          <a:lstStyle/>
          <a:p>
            <a:r>
              <a:rPr lang="en-US" sz="2500" dirty="0" smtClean="0"/>
              <a:t>Fault </a:t>
            </a:r>
          </a:p>
          <a:p>
            <a:r>
              <a:rPr lang="en-US" sz="2500" dirty="0" smtClean="0"/>
              <a:t>Examples</a:t>
            </a:r>
            <a:endParaRPr lang="en-US" sz="2500" dirty="0"/>
          </a:p>
        </p:txBody>
      </p:sp>
      <p:sp>
        <p:nvSpPr>
          <p:cNvPr id="106" name="Oval 105"/>
          <p:cNvSpPr/>
          <p:nvPr/>
        </p:nvSpPr>
        <p:spPr>
          <a:xfrm>
            <a:off x="2262424" y="23031251"/>
            <a:ext cx="381000" cy="3810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0" rIns="91408" bIns="45700"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297731" y="23077712"/>
            <a:ext cx="406400" cy="362859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0" rIns="91408" bIns="45700"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5907316" y="22972486"/>
            <a:ext cx="2313646" cy="861734"/>
          </a:xfrm>
          <a:prstGeom prst="rect">
            <a:avLst/>
          </a:prstGeom>
          <a:noFill/>
        </p:spPr>
        <p:txBody>
          <a:bodyPr wrap="none" lIns="91408" tIns="45700" rIns="91408" bIns="45700" rtlCol="0">
            <a:spAutoFit/>
          </a:bodyPr>
          <a:lstStyle/>
          <a:p>
            <a:r>
              <a:rPr lang="en-US" sz="2500" dirty="0" smtClean="0"/>
              <a:t>Missing Values</a:t>
            </a:r>
          </a:p>
          <a:p>
            <a:r>
              <a:rPr lang="en-US" sz="2500" dirty="0" smtClean="0"/>
              <a:t>Example</a:t>
            </a:r>
          </a:p>
        </p:txBody>
      </p:sp>
      <p:sp>
        <p:nvSpPr>
          <p:cNvPr id="114" name="TextBox 88"/>
          <p:cNvSpPr txBox="1">
            <a:spLocks noChangeArrowheads="1"/>
          </p:cNvSpPr>
          <p:nvPr/>
        </p:nvSpPr>
        <p:spPr bwMode="auto">
          <a:xfrm>
            <a:off x="10325101" y="15468606"/>
            <a:ext cx="5865644" cy="12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0" rIns="91408" bIns="45700">
            <a:spAutoFit/>
          </a:bodyPr>
          <a:lstStyle/>
          <a:p>
            <a:r>
              <a:rPr lang="en-US" sz="3900" b="1" dirty="0" smtClean="0"/>
              <a:t>Fault-free and gap-filled</a:t>
            </a:r>
          </a:p>
          <a:p>
            <a:pPr algn="ctr"/>
            <a:r>
              <a:rPr lang="en-US" sz="3900" b="1" dirty="0" smtClean="0"/>
              <a:t>dataset</a:t>
            </a:r>
            <a:endParaRPr lang="en-US" sz="39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5304" y="23807563"/>
            <a:ext cx="11658600" cy="3508612"/>
          </a:xfrm>
          <a:prstGeom prst="rect">
            <a:avLst/>
          </a:prstGeom>
          <a:noFill/>
        </p:spPr>
        <p:txBody>
          <a:bodyPr wrap="square" lIns="91408" tIns="45700" rIns="91408" bIns="45700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References:</a:t>
            </a:r>
          </a:p>
          <a:p>
            <a:r>
              <a:rPr lang="en-US" sz="2500" dirty="0" smtClean="0"/>
              <a:t>[1] : A Robust Classification of Galaxy Spectra: Dealing with Noisy and</a:t>
            </a:r>
          </a:p>
          <a:p>
            <a:r>
              <a:rPr lang="en-US" sz="2500" dirty="0" smtClean="0"/>
              <a:t>Incomplete </a:t>
            </a:r>
            <a:r>
              <a:rPr lang="en-US" sz="2500" dirty="0" err="1" smtClean="0"/>
              <a:t>Data,Connolly</a:t>
            </a:r>
            <a:r>
              <a:rPr lang="en-US" sz="2500" dirty="0" smtClean="0"/>
              <a:t>, A. J. and Szalay, A. S., </a:t>
            </a:r>
            <a:r>
              <a:rPr lang="en-US" sz="2500" i="1" dirty="0" smtClean="0"/>
              <a:t>The Astronomical Journal, vol. 117, pp.</a:t>
            </a:r>
            <a:r>
              <a:rPr lang="en-US" sz="2500" dirty="0" smtClean="0"/>
              <a:t>2052–2062, May 1999.</a:t>
            </a:r>
          </a:p>
          <a:p>
            <a:r>
              <a:rPr lang="en-US" sz="2500" dirty="0" smtClean="0"/>
              <a:t>[2] : Meeting ecologists' requirements with adaptive data acquisition, M. Chang, P. Bonnet, In </a:t>
            </a:r>
            <a:r>
              <a:rPr lang="en-US" sz="2500" dirty="0" err="1" smtClean="0"/>
              <a:t>Sensys</a:t>
            </a:r>
            <a:r>
              <a:rPr lang="en-US" sz="2500" dirty="0" smtClean="0"/>
              <a:t> 2010</a:t>
            </a:r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20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20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17378</TotalTime>
  <Words>278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Roxanne Zellin</dc:creator>
  <cp:lastModifiedBy>gupchup</cp:lastModifiedBy>
  <cp:revision>209</cp:revision>
  <dcterms:created xsi:type="dcterms:W3CDTF">2006-12-04T18:49:09Z</dcterms:created>
  <dcterms:modified xsi:type="dcterms:W3CDTF">2011-03-08T15:13:09Z</dcterms:modified>
</cp:coreProperties>
</file>