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notesSlides/notesSlide53.xml" ContentType="application/vnd.openxmlformats-officedocument.presentationml.notesSlid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notesSlides/notesSlide50.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notesSlides/notesSlide49.xml" ContentType="application/vnd.openxmlformats-officedocument.presentationml.notes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notesSlides/notesSlide54.xml" ContentType="application/vnd.openxmlformats-officedocument.presentationml.notesSlid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notesSlides/notesSlide51.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s/slide63.xml" ContentType="application/vnd.openxmlformats-officedocument.presentationml.slide+xml"/>
  <Override PartName="/ppt/notesSlides/notesSlide55.xml" ContentType="application/vnd.openxmlformats-officedocument.presentationml.notesSlide+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notesSlides/notesSlide47.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52.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notesSlides/notesSlide40.xml" ContentType="application/vnd.openxmlformats-officedocument.presentationml.notesSlide+xml"/>
  <Override PartName="/ppt/notesSlides/notesSlide56.xml" ContentType="application/vnd.openxmlformats-officedocument.presentationml.notes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66"/>
  </p:notesMasterIdLst>
  <p:handoutMasterIdLst>
    <p:handoutMasterId r:id="rId67"/>
  </p:handoutMasterIdLst>
  <p:sldIdLst>
    <p:sldId id="291" r:id="rId2"/>
    <p:sldId id="297" r:id="rId3"/>
    <p:sldId id="289" r:id="rId4"/>
    <p:sldId id="290" r:id="rId5"/>
    <p:sldId id="292" r:id="rId6"/>
    <p:sldId id="395" r:id="rId7"/>
    <p:sldId id="287" r:id="rId8"/>
    <p:sldId id="391" r:id="rId9"/>
    <p:sldId id="295" r:id="rId10"/>
    <p:sldId id="298" r:id="rId11"/>
    <p:sldId id="375" r:id="rId12"/>
    <p:sldId id="309" r:id="rId13"/>
    <p:sldId id="302" r:id="rId14"/>
    <p:sldId id="371" r:id="rId15"/>
    <p:sldId id="374" r:id="rId16"/>
    <p:sldId id="308" r:id="rId17"/>
    <p:sldId id="311" r:id="rId18"/>
    <p:sldId id="310" r:id="rId19"/>
    <p:sldId id="316" r:id="rId20"/>
    <p:sldId id="315" r:id="rId21"/>
    <p:sldId id="319" r:id="rId22"/>
    <p:sldId id="322" r:id="rId23"/>
    <p:sldId id="323" r:id="rId24"/>
    <p:sldId id="330" r:id="rId25"/>
    <p:sldId id="327" r:id="rId26"/>
    <p:sldId id="325" r:id="rId27"/>
    <p:sldId id="392" r:id="rId28"/>
    <p:sldId id="328" r:id="rId29"/>
    <p:sldId id="329" r:id="rId30"/>
    <p:sldId id="324" r:id="rId31"/>
    <p:sldId id="332" r:id="rId32"/>
    <p:sldId id="333" r:id="rId33"/>
    <p:sldId id="337" r:id="rId34"/>
    <p:sldId id="340" r:id="rId35"/>
    <p:sldId id="342" r:id="rId36"/>
    <p:sldId id="343" r:id="rId37"/>
    <p:sldId id="344" r:id="rId38"/>
    <p:sldId id="345" r:id="rId39"/>
    <p:sldId id="351" r:id="rId40"/>
    <p:sldId id="383" r:id="rId41"/>
    <p:sldId id="350" r:id="rId42"/>
    <p:sldId id="404" r:id="rId43"/>
    <p:sldId id="354" r:id="rId44"/>
    <p:sldId id="355" r:id="rId45"/>
    <p:sldId id="393" r:id="rId46"/>
    <p:sldId id="356" r:id="rId47"/>
    <p:sldId id="358" r:id="rId48"/>
    <p:sldId id="359" r:id="rId49"/>
    <p:sldId id="360" r:id="rId50"/>
    <p:sldId id="361" r:id="rId51"/>
    <p:sldId id="364" r:id="rId52"/>
    <p:sldId id="365" r:id="rId53"/>
    <p:sldId id="366" r:id="rId54"/>
    <p:sldId id="369" r:id="rId55"/>
    <p:sldId id="368" r:id="rId56"/>
    <p:sldId id="367" r:id="rId57"/>
    <p:sldId id="394" r:id="rId58"/>
    <p:sldId id="398" r:id="rId59"/>
    <p:sldId id="399" r:id="rId60"/>
    <p:sldId id="397" r:id="rId61"/>
    <p:sldId id="400" r:id="rId62"/>
    <p:sldId id="402" r:id="rId63"/>
    <p:sldId id="401" r:id="rId64"/>
    <p:sldId id="390"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315683"/>
    <a:srgbClr val="3B689F"/>
    <a:srgbClr val="29486D"/>
    <a:srgbClr val="4B4B4B"/>
    <a:srgbClr val="CB6D6B"/>
    <a:srgbClr val="D17F7D"/>
    <a:srgbClr val="467AB8"/>
    <a:srgbClr val="737373"/>
    <a:srgbClr val="96969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9734" autoAdjust="0"/>
    <p:restoredTop sz="66775" autoAdjust="0"/>
  </p:normalViewPr>
  <p:slideViewPr>
    <p:cSldViewPr>
      <p:cViewPr varScale="1">
        <p:scale>
          <a:sx n="62" d="100"/>
          <a:sy n="62" d="100"/>
        </p:scale>
        <p:origin x="-1824"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75C1331-8149-E941-936A-C666EE0BF58E}" type="datetime1">
              <a:rPr lang="en-US" smtClean="0"/>
              <a:pPr/>
              <a:t>1/24/12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DAD278-FFDC-F348-8600-D83787BB409D}"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8BDB7D-7F9A-E24F-B6A1-989068168A4C}" type="datetime1">
              <a:rPr lang="en-US" smtClean="0"/>
              <a:pPr/>
              <a:t>1/24/12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17B0D2-374A-4F02-BEF7-1C0A6CC5CC0D}"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 Andreas</a:t>
            </a:r>
            <a:r>
              <a:rPr lang="en-US" baseline="0" dirty="0" smtClean="0"/>
              <a:t> and thank you all for being here. Please help yourselves to pizza and coffee. The coffee should help you stay awake. The pizza might put you to sleep. If that doesn’t my talk might. Okay, so I’m going to be talking about Data </a:t>
            </a:r>
            <a:r>
              <a:rPr lang="en-US" baseline="0" dirty="0" smtClean="0"/>
              <a:t>Management in Environmental Monitoring Sensor </a:t>
            </a:r>
            <a:r>
              <a:rPr lang="en-US" baseline="0" dirty="0" smtClean="0"/>
              <a:t>Networks. First and foremost, </a:t>
            </a:r>
            <a:r>
              <a:rPr lang="en-US" baseline="0" dirty="0" smtClean="0"/>
              <a:t>I’d like to thank</a:t>
            </a:r>
            <a:r>
              <a:rPr lang="en-US" baseline="0" dirty="0" smtClean="0"/>
              <a:t> my committee </a:t>
            </a:r>
            <a:r>
              <a:rPr lang="en-US" baseline="0" dirty="0" smtClean="0"/>
              <a:t>for their </a:t>
            </a:r>
            <a:r>
              <a:rPr lang="en-US" baseline="0" dirty="0" smtClean="0"/>
              <a:t>time and for being here.</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a:t>
            </a:r>
            <a:r>
              <a:rPr lang="en-US" dirty="0" smtClean="0"/>
              <a:t>I thought I’d begin by showing</a:t>
            </a:r>
            <a:r>
              <a:rPr lang="en-US" baseline="0" dirty="0" smtClean="0"/>
              <a:t> you the history of the amount of data the life under your project have collected so far</a:t>
            </a:r>
            <a:r>
              <a:rPr lang="en-US" baseline="0" dirty="0" smtClean="0"/>
              <a:t>. The Y-axis shows the number of samples collected. </a:t>
            </a:r>
            <a:r>
              <a:rPr lang="en-US" baseline="0" dirty="0" smtClean="0"/>
              <a:t>Up until July 2008 we had proof-of-concept  pilot deployments.</a:t>
            </a:r>
            <a:r>
              <a:rPr lang="en-US" baseline="0" dirty="0" smtClean="0"/>
              <a:t> In </a:t>
            </a:r>
            <a:r>
              <a:rPr lang="en-US" baseline="0" dirty="0" smtClean="0"/>
              <a:t>2008, using the lessons learned, we designed an end to end </a:t>
            </a:r>
            <a:r>
              <a:rPr lang="en-US" baseline="0" dirty="0" smtClean="0"/>
              <a:t>system. </a:t>
            </a:r>
            <a:r>
              <a:rPr lang="en-US" baseline="0" dirty="0" smtClean="0"/>
              <a:t>This was what really lead to our ability to scale up and collect the high volume of data we have collected</a:t>
            </a:r>
            <a:r>
              <a:rPr lang="en-US" baseline="0" dirty="0" smtClean="0"/>
              <a:t>. </a:t>
            </a:r>
          </a:p>
          <a:p>
            <a:endParaRPr lang="en-US" baseline="0" dirty="0" smtClean="0"/>
          </a:p>
          <a:p>
            <a:r>
              <a:rPr lang="en-US" baseline="0" dirty="0" smtClean="0"/>
              <a:t>All the collected data was stored in a SQL database</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original database design to store the data for these pilot deployments was developed by Alex Szalay and</a:t>
            </a:r>
            <a:r>
              <a:rPr lang="en-US" baseline="0" dirty="0" smtClean="0"/>
              <a:t> Jim Gray based on their </a:t>
            </a:r>
            <a:r>
              <a:rPr lang="en-US" baseline="0" dirty="0" err="1" smtClean="0"/>
              <a:t>Skyserver</a:t>
            </a:r>
            <a:r>
              <a:rPr lang="en-US" baseline="0" dirty="0" smtClean="0"/>
              <a:t> experience.</a:t>
            </a:r>
            <a:r>
              <a:rPr lang="en-US" baseline="0" dirty="0" smtClean="0"/>
              <a:t> There was a strong emphasis on modularizing components </a:t>
            </a:r>
            <a:r>
              <a:rPr lang="en-US" baseline="0" dirty="0" smtClean="0"/>
              <a:t>so that all the processing steps could be retraced and </a:t>
            </a:r>
            <a:r>
              <a:rPr lang="en-US" baseline="0" dirty="0" smtClean="0"/>
              <a:t>replaced if necessary. </a:t>
            </a:r>
            <a:endParaRPr lang="en-US" baseline="0" dirty="0" smtClean="0"/>
          </a:p>
          <a:p>
            <a:endParaRPr lang="en-US" baseline="0" dirty="0" smtClean="0"/>
          </a:p>
          <a:p>
            <a:r>
              <a:rPr lang="en-US" baseline="0" dirty="0" smtClean="0"/>
              <a:t>My contribution was to design a protocol so that the basestation and the database could talk directly. Second, Extend the database so that is supports data </a:t>
            </a:r>
            <a:r>
              <a:rPr lang="en-US" baseline="0" dirty="0" smtClean="0"/>
              <a:t>from </a:t>
            </a:r>
            <a:r>
              <a:rPr lang="en-US" baseline="0" dirty="0" smtClean="0"/>
              <a:t>multiple deployments and third design a schema that stores raw measurements, health information and networking information.</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smtClean="0"/>
              <a:t>overall end-to-end</a:t>
            </a:r>
            <a:r>
              <a:rPr lang="en-US" baseline="0" dirty="0" smtClean="0"/>
              <a:t> architecture looks like this</a:t>
            </a:r>
            <a:r>
              <a:rPr lang="en-US" baseline="0" dirty="0" smtClean="0"/>
              <a:t>. The data loading happens in 2-phases. Data </a:t>
            </a:r>
            <a:r>
              <a:rPr lang="en-US" baseline="0" dirty="0" smtClean="0"/>
              <a:t>from each deployment</a:t>
            </a:r>
            <a:r>
              <a:rPr lang="en-US" baseline="0" dirty="0" smtClean="0"/>
              <a:t> first flows </a:t>
            </a:r>
            <a:r>
              <a:rPr lang="en-US" baseline="0" dirty="0" smtClean="0"/>
              <a:t>into the stage database.</a:t>
            </a:r>
            <a:r>
              <a:rPr lang="en-US" baseline="0" dirty="0" smtClean="0"/>
              <a:t> Here, the raw </a:t>
            </a:r>
            <a:r>
              <a:rPr lang="en-US" baseline="0" dirty="0" smtClean="0"/>
              <a:t>sensor streams are </a:t>
            </a:r>
            <a:r>
              <a:rPr lang="en-US" baseline="0" dirty="0" smtClean="0"/>
              <a:t>identified, </a:t>
            </a:r>
            <a:r>
              <a:rPr lang="en-US" baseline="0" dirty="0" err="1" smtClean="0"/>
              <a:t>timestamped</a:t>
            </a:r>
            <a:r>
              <a:rPr lang="en-US" baseline="0" dirty="0" smtClean="0"/>
              <a:t> </a:t>
            </a:r>
            <a:r>
              <a:rPr lang="en-US" baseline="0" dirty="0" smtClean="0"/>
              <a:t>and transformed into</a:t>
            </a:r>
            <a:r>
              <a:rPr lang="en-US" baseline="0" dirty="0" smtClean="0"/>
              <a:t> a </a:t>
            </a:r>
            <a:r>
              <a:rPr lang="en-US" baseline="0" dirty="0" err="1" smtClean="0"/>
              <a:t>timeseries</a:t>
            </a:r>
            <a:r>
              <a:rPr lang="en-US" baseline="0" dirty="0" smtClean="0"/>
              <a:t>. </a:t>
            </a:r>
            <a:r>
              <a:rPr lang="en-US" baseline="0" dirty="0" smtClean="0"/>
              <a:t>This</a:t>
            </a:r>
            <a:r>
              <a:rPr lang="en-US" baseline="0" dirty="0" smtClean="0"/>
              <a:t> data is then </a:t>
            </a:r>
            <a:r>
              <a:rPr lang="en-US" baseline="0" dirty="0" smtClean="0"/>
              <a:t>pushed into a unified science database where it is </a:t>
            </a:r>
            <a:r>
              <a:rPr lang="en-US" baseline="0" dirty="0" err="1" smtClean="0"/>
              <a:t>resampled</a:t>
            </a:r>
            <a:r>
              <a:rPr lang="en-US" baseline="0" dirty="0" smtClean="0"/>
              <a:t>, indexed and presented to the scientists. </a:t>
            </a:r>
            <a:r>
              <a:rPr lang="en-US" dirty="0" smtClean="0"/>
              <a:t>I would like to</a:t>
            </a:r>
            <a:r>
              <a:rPr lang="en-US" dirty="0" smtClean="0"/>
              <a:t> now</a:t>
            </a:r>
            <a:r>
              <a:rPr lang="en-US" baseline="0" dirty="0" smtClean="0"/>
              <a:t> </a:t>
            </a:r>
            <a:r>
              <a:rPr lang="en-US" dirty="0" smtClean="0"/>
              <a:t>talk </a:t>
            </a:r>
            <a:r>
              <a:rPr lang="en-US" dirty="0" smtClean="0"/>
              <a:t>a little</a:t>
            </a:r>
            <a:r>
              <a:rPr lang="en-US" baseline="0" dirty="0" smtClean="0"/>
              <a:t> bit about the application that transfers data from the basestation to the database. </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requirements are as follows. Data from multiple deployments needs to be transferred. Only the outstanding data should be transferred. The application should be robust to basestation failures and the transfer should be authenticated.</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The goal of the protocol is to synchronize the data the basestation cache and the database</a:t>
            </a:r>
            <a:r>
              <a:rPr lang="en-US" baseline="0" dirty="0" smtClean="0"/>
              <a:t>.</a:t>
            </a:r>
          </a:p>
          <a:p>
            <a:pPr>
              <a:buFontTx/>
              <a:buChar char="-"/>
            </a:pPr>
            <a:r>
              <a:rPr lang="en-US" baseline="0" dirty="0" smtClean="0"/>
              <a:t>There </a:t>
            </a:r>
            <a:r>
              <a:rPr lang="en-US" baseline="0" dirty="0" smtClean="0"/>
              <a:t>are three main entities – the basestation, the </a:t>
            </a:r>
            <a:r>
              <a:rPr lang="en-US" baseline="0" dirty="0" err="1" smtClean="0"/>
              <a:t>webserver</a:t>
            </a:r>
            <a:r>
              <a:rPr lang="en-US" baseline="0" dirty="0" smtClean="0"/>
              <a:t> and the database.</a:t>
            </a:r>
            <a:r>
              <a:rPr lang="en-US" baseline="0" dirty="0" smtClean="0"/>
              <a:t> </a:t>
            </a:r>
          </a:p>
          <a:p>
            <a:pPr>
              <a:buFontTx/>
              <a:buChar char="-"/>
            </a:pPr>
            <a:r>
              <a:rPr lang="en-US" baseline="0" dirty="0" smtClean="0"/>
              <a:t>The process is initiated by the basestation when it has some new data. </a:t>
            </a:r>
          </a:p>
          <a:p>
            <a:pPr>
              <a:buFontTx/>
              <a:buChar char="-"/>
            </a:pPr>
            <a:r>
              <a:rPr lang="en-US" baseline="0" dirty="0" smtClean="0"/>
              <a:t>The basestation </a:t>
            </a:r>
            <a:r>
              <a:rPr lang="en-US" baseline="0" dirty="0" smtClean="0"/>
              <a:t>contacts the </a:t>
            </a:r>
            <a:r>
              <a:rPr lang="en-US" baseline="0" dirty="0" err="1" smtClean="0"/>
              <a:t>webserver</a:t>
            </a:r>
            <a:r>
              <a:rPr lang="en-US" baseline="0" dirty="0" smtClean="0"/>
              <a:t> with the</a:t>
            </a:r>
            <a:r>
              <a:rPr lang="en-US" baseline="0" dirty="0" smtClean="0"/>
              <a:t> deployment name and asks the server how much data it has knowledge about. </a:t>
            </a:r>
            <a:r>
              <a:rPr lang="en-US" baseline="0" dirty="0" smtClean="0"/>
              <a:t>The </a:t>
            </a:r>
            <a:r>
              <a:rPr lang="en-US" baseline="0" dirty="0" err="1" smtClean="0"/>
              <a:t>webserver</a:t>
            </a:r>
            <a:r>
              <a:rPr lang="en-US" baseline="0" dirty="0" smtClean="0"/>
              <a:t> forwards that request to the database. </a:t>
            </a:r>
          </a:p>
          <a:p>
            <a:pPr>
              <a:buFontTx/>
              <a:buChar char="-"/>
            </a:pPr>
            <a:r>
              <a:rPr lang="en-US" baseline="0" dirty="0" smtClean="0"/>
              <a:t>The database puts </a:t>
            </a:r>
            <a:r>
              <a:rPr lang="en-US" baseline="0" dirty="0" smtClean="0"/>
              <a:t>together a list of motes and</a:t>
            </a:r>
            <a:r>
              <a:rPr lang="en-US" baseline="0" dirty="0" smtClean="0"/>
              <a:t> the last record number for that mote. </a:t>
            </a:r>
          </a:p>
          <a:p>
            <a:pPr>
              <a:buFontTx/>
              <a:buChar char="-"/>
            </a:pPr>
            <a:r>
              <a:rPr lang="en-US" baseline="0" dirty="0" smtClean="0"/>
              <a:t>This </a:t>
            </a:r>
            <a:r>
              <a:rPr lang="en-US" baseline="0" dirty="0" smtClean="0"/>
              <a:t>information gets sent back to the basestation. The </a:t>
            </a:r>
            <a:r>
              <a:rPr lang="en-US" baseline="0" dirty="0" smtClean="0"/>
              <a:t>basestation is </a:t>
            </a:r>
            <a:r>
              <a:rPr lang="en-US" baseline="0" dirty="0" smtClean="0"/>
              <a:t>now</a:t>
            </a:r>
            <a:r>
              <a:rPr lang="en-US" baseline="0" dirty="0" smtClean="0"/>
              <a:t> able to assess what it needs to send to bring the database up to speed. </a:t>
            </a:r>
          </a:p>
          <a:p>
            <a:pPr>
              <a:buFontTx/>
              <a:buChar char="-"/>
            </a:pPr>
            <a:r>
              <a:rPr lang="en-US" baseline="0" dirty="0" smtClean="0"/>
              <a:t>It </a:t>
            </a:r>
            <a:r>
              <a:rPr lang="en-US" baseline="0" dirty="0" smtClean="0"/>
              <a:t>puts together a file with all the outstanding records. It also computes a signature. This signature contains the hash of the data and a</a:t>
            </a:r>
            <a:r>
              <a:rPr lang="en-US" baseline="0" dirty="0" smtClean="0"/>
              <a:t> shared secret key. </a:t>
            </a:r>
          </a:p>
          <a:p>
            <a:pPr>
              <a:buFontTx/>
              <a:buChar char="-"/>
            </a:pPr>
            <a:r>
              <a:rPr lang="en-US" baseline="0" dirty="0" smtClean="0"/>
              <a:t>The </a:t>
            </a:r>
            <a:r>
              <a:rPr lang="en-US" baseline="0" dirty="0" smtClean="0"/>
              <a:t>data and signature are sent to the </a:t>
            </a:r>
            <a:r>
              <a:rPr lang="en-US" baseline="0" dirty="0" err="1" smtClean="0"/>
              <a:t>webserver</a:t>
            </a:r>
            <a:r>
              <a:rPr lang="en-US" baseline="0" dirty="0" smtClean="0"/>
              <a:t>. The </a:t>
            </a:r>
            <a:r>
              <a:rPr lang="en-US" baseline="0" dirty="0" err="1" smtClean="0"/>
              <a:t>webserver</a:t>
            </a:r>
            <a:r>
              <a:rPr lang="en-US" baseline="0" dirty="0" smtClean="0"/>
              <a:t> </a:t>
            </a:r>
            <a:r>
              <a:rPr lang="en-US" baseline="0" dirty="0" err="1" smtClean="0"/>
              <a:t>recomputes</a:t>
            </a:r>
            <a:r>
              <a:rPr lang="en-US" baseline="0" dirty="0" smtClean="0"/>
              <a:t> the hash of the data and the known</a:t>
            </a:r>
            <a:r>
              <a:rPr lang="en-US" baseline="0" dirty="0" smtClean="0"/>
              <a:t> secret </a:t>
            </a:r>
            <a:r>
              <a:rPr lang="en-US" baseline="0" dirty="0" smtClean="0"/>
              <a:t>phrase to validate the data.</a:t>
            </a:r>
            <a:r>
              <a:rPr lang="en-US" baseline="0" dirty="0" smtClean="0"/>
              <a:t> </a:t>
            </a:r>
          </a:p>
          <a:p>
            <a:pPr>
              <a:buFontTx/>
              <a:buChar char="-"/>
            </a:pPr>
            <a:r>
              <a:rPr lang="en-US" baseline="0" dirty="0" smtClean="0"/>
              <a:t>Once </a:t>
            </a:r>
            <a:r>
              <a:rPr lang="en-US" baseline="0" dirty="0" smtClean="0"/>
              <a:t>the data has been validated the file is stored on the server and the outstanding records are inserted into the database.</a:t>
            </a:r>
          </a:p>
        </p:txBody>
      </p:sp>
      <p:sp>
        <p:nvSpPr>
          <p:cNvPr id="4" name="Slide Number Placeholder 3"/>
          <p:cNvSpPr>
            <a:spLocks noGrp="1"/>
          </p:cNvSpPr>
          <p:nvPr>
            <p:ph type="sldNum" sz="quarter" idx="10"/>
          </p:nvPr>
        </p:nvSpPr>
        <p:spPr/>
        <p:txBody>
          <a:bodyPr/>
          <a:lstStyle/>
          <a:p>
            <a:fld id="{7B17B0D2-374A-4F02-BEF7-1C0A6CC5CC0D}"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a:t>
            </a:r>
            <a:r>
              <a:rPr lang="en-US" baseline="0" dirty="0" smtClean="0"/>
              <a:t> of the things the </a:t>
            </a:r>
            <a:r>
              <a:rPr lang="en-US" dirty="0" smtClean="0"/>
              <a:t>end to end system allowed us to do was monitor the network</a:t>
            </a:r>
            <a:r>
              <a:rPr lang="en-US" baseline="0" dirty="0" smtClean="0"/>
              <a:t> regularly. So I wanted to finish this part by presenting an example of a failure that was caught pretty early on. This is data from August 2008 when we just started with the end-to-end system.</a:t>
            </a:r>
          </a:p>
          <a:p>
            <a:endParaRPr lang="en-US" baseline="0" dirty="0" smtClean="0"/>
          </a:p>
          <a:p>
            <a:r>
              <a:rPr lang="en-US" baseline="0" dirty="0" smtClean="0"/>
              <a:t>The </a:t>
            </a:r>
            <a:r>
              <a:rPr lang="en-US" baseline="0" dirty="0" smtClean="0"/>
              <a:t>plot at the bottom shows soil moisture and these spikes correspond to rain events. Now, whenever we had big rain events moisture levels inside the box would jump up. For example, the box humidity here goes from nearly 20 to 70 and some boxes are operating at saturation</a:t>
            </a:r>
            <a:r>
              <a:rPr lang="en-US" baseline="0" dirty="0" smtClean="0"/>
              <a:t>.</a:t>
            </a:r>
          </a:p>
          <a:p>
            <a:endParaRPr lang="en-US" baseline="0" dirty="0" smtClean="0"/>
          </a:p>
          <a:p>
            <a:r>
              <a:rPr lang="en-US" baseline="0" dirty="0" smtClean="0"/>
              <a:t>This </a:t>
            </a:r>
            <a:r>
              <a:rPr lang="en-US" baseline="0" dirty="0" smtClean="0"/>
              <a:t>was leading to standing water in the boxes and shorts causing motes to reboot and fail. It turned out that the problem was due to an </a:t>
            </a:r>
            <a:r>
              <a:rPr lang="en-US" baseline="0" dirty="0" err="1" smtClean="0"/>
              <a:t>o</a:t>
            </a:r>
            <a:r>
              <a:rPr lang="en-US" baseline="0" dirty="0" smtClean="0"/>
              <a:t>-ring that was placed at the wrong location. One we fixed this problem,</a:t>
            </a:r>
            <a:r>
              <a:rPr lang="en-US" baseline="0" dirty="0" smtClean="0"/>
              <a:t> failures due to moisture in the box </a:t>
            </a:r>
            <a:r>
              <a:rPr lang="en-US" baseline="0" dirty="0" smtClean="0"/>
              <a:t>went down drastically.</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Now, </a:t>
            </a:r>
            <a:r>
              <a:rPr lang="en-US" baseline="0" dirty="0" smtClean="0"/>
              <a:t>I would like to talk about the challenge of assigning timestamps to sensor measurements</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Time is kept using the motes local clock. It is a 32 </a:t>
            </a:r>
            <a:r>
              <a:rPr lang="en-US" dirty="0" err="1" smtClean="0"/>
              <a:t>Khz</a:t>
            </a:r>
            <a:r>
              <a:rPr lang="en-US" dirty="0" smtClean="0"/>
              <a:t> quartz crystal and consumes</a:t>
            </a:r>
            <a:r>
              <a:rPr lang="en-US" baseline="0" dirty="0" smtClean="0"/>
              <a:t> very little power. In fact, the power consumption scales linearly with frequency which is why a 32 </a:t>
            </a:r>
            <a:r>
              <a:rPr lang="en-US" baseline="0" dirty="0" err="1" smtClean="0"/>
              <a:t>Khz</a:t>
            </a:r>
            <a:r>
              <a:rPr lang="en-US" baseline="0" dirty="0" smtClean="0"/>
              <a:t> clock is chosen instead of something in the </a:t>
            </a:r>
            <a:r>
              <a:rPr lang="en-US" baseline="0" dirty="0" err="1" smtClean="0"/>
              <a:t>Mhz</a:t>
            </a:r>
            <a:r>
              <a:rPr lang="en-US" baseline="0" dirty="0" smtClean="0"/>
              <a:t> range. It is not a real-time clock which means that it resets when the device reboots and the typical skews depends on things like the cut and the age of the crystal etc. In our deployments we have seen skews as low as 10 </a:t>
            </a:r>
            <a:r>
              <a:rPr lang="en-US" baseline="0" dirty="0" err="1" smtClean="0"/>
              <a:t>ppm</a:t>
            </a:r>
            <a:r>
              <a:rPr lang="en-US" baseline="0" dirty="0" smtClean="0"/>
              <a:t> and as high 120 </a:t>
            </a:r>
            <a:r>
              <a:rPr lang="en-US" baseline="0" dirty="0" err="1" smtClean="0"/>
              <a:t>ppm</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Data is collected and </a:t>
            </a:r>
            <a:r>
              <a:rPr lang="en-US" dirty="0" err="1" smtClean="0"/>
              <a:t>timestamped</a:t>
            </a:r>
            <a:r>
              <a:rPr lang="en-US" dirty="0" smtClean="0"/>
              <a:t> using the motes’ </a:t>
            </a:r>
            <a:r>
              <a:rPr lang="en-US" dirty="0" err="1" smtClean="0"/>
              <a:t>localclock</a:t>
            </a:r>
            <a:r>
              <a:rPr lang="en-US" dirty="0" smtClean="0"/>
              <a:t>. In this figure, the</a:t>
            </a:r>
            <a:r>
              <a:rPr lang="en-US" baseline="0" dirty="0" smtClean="0"/>
              <a:t> x-axis shows the local clock ticks.</a:t>
            </a:r>
            <a:r>
              <a:rPr lang="en-US" baseline="0" dirty="0" smtClean="0"/>
              <a:t> </a:t>
            </a:r>
          </a:p>
          <a:p>
            <a:pPr>
              <a:spcBef>
                <a:spcPct val="0"/>
              </a:spcBef>
            </a:pPr>
            <a:endParaRPr lang="en-US" baseline="0" dirty="0" smtClean="0"/>
          </a:p>
          <a:p>
            <a:pPr>
              <a:spcBef>
                <a:spcPct val="0"/>
              </a:spcBef>
            </a:pPr>
            <a:r>
              <a:rPr lang="en-US" dirty="0" smtClean="0"/>
              <a:t>A </a:t>
            </a:r>
            <a:r>
              <a:rPr lang="en-US" dirty="0" smtClean="0"/>
              <a:t>lot of applications</a:t>
            </a:r>
            <a:r>
              <a:rPr lang="en-US" dirty="0" smtClean="0"/>
              <a:t> such</a:t>
            </a:r>
            <a:r>
              <a:rPr lang="en-US" baseline="0" dirty="0" smtClean="0"/>
              <a:t> as target tracking employ </a:t>
            </a:r>
            <a:r>
              <a:rPr lang="en-US" baseline="0" dirty="0" smtClean="0"/>
              <a:t>an in-network time synchronization solution. </a:t>
            </a:r>
            <a:r>
              <a:rPr lang="en-US" baseline="0" dirty="0" smtClean="0"/>
              <a:t>This </a:t>
            </a:r>
            <a:r>
              <a:rPr lang="en-US" baseline="0" dirty="0" smtClean="0"/>
              <a:t>requires keeping the radio on all or most of the time for receiving timing packets.</a:t>
            </a:r>
            <a:r>
              <a:rPr lang="en-US" dirty="0" smtClean="0"/>
              <a:t> They do this because they want accuracy in</a:t>
            </a:r>
            <a:r>
              <a:rPr lang="en-US" baseline="0" dirty="0" smtClean="0"/>
              <a:t> the order of microseconds. </a:t>
            </a:r>
          </a:p>
          <a:p>
            <a:pPr>
              <a:spcBef>
                <a:spcPct val="0"/>
              </a:spcBef>
            </a:pPr>
            <a:endParaRPr lang="en-US" baseline="0" dirty="0" smtClean="0"/>
          </a:p>
          <a:p>
            <a:pPr>
              <a:spcBef>
                <a:spcPct val="0"/>
              </a:spcBef>
            </a:pPr>
            <a:r>
              <a:rPr lang="en-US" dirty="0" smtClean="0"/>
              <a:t>We</a:t>
            </a:r>
            <a:r>
              <a:rPr lang="en-US" dirty="0" smtClean="0"/>
              <a:t>,</a:t>
            </a:r>
            <a:r>
              <a:rPr lang="en-US" baseline="0" dirty="0" smtClean="0"/>
              <a:t> on the other hand, employ a post mortem or post facto </a:t>
            </a:r>
            <a:r>
              <a:rPr lang="en-US" baseline="0" dirty="0" err="1" smtClean="0"/>
              <a:t>timestamping</a:t>
            </a:r>
            <a:r>
              <a:rPr lang="en-US" baseline="0" dirty="0" smtClean="0"/>
              <a:t> solution where the measurements are assigned a universal timestamp outside of the network. This is done for</a:t>
            </a:r>
            <a:r>
              <a:rPr lang="en-US" baseline="0" dirty="0" smtClean="0"/>
              <a:t> three reasons </a:t>
            </a:r>
            <a:r>
              <a:rPr lang="en-US" baseline="0" dirty="0" smtClean="0"/>
              <a:t>– to keep </a:t>
            </a:r>
            <a:r>
              <a:rPr lang="en-US" baseline="0" dirty="0" smtClean="0"/>
              <a:t>things simple, low </a:t>
            </a:r>
            <a:r>
              <a:rPr lang="en-US" baseline="0" dirty="0" smtClean="0"/>
              <a:t>power and</a:t>
            </a:r>
            <a:r>
              <a:rPr lang="en-US" baseline="0" dirty="0" smtClean="0"/>
              <a:t> because accuracy of seconds is acceptable.</a:t>
            </a:r>
            <a:endParaRPr lang="en-US" dirty="0"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158B28-506B-4CC0-B3D7-E18DE1CFC03A}" type="slidenum">
              <a:rPr lang="en-US"/>
              <a:pPr fontAlgn="base">
                <a:spcBef>
                  <a:spcPct val="0"/>
                </a:spcBef>
                <a:spcAft>
                  <a:spcPct val="0"/>
                </a:spcAft>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I get into my specific contributions, I’d like to give you a</a:t>
            </a:r>
            <a:r>
              <a:rPr lang="en-US" baseline="0" dirty="0" smtClean="0"/>
              <a:t> provide some motivation and background</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a:t>
            </a:r>
            <a:r>
              <a:rPr lang="en-US" dirty="0" smtClean="0"/>
              <a:t>look at how this process works. Recall that the basestation periodically requests the motes for the outstanding data. Once the data is transferred, the mote sends</a:t>
            </a:r>
            <a:r>
              <a:rPr lang="en-US" baseline="0" dirty="0" smtClean="0"/>
              <a:t> a packet containing its current local time. When this packet arrives, the basestation uses its system clock and records the global time. A list of such reference points or anchor points are recorded and they are used to translate the measurements. The basestation itself is synchronized using a protocol known as network time protocol.</a:t>
            </a:r>
            <a:r>
              <a:rPr lang="en-US" baseline="0" dirty="0" smtClean="0"/>
              <a:t> Please note </a:t>
            </a:r>
            <a:r>
              <a:rPr lang="en-US" baseline="0" dirty="0" smtClean="0"/>
              <a:t>that we are ignoring the delay in wireless communication and interrupt handling because these delays are in the order of milliseconds.</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Local timestamps</a:t>
            </a:r>
            <a:r>
              <a:rPr lang="en-US" baseline="0" dirty="0" smtClean="0"/>
              <a:t> and global timestamps are related linearly. These represent the anchor points. Alpha represents the clock skews and beta represents the node deployment time. We use linear regression to estimate alpha and beta</a:t>
            </a:r>
            <a:r>
              <a:rPr lang="en-US" baseline="0" dirty="0" smtClean="0"/>
              <a:t>.</a:t>
            </a:r>
            <a:endParaRPr lang="en-US" baseline="0" dirty="0"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7D8BAF-5F86-4B7F-8308-6EDBE3000D2C}" type="slidenum">
              <a:rPr lang="en-US"/>
              <a:pPr fontAlgn="base">
                <a:spcBef>
                  <a:spcPct val="0"/>
                </a:spcBef>
                <a:spcAft>
                  <a:spcPct val="0"/>
                </a:spcAft>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Okay, so what are the</a:t>
            </a:r>
            <a:r>
              <a:rPr lang="en-US" baseline="0" dirty="0" smtClean="0"/>
              <a:t> challenges. </a:t>
            </a:r>
            <a:r>
              <a:rPr lang="en-US" dirty="0" smtClean="0"/>
              <a:t>Failures</a:t>
            </a:r>
            <a:r>
              <a:rPr lang="en-US" baseline="0" dirty="0" smtClean="0"/>
              <a:t> </a:t>
            </a:r>
            <a:r>
              <a:rPr lang="en-US" baseline="0" dirty="0" smtClean="0"/>
              <a:t>can happen in unpredictable ways. In our networks, we have seen all of these. Motes reboot and stay down for an indefinite amount of time. Motes skew changes over time. </a:t>
            </a:r>
            <a:r>
              <a:rPr lang="en-US" dirty="0" smtClean="0"/>
              <a:t>The basestation can fail</a:t>
            </a:r>
            <a:r>
              <a:rPr lang="en-US" baseline="0" dirty="0" smtClean="0"/>
              <a:t>. The node can get disconnected or cut off from the network. The basestation clock has a drift which corrupts the anchor points. </a:t>
            </a:r>
            <a:endParaRPr lang="en-US" dirty="0"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B7C05C-707A-4A95-9FDC-EB8F7E4E78D6}"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Here</a:t>
            </a:r>
            <a:r>
              <a:rPr lang="en-US" baseline="0" dirty="0" smtClean="0"/>
              <a:t> is a real example. Figure shows data from two nodes. In April these nodes are in sync but in Jun, they are out of synch. Some of the anchors were corrupt and there were large segments for which there were no anchor points at all. We were looking for a way to recover from this and started wondering if we could use the data itself to achieve temporal integrity.</a:t>
            </a:r>
            <a:endParaRPr lang="en-US" dirty="0"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814FB6-3E08-4BA7-AF9D-17B8352EEC2F}" type="slidenum">
              <a:rPr lang="en-US"/>
              <a:pPr fontAlgn="base">
                <a:spcBef>
                  <a:spcPct val="0"/>
                </a:spcBef>
                <a:spcAft>
                  <a:spcPct val="0"/>
                </a:spcAft>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a:t>
            </a:r>
            <a:r>
              <a:rPr lang="en-US" baseline="0" dirty="0" smtClean="0"/>
              <a:t> turns out that the answer is yes. I will now talk about our work titled sundial which was published and presented in the 6</a:t>
            </a:r>
            <a:r>
              <a:rPr lang="en-US" baseline="30000" dirty="0" smtClean="0"/>
              <a:t>th</a:t>
            </a:r>
            <a:r>
              <a:rPr lang="en-US" baseline="0" dirty="0" smtClean="0"/>
              <a:t> </a:t>
            </a:r>
            <a:r>
              <a:rPr lang="en-US" baseline="0" dirty="0" err="1" smtClean="0"/>
              <a:t>european</a:t>
            </a:r>
            <a:r>
              <a:rPr lang="en-US" baseline="0" dirty="0" smtClean="0"/>
              <a:t> conference on wireless sensor networks in Ireland. W</a:t>
            </a:r>
            <a:r>
              <a:rPr lang="en-US" dirty="0" smtClean="0"/>
              <a:t>e began by starting to</a:t>
            </a:r>
            <a:r>
              <a:rPr lang="en-US" baseline="0" dirty="0" smtClean="0"/>
              <a:t> look at whether we can get some information from light measurements</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light measurements collected using the on-board light sensor is</a:t>
            </a:r>
            <a:r>
              <a:rPr lang="en-US" baseline="0" dirty="0" smtClean="0"/>
              <a:t> shown in the figure</a:t>
            </a:r>
            <a:r>
              <a:rPr lang="en-US" dirty="0" smtClean="0"/>
              <a:t>. The sensor is very sensitive and is</a:t>
            </a:r>
            <a:r>
              <a:rPr lang="en-US" baseline="0" dirty="0" smtClean="0"/>
              <a:t> easily able to pick up on the sunrise and sunset. Notice that the x-axis has the local clock because these are collected in terms of the local clock. The difference between sunrise and sunset is the length of the day and the mid point is noon. From this we can construct a figure like this. The x-axis is the noon in terms of the local clock and the y-axis is the length of the day. </a:t>
            </a:r>
            <a:endParaRPr lang="en-US" dirty="0"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108896-8276-43D9-B817-FAF8969C6ED4}" type="slidenum">
              <a:rPr lang="en-US"/>
              <a:pPr fontAlgn="base">
                <a:spcBef>
                  <a:spcPct val="0"/>
                </a:spcBef>
                <a:spcAft>
                  <a:spcPct val="0"/>
                </a:spcAft>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We know from theory</a:t>
            </a:r>
            <a:r>
              <a:rPr lang="en-US" baseline="0" dirty="0" smtClean="0"/>
              <a:t> </a:t>
            </a:r>
            <a:r>
              <a:rPr lang="en-US" dirty="0" smtClean="0"/>
              <a:t>that the</a:t>
            </a:r>
            <a:r>
              <a:rPr lang="en-US" baseline="0" dirty="0" smtClean="0"/>
              <a:t> annual solar patterns are well defined. Given the latitude and time of year, the length of day and noon is fixed. This figure shows the length of day and noon for Baltimore for three years. It is periodic because the pattern remains fixed from one year to the next.</a:t>
            </a:r>
            <a:endParaRPr lang="en-US" dirty="0" smtClean="0"/>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62B3DB-77F0-44C8-87EE-33F1AA892393}" type="slidenum">
              <a:rPr lang="en-US"/>
              <a:pPr fontAlgn="base">
                <a:spcBef>
                  <a:spcPct val="0"/>
                </a:spcBef>
                <a:spcAft>
                  <a:spcPct val="0"/>
                </a:spcAft>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 can now correlate this</a:t>
            </a:r>
            <a:r>
              <a:rPr lang="en-US" baseline="0" dirty="0" smtClean="0"/>
              <a:t> length of day signal with what is obtained from the almanac. We try to obtain a lock so that the two signals are aligned as best as possible. After the alignment, we pair up the noon in terms of the local clock and global clock for each data point. These pair are the anchor points needed to compute the skew and offset.</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a:t>
            </a:r>
            <a:r>
              <a:rPr lang="en-US" baseline="0" dirty="0" smtClean="0"/>
              <a:t> evaluation was done using data from two deployments. The </a:t>
            </a:r>
            <a:r>
              <a:rPr lang="en-US" baseline="0" dirty="0" err="1" smtClean="0"/>
              <a:t>leakin</a:t>
            </a:r>
            <a:r>
              <a:rPr lang="en-US" baseline="0" dirty="0" smtClean="0"/>
              <a:t> deployment consisted of 6 boxes and the jug bay deployment consisted of 13 </a:t>
            </a:r>
            <a:r>
              <a:rPr lang="en-US" baseline="0" dirty="0" smtClean="0"/>
              <a:t>boxes. The sampling rate for both these deployments was different and they also used different hardware platforms (different crystals)</a:t>
            </a:r>
            <a:endParaRPr lang="en-US" dirty="0" smtClean="0"/>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31DDFC-1995-454F-AD70-9B06F932A301}" type="slidenum">
              <a:rPr lang="en-US"/>
              <a:pPr fontAlgn="base">
                <a:spcBef>
                  <a:spcPct val="0"/>
                </a:spcBef>
                <a:spcAft>
                  <a:spcPct val="0"/>
                </a:spcAft>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For both the deployments, the</a:t>
            </a:r>
            <a:r>
              <a:rPr lang="en-US" baseline="0" dirty="0" smtClean="0"/>
              <a:t> minute error was within one sample period. The max error for </a:t>
            </a:r>
            <a:r>
              <a:rPr lang="en-US" baseline="0" dirty="0" err="1" smtClean="0"/>
              <a:t>leakin</a:t>
            </a:r>
            <a:r>
              <a:rPr lang="en-US" baseline="0" dirty="0" smtClean="0"/>
              <a:t> was around 15 and for jug bay was around 20</a:t>
            </a:r>
            <a:endParaRPr lang="en-US" dirty="0"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E1EE5B-5F4A-409D-810F-A5C79151A972}" type="slidenum">
              <a:rPr lang="en-US"/>
              <a:pPr fontAlgn="base">
                <a:spcBef>
                  <a:spcPct val="0"/>
                </a:spcBef>
                <a:spcAft>
                  <a:spcPct val="0"/>
                </a:spcAft>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Scientists </a:t>
            </a:r>
            <a:r>
              <a:rPr lang="en-US" baseline="0" dirty="0" smtClean="0"/>
              <a:t>are </a:t>
            </a:r>
            <a:r>
              <a:rPr lang="en-US" baseline="0" dirty="0" smtClean="0"/>
              <a:t>interested </a:t>
            </a:r>
            <a:r>
              <a:rPr lang="en-US" baseline="0" dirty="0" smtClean="0"/>
              <a:t>in collecting data to study and understand</a:t>
            </a:r>
            <a:r>
              <a:rPr lang="en-US" baseline="0" dirty="0" smtClean="0"/>
              <a:t> their </a:t>
            </a:r>
            <a:r>
              <a:rPr lang="en-US" baseline="0" dirty="0" smtClean="0"/>
              <a:t>environment of interest. For example, soil scientists</a:t>
            </a:r>
            <a:r>
              <a:rPr lang="en-US" baseline="0" dirty="0" smtClean="0"/>
              <a:t> we work with here at Hopkins </a:t>
            </a:r>
            <a:r>
              <a:rPr lang="en-US" baseline="0" dirty="0" smtClean="0"/>
              <a:t>are interested in</a:t>
            </a:r>
            <a:r>
              <a:rPr lang="en-US" baseline="0" dirty="0" smtClean="0"/>
              <a:t> studying soil ecosystems. Specifically, they are interested in collecting data to understand the spatial and temporal heterogeneity of variables such as soil </a:t>
            </a:r>
            <a:r>
              <a:rPr lang="en-US" baseline="0" dirty="0" smtClean="0"/>
              <a:t>temperature and soil moisture because </a:t>
            </a:r>
            <a:r>
              <a:rPr lang="en-US" baseline="0" dirty="0" smtClean="0"/>
              <a:t>these variables are one of the </a:t>
            </a:r>
            <a:r>
              <a:rPr lang="en-US" baseline="0" dirty="0" smtClean="0"/>
              <a:t>biggest drivers of soil </a:t>
            </a:r>
            <a:r>
              <a:rPr lang="en-US" baseline="0" dirty="0" smtClean="0"/>
              <a:t>respiration and soil fauna. </a:t>
            </a:r>
          </a:p>
          <a:p>
            <a:endParaRPr lang="en-US" baseline="0" dirty="0" smtClean="0"/>
          </a:p>
          <a:p>
            <a:r>
              <a:rPr lang="en-US" baseline="0" dirty="0" smtClean="0"/>
              <a:t>This is a representative example of a region of interest to the ecologists. What makes it interesting is the variability in the land usage. There is a grass region here and a forest region here. </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The </a:t>
            </a:r>
            <a:r>
              <a:rPr lang="en-US" dirty="0" smtClean="0"/>
              <a:t>sun provides a natural time base for environmental processes as most variables vary</a:t>
            </a:r>
            <a:r>
              <a:rPr lang="en-US" baseline="0" dirty="0" smtClean="0"/>
              <a:t> with the solar cycle.</a:t>
            </a:r>
            <a:r>
              <a:rPr lang="en-US" baseline="0" dirty="0" smtClean="0"/>
              <a:t> </a:t>
            </a:r>
          </a:p>
          <a:p>
            <a:pPr>
              <a:buFontTx/>
              <a:buChar char="-"/>
            </a:pPr>
            <a:r>
              <a:rPr lang="en-US" baseline="0" dirty="0" smtClean="0"/>
              <a:t>The </a:t>
            </a:r>
            <a:r>
              <a:rPr lang="en-US" baseline="0" dirty="0" smtClean="0"/>
              <a:t>LOD and Noon metrics proved to be useful to validate timestamp assignments. At one point, we were correlating some of our data with data obtained from a nearby weather station and we found that the data was not correlating as well as we expected. When we applied the noon metric to the light data of the weather station, we found that its timestamps were off by an hour in one month of December.</a:t>
            </a:r>
            <a:r>
              <a:rPr lang="en-US" baseline="0" dirty="0" smtClean="0"/>
              <a:t> </a:t>
            </a:r>
          </a:p>
          <a:p>
            <a:pPr>
              <a:buFontTx/>
              <a:buChar char="-"/>
            </a:pPr>
            <a:r>
              <a:rPr lang="en-US" baseline="0" dirty="0" smtClean="0"/>
              <a:t> One </a:t>
            </a:r>
            <a:r>
              <a:rPr lang="en-US" baseline="0" dirty="0" smtClean="0"/>
              <a:t>short coming of Sundial is that it does not work well for segments that are small. Sundial is good if there are long segments for which no anchors are available but it is not good if motes are rebooting every 4-5 days.</a:t>
            </a:r>
            <a:r>
              <a:rPr lang="en-US" baseline="0" dirty="0" smtClean="0"/>
              <a:t> </a:t>
            </a:r>
          </a:p>
          <a:p>
            <a:pPr>
              <a:buFontTx/>
              <a:buChar char="-"/>
            </a:pPr>
            <a:r>
              <a:rPr lang="en-US" baseline="0" dirty="0" smtClean="0"/>
              <a:t>So </a:t>
            </a:r>
            <a:r>
              <a:rPr lang="en-US" baseline="0" dirty="0" smtClean="0"/>
              <a:t>instead of a reactive solution, we then started looking for a proactive solution that is low-power, robust to random mote resets and tolerant to missing global clock sources for ~ days.</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call this solution Phoenix. It was published and presented at the 7</a:t>
            </a:r>
            <a:r>
              <a:rPr lang="en-US" baseline="30000" dirty="0" smtClean="0"/>
              <a:t>th</a:t>
            </a:r>
            <a:r>
              <a:rPr lang="en-US" dirty="0" smtClean="0"/>
              <a:t> </a:t>
            </a:r>
            <a:r>
              <a:rPr lang="en-US" dirty="0" err="1" smtClean="0"/>
              <a:t>european</a:t>
            </a:r>
            <a:r>
              <a:rPr lang="en-US" dirty="0" smtClean="0"/>
              <a:t> conference</a:t>
            </a:r>
            <a:r>
              <a:rPr lang="en-US" baseline="0" dirty="0" smtClean="0"/>
              <a:t> on wireless sensor networks in Portugal.</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look at </a:t>
            </a:r>
            <a:r>
              <a:rPr lang="en-US" baseline="0" dirty="0" smtClean="0"/>
              <a:t>why reboots cause problems. Lets consider a segment when the basestation is present. Now the node reboots a couple of times and the basestation has failed during this time. At some point later the basestation comes back again and we are able to timestamp measurements. This period in the middle Is what poses the problem. We are unable to collect anchor points during this period.</a:t>
            </a:r>
            <a:r>
              <a:rPr lang="en-US" baseline="0" dirty="0" smtClean="0"/>
              <a:t> </a:t>
            </a:r>
          </a:p>
          <a:p>
            <a:endParaRPr lang="en-US" baseline="0" dirty="0" smtClean="0"/>
          </a:p>
          <a:p>
            <a:r>
              <a:rPr lang="en-US" baseline="0" dirty="0" smtClean="0"/>
              <a:t>Also</a:t>
            </a:r>
            <a:r>
              <a:rPr lang="en-US" baseline="0" dirty="0" smtClean="0"/>
              <a:t>, the down time might be indefinite. These situations were not uncommon. We actually saw them in practice in our Cub hill </a:t>
            </a:r>
            <a:r>
              <a:rPr lang="en-US" baseline="0" dirty="0" smtClean="0"/>
              <a:t>deployment</a:t>
            </a:r>
            <a:endParaRPr lang="en-US" dirty="0"/>
          </a:p>
        </p:txBody>
      </p:sp>
      <p:sp>
        <p:nvSpPr>
          <p:cNvPr id="4" name="Slide Number Placeholder 3"/>
          <p:cNvSpPr>
            <a:spLocks noGrp="1"/>
          </p:cNvSpPr>
          <p:nvPr>
            <p:ph type="sldNum" sz="quarter" idx="10"/>
          </p:nvPr>
        </p:nvSpPr>
        <p:spPr/>
        <p:txBody>
          <a:bodyPr/>
          <a:lstStyle/>
          <a:p>
            <a:fld id="{A65520F9-5F1B-E843-B672-102D8E4BC664}"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Let </a:t>
            </a:r>
            <a:r>
              <a:rPr lang="en-US" dirty="0" smtClean="0"/>
              <a:t>me talk about the high</a:t>
            </a:r>
            <a:r>
              <a:rPr lang="en-US" baseline="0" dirty="0" smtClean="0"/>
              <a:t> level approach first and then I’ll describe the details.</a:t>
            </a:r>
            <a:r>
              <a:rPr lang="en-US" baseline="0" dirty="0" smtClean="0"/>
              <a:t> </a:t>
            </a:r>
          </a:p>
          <a:p>
            <a:pPr>
              <a:buFontTx/>
              <a:buChar char="-"/>
            </a:pPr>
            <a:r>
              <a:rPr lang="en-US" baseline="0" dirty="0" smtClean="0"/>
              <a:t> Segments </a:t>
            </a:r>
            <a:r>
              <a:rPr lang="en-US" baseline="0" dirty="0" smtClean="0"/>
              <a:t>1,2 and 3 and the basestation is present only during this time. Timestamps for 1 can be translated because anchor points can be collected but timestamps for 2 and 3 cannot be translated using the classic approach.</a:t>
            </a:r>
            <a:r>
              <a:rPr lang="en-US" baseline="0" dirty="0" smtClean="0"/>
              <a:t> </a:t>
            </a:r>
          </a:p>
          <a:p>
            <a:pPr>
              <a:buFontTx/>
              <a:buChar char="-"/>
            </a:pPr>
            <a:r>
              <a:rPr lang="en-US" baseline="0" dirty="0" smtClean="0"/>
              <a:t>If </a:t>
            </a:r>
            <a:r>
              <a:rPr lang="en-US" baseline="0" dirty="0" smtClean="0"/>
              <a:t>we know the relationship between 1’s local clock and 2’s local clock, 2’s timestamps can be </a:t>
            </a:r>
            <a:r>
              <a:rPr lang="en-US" baseline="0" dirty="0" smtClean="0"/>
              <a:t>translated by transitivity. </a:t>
            </a:r>
          </a:p>
          <a:p>
            <a:pPr>
              <a:buFontTx/>
              <a:buChar char="-"/>
            </a:pPr>
            <a:r>
              <a:rPr lang="en-US" baseline="0" dirty="0" smtClean="0"/>
              <a:t>This </a:t>
            </a:r>
            <a:r>
              <a:rPr lang="en-US" baseline="0" dirty="0" smtClean="0"/>
              <a:t>logic can be applied recursively and if we knew the relationship between 2’s local clock and 3’s local clock, 3’s timestamps can be translated.</a:t>
            </a:r>
            <a:r>
              <a:rPr lang="en-US" baseline="0" dirty="0" smtClean="0"/>
              <a:t> </a:t>
            </a:r>
          </a:p>
          <a:p>
            <a:endParaRPr lang="en-US" baseline="0" dirty="0" smtClean="0"/>
          </a:p>
          <a:p>
            <a:pPr>
              <a:buFontTx/>
              <a:buChar char="-"/>
            </a:pPr>
            <a:r>
              <a:rPr lang="en-US" baseline="0" dirty="0" smtClean="0"/>
              <a:t>These </a:t>
            </a:r>
            <a:r>
              <a:rPr lang="en-US" baseline="0" dirty="0" smtClean="0"/>
              <a:t>are local, global anchors and the linear fit produced by these anchors is a local, global fit.</a:t>
            </a:r>
            <a:r>
              <a:rPr lang="en-US" baseline="0" dirty="0" smtClean="0"/>
              <a:t> This </a:t>
            </a:r>
            <a:r>
              <a:rPr lang="en-US" baseline="0" dirty="0" smtClean="0"/>
              <a:t>fit is known as a local, local </a:t>
            </a:r>
            <a:r>
              <a:rPr lang="en-US" baseline="0" dirty="0" smtClean="0"/>
              <a:t>fit and the relationship is established by collecting local, local anchors. </a:t>
            </a:r>
            <a:r>
              <a:rPr lang="en-US" baseline="0" dirty="0" smtClean="0"/>
              <a:t>Each fit</a:t>
            </a:r>
            <a:r>
              <a:rPr lang="en-US" baseline="0" dirty="0" smtClean="0"/>
              <a:t> has a </a:t>
            </a:r>
            <a:r>
              <a:rPr lang="en-US" baseline="0" dirty="0" smtClean="0"/>
              <a:t>goodness of fit associated with it. We use the variance of the residual as a measure of the goodness of fit. The main intuition of this approach is that these segments are created because motes reboot and mote reboots are more or less independent from the reboots of another mote so we</a:t>
            </a:r>
            <a:r>
              <a:rPr lang="en-US" baseline="0" dirty="0" smtClean="0"/>
              <a:t> can leverage </a:t>
            </a:r>
            <a:r>
              <a:rPr lang="en-US" baseline="0" dirty="0" smtClean="0"/>
              <a:t>that. </a:t>
            </a:r>
          </a:p>
        </p:txBody>
      </p:sp>
      <p:sp>
        <p:nvSpPr>
          <p:cNvPr id="4" name="Slide Number Placeholder 3"/>
          <p:cNvSpPr>
            <a:spLocks noGrp="1"/>
          </p:cNvSpPr>
          <p:nvPr>
            <p:ph type="sldNum" sz="quarter" idx="10"/>
          </p:nvPr>
        </p:nvSpPr>
        <p:spPr/>
        <p:txBody>
          <a:bodyPr/>
          <a:lstStyle/>
          <a:p>
            <a:fld id="{A65520F9-5F1B-E843-B672-102D8E4BC664}"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two phases</a:t>
            </a:r>
            <a:r>
              <a:rPr lang="en-US" baseline="0" dirty="0" smtClean="0"/>
              <a:t> to Phoenix. The first phase is a data collection phase which happens in-network. The second phase happens outside the network and </a:t>
            </a:r>
            <a:r>
              <a:rPr lang="en-US" baseline="0" dirty="0" smtClean="0"/>
              <a:t>the in-network data </a:t>
            </a:r>
            <a:r>
              <a:rPr lang="en-US" baseline="0" dirty="0" smtClean="0"/>
              <a:t>is used to obtain global fits so that timestamps can be assigned to the measurements</a:t>
            </a:r>
            <a:endParaRPr lang="en-US" dirty="0"/>
          </a:p>
        </p:txBody>
      </p:sp>
      <p:sp>
        <p:nvSpPr>
          <p:cNvPr id="4" name="Slide Number Placeholder 3"/>
          <p:cNvSpPr>
            <a:spLocks noGrp="1"/>
          </p:cNvSpPr>
          <p:nvPr>
            <p:ph type="sldNum" sz="quarter" idx="10"/>
          </p:nvPr>
        </p:nvSpPr>
        <p:spPr/>
        <p:txBody>
          <a:bodyPr/>
          <a:lstStyle/>
          <a:p>
            <a:fld id="{A65520F9-5F1B-E843-B672-102D8E4BC664}"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mote beacons its time state periodically. The state consists</a:t>
            </a:r>
            <a:r>
              <a:rPr lang="en-US" baseline="0" dirty="0" smtClean="0"/>
              <a:t> of the mote id, reboot counter and its local clock value. The beaconing interval is 30s so it wakes up every 30s and broadcasts this value. This broadcasting results in a duty cycle overhead of 0.075%.</a:t>
            </a:r>
            <a:endParaRPr lang="en-US" dirty="0"/>
          </a:p>
        </p:txBody>
      </p:sp>
      <p:sp>
        <p:nvSpPr>
          <p:cNvPr id="4" name="Slide Number Placeholder 3"/>
          <p:cNvSpPr>
            <a:spLocks noGrp="1"/>
          </p:cNvSpPr>
          <p:nvPr>
            <p:ph type="sldNum" sz="quarter" idx="10"/>
          </p:nvPr>
        </p:nvSpPr>
        <p:spPr/>
        <p:txBody>
          <a:bodyPr/>
          <a:lstStyle/>
          <a:p>
            <a:fld id="{A65520F9-5F1B-E843-B672-102D8E4BC664}"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Motes</a:t>
            </a:r>
            <a:r>
              <a:rPr lang="en-US" baseline="0" dirty="0" smtClean="0"/>
              <a:t> also stay up 30s to catch these announcements. They stay up after every reboot and after every 6 hours. When they hear an announcement, they store its time state and the sender’s time state in its flash as a local</a:t>
            </a:r>
            <a:r>
              <a:rPr lang="en-US" baseline="0" dirty="0" smtClean="0"/>
              <a:t> neighbor anchor</a:t>
            </a:r>
            <a:r>
              <a:rPr lang="en-US" baseline="0" dirty="0" smtClean="0"/>
              <a:t>. This process incurs a duty cycle overhead of 0.14</a:t>
            </a:r>
            <a:r>
              <a:rPr lang="en-US" baseline="0" dirty="0" smtClean="0"/>
              <a:t>% and a space overhead of 5%</a:t>
            </a:r>
            <a:endParaRPr lang="en-US" dirty="0"/>
          </a:p>
        </p:txBody>
      </p:sp>
      <p:sp>
        <p:nvSpPr>
          <p:cNvPr id="4" name="Slide Number Placeholder 3"/>
          <p:cNvSpPr>
            <a:spLocks noGrp="1"/>
          </p:cNvSpPr>
          <p:nvPr>
            <p:ph type="sldNum" sz="quarter" idx="10"/>
          </p:nvPr>
        </p:nvSpPr>
        <p:spPr/>
        <p:txBody>
          <a:bodyPr/>
          <a:lstStyle/>
          <a:p>
            <a:fld id="{A65520F9-5F1B-E843-B672-102D8E4BC664}"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or</a:t>
            </a:r>
            <a:r>
              <a:rPr lang="en-US" baseline="0" dirty="0" smtClean="0"/>
              <a:t> more motes in the network</a:t>
            </a:r>
            <a:r>
              <a:rPr lang="en-US" baseline="0" dirty="0" smtClean="0"/>
              <a:t> has access to the global time </a:t>
            </a:r>
            <a:r>
              <a:rPr lang="en-US" baseline="0" dirty="0" smtClean="0"/>
              <a:t>(this could be the basestation or a GPS mote or whatever</a:t>
            </a:r>
            <a:r>
              <a:rPr lang="en-US" baseline="0" dirty="0" smtClean="0"/>
              <a:t>). The role of this mote is to collect global time references and store it in its flash. </a:t>
            </a:r>
            <a:r>
              <a:rPr lang="en-US" baseline="0" dirty="0" smtClean="0"/>
              <a:t>This mote beacons its time state just like other motes and also collects global references and stores it in its flash.</a:t>
            </a:r>
            <a:endParaRPr lang="en-US" dirty="0"/>
          </a:p>
        </p:txBody>
      </p:sp>
      <p:sp>
        <p:nvSpPr>
          <p:cNvPr id="4" name="Slide Number Placeholder 3"/>
          <p:cNvSpPr>
            <a:spLocks noGrp="1"/>
          </p:cNvSpPr>
          <p:nvPr>
            <p:ph type="sldNum" sz="quarter" idx="10"/>
          </p:nvPr>
        </p:nvSpPr>
        <p:spPr/>
        <p:txBody>
          <a:bodyPr/>
          <a:lstStyle/>
          <a:p>
            <a:fld id="{A65520F9-5F1B-E843-B672-102D8E4BC664}"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This </a:t>
            </a:r>
            <a:r>
              <a:rPr lang="en-US" dirty="0" smtClean="0"/>
              <a:t>is how the time reconstruction works. All</a:t>
            </a:r>
            <a:r>
              <a:rPr lang="en-US" baseline="0" dirty="0" smtClean="0"/>
              <a:t> the anchor information stored</a:t>
            </a:r>
            <a:r>
              <a:rPr lang="en-US" baseline="0" dirty="0" smtClean="0"/>
              <a:t> on </a:t>
            </a:r>
            <a:r>
              <a:rPr lang="en-US" baseline="0" dirty="0" smtClean="0"/>
              <a:t>the motes flash is retrieved by the basestation. </a:t>
            </a:r>
            <a:r>
              <a:rPr lang="en-US" dirty="0" smtClean="0"/>
              <a:t>Say we have three segments (mote 28 at </a:t>
            </a:r>
            <a:r>
              <a:rPr lang="en-US" dirty="0" err="1" smtClean="0"/>
              <a:t>rc</a:t>
            </a:r>
            <a:r>
              <a:rPr lang="en-US" baseline="0" dirty="0" smtClean="0"/>
              <a:t> 4 ,…). Let 28 have access to the global time</a:t>
            </a:r>
            <a:r>
              <a:rPr lang="en-US" baseline="0" dirty="0" smtClean="0"/>
              <a:t>.</a:t>
            </a:r>
          </a:p>
          <a:p>
            <a:pPr>
              <a:buFontTx/>
              <a:buChar char="-"/>
            </a:pPr>
            <a:r>
              <a:rPr lang="en-US" baseline="0" dirty="0" smtClean="0"/>
              <a:t>During </a:t>
            </a:r>
            <a:r>
              <a:rPr lang="en-US" baseline="0" dirty="0" smtClean="0"/>
              <a:t>their active lives these segments have exchanged local neighbor references with each other so we can obtain the local, neighbor fits. The edge weights represent the goodness of fits.</a:t>
            </a:r>
            <a:r>
              <a:rPr lang="en-US" baseline="0" dirty="0" smtClean="0"/>
              <a:t> </a:t>
            </a:r>
          </a:p>
          <a:p>
            <a:pPr>
              <a:buFontTx/>
              <a:buChar char="-"/>
            </a:pPr>
            <a:r>
              <a:rPr lang="en-US" baseline="0" dirty="0" smtClean="0"/>
              <a:t>Since </a:t>
            </a:r>
            <a:r>
              <a:rPr lang="en-US" baseline="0" dirty="0" smtClean="0"/>
              <a:t>28-4 has collected &lt;local, global&gt; timestamps, it is the first one to get a global fit. We can then use the local fit between 97 and 28 to get a global fit for 97-4. Similarly we can obtain a global fit for 43</a:t>
            </a:r>
            <a:r>
              <a:rPr lang="en-US" baseline="0" dirty="0" smtClean="0"/>
              <a:t>-5. </a:t>
            </a:r>
          </a:p>
          <a:p>
            <a:pPr>
              <a:buFontTx/>
              <a:buChar char="-"/>
            </a:pPr>
            <a:r>
              <a:rPr lang="en-US" baseline="0" dirty="0" smtClean="0"/>
              <a:t> Conceptually, </a:t>
            </a:r>
            <a:r>
              <a:rPr lang="en-US" baseline="0" dirty="0" smtClean="0"/>
              <a:t>this is a shortest path problem where we want to compute the shortest path from every vertex to a node with the global fit. The shortest path for 43-5 may be via A.</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Char char="-"/>
              <a:tabLst/>
              <a:defRPr/>
            </a:pPr>
            <a:r>
              <a:rPr lang="en-US" baseline="0" dirty="0" smtClean="0"/>
              <a:t>The other thing to observe that there are a combinatorial number of paths available to this node. Therefore the failure probability (or the probability of not finding a path) is very low.</a:t>
            </a:r>
            <a:endParaRPr lang="en-US" dirty="0" smtClean="0"/>
          </a:p>
        </p:txBody>
      </p:sp>
      <p:sp>
        <p:nvSpPr>
          <p:cNvPr id="4" name="Slide Number Placeholder 3"/>
          <p:cNvSpPr>
            <a:spLocks noGrp="1"/>
          </p:cNvSpPr>
          <p:nvPr>
            <p:ph type="sldNum" sz="quarter" idx="10"/>
          </p:nvPr>
        </p:nvSpPr>
        <p:spPr/>
        <p:txBody>
          <a:bodyPr/>
          <a:lstStyle/>
          <a:p>
            <a:fld id="{A65520F9-5F1B-E843-B672-102D8E4BC664}"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Phoenix</a:t>
            </a:r>
            <a:r>
              <a:rPr lang="en-US" baseline="0" dirty="0" smtClean="0"/>
              <a:t> was evaluated in Simulation and in real deployment. Here I wanted to present the impact of a missing global clock source. The x-axis shows the days without a global clock source and the y-axis shows the error in PPM.</a:t>
            </a:r>
            <a:r>
              <a:rPr lang="en-US" baseline="0" dirty="0" smtClean="0"/>
              <a:t> </a:t>
            </a:r>
          </a:p>
          <a:p>
            <a:r>
              <a:rPr lang="en-US" baseline="0" dirty="0" smtClean="0"/>
              <a:t>Even </a:t>
            </a:r>
            <a:r>
              <a:rPr lang="en-US" baseline="0" dirty="0" smtClean="0"/>
              <a:t>when the global clock source was missing for days, the PPM </a:t>
            </a:r>
            <a:r>
              <a:rPr lang="en-US" baseline="0" dirty="0" smtClean="0"/>
              <a:t>error remains within reasonable limits. </a:t>
            </a:r>
            <a:r>
              <a:rPr lang="en-US" baseline="0" dirty="0" smtClean="0"/>
              <a:t>A more</a:t>
            </a:r>
            <a:r>
              <a:rPr lang="en-US" baseline="0" dirty="0" smtClean="0"/>
              <a:t> significant result </a:t>
            </a:r>
            <a:r>
              <a:rPr lang="en-US" baseline="0" dirty="0" smtClean="0"/>
              <a:t>was that the yield (fraction of measurements that can be assigned timestamps) was in excess of 99%</a:t>
            </a:r>
            <a:r>
              <a:rPr lang="en-US" baseline="0" dirty="0" smtClean="0"/>
              <a:t>. </a:t>
            </a:r>
          </a:p>
        </p:txBody>
      </p:sp>
      <p:sp>
        <p:nvSpPr>
          <p:cNvPr id="4" name="Slide Number Placeholder 3"/>
          <p:cNvSpPr>
            <a:spLocks noGrp="1"/>
          </p:cNvSpPr>
          <p:nvPr>
            <p:ph type="sldNum" sz="quarter" idx="10"/>
          </p:nvPr>
        </p:nvSpPr>
        <p:spPr/>
        <p:txBody>
          <a:bodyPr/>
          <a:lstStyle/>
          <a:p>
            <a:fld id="{7B17B0D2-374A-4F02-BEF7-1C0A6CC5CC0D}"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Traditionally, there have been two approaches at collecting</a:t>
            </a:r>
            <a:r>
              <a:rPr lang="en-US" baseline="0" dirty="0" smtClean="0"/>
              <a:t> this data</a:t>
            </a:r>
            <a:r>
              <a:rPr lang="en-US" dirty="0" smtClean="0"/>
              <a:t>. The first one is to use hand held </a:t>
            </a:r>
            <a:r>
              <a:rPr lang="en-US" dirty="0" smtClean="0"/>
              <a:t>devices</a:t>
            </a:r>
            <a:r>
              <a:rPr lang="en-US" baseline="0" dirty="0" smtClean="0"/>
              <a:t>. </a:t>
            </a:r>
            <a:r>
              <a:rPr lang="en-US" baseline="0" dirty="0" smtClean="0"/>
              <a:t>There are some obvious disadvantages. State the disadvantages. Another common approach is to use data loggers. These are devices where data gets logged and you pick up the device and hook it up to a computer to offload the data. This does not provide real-time monitoring. Good commercially available data loggers can be reasonably expensive </a:t>
            </a:r>
            <a:r>
              <a:rPr lang="en-US" baseline="0" dirty="0" smtClean="0"/>
              <a:t>too so the cost does not scale very well.</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deployment, </a:t>
            </a:r>
            <a:r>
              <a:rPr lang="en-US" baseline="0" dirty="0" err="1" smtClean="0"/>
              <a:t>wven</a:t>
            </a:r>
            <a:r>
              <a:rPr lang="en-US" baseline="0" dirty="0" smtClean="0"/>
              <a:t> </a:t>
            </a:r>
            <a:r>
              <a:rPr lang="en-US" baseline="0" dirty="0" smtClean="0"/>
              <a:t>with 18 days of no global clock source the PPM error was less than 6 PPM</a:t>
            </a:r>
            <a:r>
              <a:rPr lang="en-US" baseline="0" dirty="0" smtClean="0"/>
              <a:t>. This means that in a million seconds which is roughly 11.5 days. The error is 6 seconds.</a:t>
            </a:r>
            <a:endParaRPr lang="en-US" dirty="0"/>
          </a:p>
        </p:txBody>
      </p:sp>
      <p:sp>
        <p:nvSpPr>
          <p:cNvPr id="4" name="Slide Number Placeholder 3"/>
          <p:cNvSpPr>
            <a:spLocks noGrp="1"/>
          </p:cNvSpPr>
          <p:nvPr>
            <p:ph type="sldNum" sz="quarter" idx="10"/>
          </p:nvPr>
        </p:nvSpPr>
        <p:spPr/>
        <p:txBody>
          <a:bodyPr/>
          <a:lstStyle/>
          <a:p>
            <a:fld id="{A65520F9-5F1B-E843-B672-102D8E4BC664}"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shows the </a:t>
            </a:r>
            <a:r>
              <a:rPr lang="en-US" dirty="0" smtClean="0"/>
              <a:t>yield (the</a:t>
            </a:r>
            <a:r>
              <a:rPr lang="en-US" baseline="0" dirty="0" smtClean="0"/>
              <a:t> fraction of measurements that can be assigned timestamps) if we had use the classic approach. The yield drops as the number of days without a global clock source increases. When the global clock is absent for 18 days, the yield is as low as 40% whereas Phoenix consistently maintained a yield in excess of 99%</a:t>
            </a:r>
            <a:endParaRPr lang="en-US" dirty="0"/>
          </a:p>
        </p:txBody>
      </p:sp>
      <p:sp>
        <p:nvSpPr>
          <p:cNvPr id="4" name="Slide Number Placeholder 3"/>
          <p:cNvSpPr>
            <a:spLocks noGrp="1"/>
          </p:cNvSpPr>
          <p:nvPr>
            <p:ph type="sldNum" sz="quarter" idx="10"/>
          </p:nvPr>
        </p:nvSpPr>
        <p:spPr/>
        <p:txBody>
          <a:bodyPr/>
          <a:lstStyle/>
          <a:p>
            <a:fld id="{A65520F9-5F1B-E843-B672-102D8E4BC664}"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I wanted to finish</a:t>
            </a:r>
            <a:r>
              <a:rPr lang="en-US" baseline="0" dirty="0" smtClean="0"/>
              <a:t> this part by giving you an anecdote of our brazil deployment where we collected temperature data at different levels of the forest canopy. This was the GPS mote and this was our sensing nodes. An interesting story was that our GPS motes got held up brazil customs. So, out of the 4 weeks, we had them only for 1 week but phoenix was able to timestamp more than 99% of the data.</a:t>
            </a:r>
            <a:endParaRPr lang="en-US" dirty="0" smtClean="0"/>
          </a:p>
        </p:txBody>
      </p:sp>
      <p:sp>
        <p:nvSpPr>
          <p:cNvPr id="4" name="Slide Number Placeholder 3"/>
          <p:cNvSpPr>
            <a:spLocks noGrp="1"/>
          </p:cNvSpPr>
          <p:nvPr>
            <p:ph type="sldNum" sz="quarter" idx="10"/>
          </p:nvPr>
        </p:nvSpPr>
        <p:spPr/>
        <p:txBody>
          <a:bodyPr/>
          <a:lstStyle/>
          <a:p>
            <a:fld id="{7B17B0D2-374A-4F02-BEF7-1C0A6CC5CC0D}"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brings me to the last part of my talk</a:t>
            </a:r>
            <a:r>
              <a:rPr lang="en-US" baseline="0" dirty="0" smtClean="0"/>
              <a:t> where I’ll talk about using correlations in the data to reduce the amount of data that needs to be collected resulting in energy savings.</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The biggest consumer</a:t>
            </a:r>
            <a:r>
              <a:rPr lang="en-US" baseline="0" dirty="0" smtClean="0"/>
              <a:t> of power in motes is the radio. </a:t>
            </a:r>
          </a:p>
          <a:p>
            <a:pPr>
              <a:buFontTx/>
              <a:buChar char="-"/>
            </a:pPr>
            <a:r>
              <a:rPr lang="en-US" baseline="0" dirty="0" smtClean="0"/>
              <a:t>Transferring the outstanding </a:t>
            </a:r>
            <a:r>
              <a:rPr lang="en-US" baseline="0" dirty="0" smtClean="0"/>
              <a:t>data from all the</a:t>
            </a:r>
            <a:r>
              <a:rPr lang="en-US" baseline="0" dirty="0" smtClean="0"/>
              <a:t> motes requires </a:t>
            </a:r>
            <a:r>
              <a:rPr lang="en-US" baseline="0" dirty="0" smtClean="0"/>
              <a:t>the radio to be on for long periods of time. Download protocols such as the one we use </a:t>
            </a:r>
            <a:r>
              <a:rPr lang="en-US" baseline="0" dirty="0" smtClean="0"/>
              <a:t>require all </a:t>
            </a:r>
            <a:r>
              <a:rPr lang="en-US" baseline="0" dirty="0" smtClean="0"/>
              <a:t>the motes to keep their radio on until all the outstanding data has been </a:t>
            </a:r>
            <a:r>
              <a:rPr lang="en-US" baseline="0" dirty="0" smtClean="0"/>
              <a:t>downloaded from the network. </a:t>
            </a:r>
          </a:p>
          <a:p>
            <a:pPr>
              <a:buFontTx/>
              <a:buChar char="-"/>
            </a:pPr>
            <a:r>
              <a:rPr lang="en-US" baseline="0" dirty="0" smtClean="0"/>
              <a:t>The </a:t>
            </a:r>
            <a:r>
              <a:rPr lang="en-US" baseline="0" dirty="0" smtClean="0"/>
              <a:t>energy consumed scales linearly with the amount of downloaded data. Currently at our Cub Hill deployment,</a:t>
            </a:r>
            <a:r>
              <a:rPr lang="en-US" baseline="0" dirty="0" smtClean="0"/>
              <a:t> the </a:t>
            </a:r>
            <a:r>
              <a:rPr lang="en-US" baseline="0" dirty="0" smtClean="0"/>
              <a:t>radios are kept on 3% of the time.</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Cub hill deployment map looks like this. There are 50 sensing locations that are collecting soil temperature and soil moisture.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the soil temperature</a:t>
            </a:r>
            <a:r>
              <a:rPr lang="en-US" baseline="0" dirty="0" smtClean="0"/>
              <a:t> </a:t>
            </a:r>
            <a:r>
              <a:rPr lang="en-US" dirty="0" smtClean="0"/>
              <a:t>data from these 50 locations.</a:t>
            </a:r>
            <a:r>
              <a:rPr lang="en-US" baseline="0" dirty="0" smtClean="0"/>
              <a:t> Time </a:t>
            </a:r>
            <a:r>
              <a:rPr lang="en-US" baseline="0" dirty="0" smtClean="0"/>
              <a:t>is running down this way. Each strip represents a location and the temperature is given by the color. The most striking thing about this plot is that the data is so strongly correlated in time and space</a:t>
            </a:r>
            <a:r>
              <a:rPr lang="en-US" baseline="0" dirty="0" smtClean="0"/>
              <a:t>. By the way these locations are ordered. These are the forest locations and these are the grass locations.</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We’ve seen that downloading data from everyone is expensive and the data shows a lot of correlations</a:t>
            </a:r>
            <a:r>
              <a:rPr lang="en-US" baseline="0" dirty="0" smtClean="0"/>
              <a:t>. </a:t>
            </a:r>
            <a:r>
              <a:rPr lang="en-US" dirty="0" smtClean="0"/>
              <a:t>So the question</a:t>
            </a:r>
            <a:r>
              <a:rPr lang="en-US" baseline="0" dirty="0" smtClean="0"/>
              <a:t> is could we reduce the amount of data that needs to be downloaded without significant loss in information. </a:t>
            </a:r>
            <a:r>
              <a:rPr lang="en-US" baseline="0" dirty="0" smtClean="0"/>
              <a:t>In many applications, there are periods when you want data from all the locations but at other times an approximation is good enough.</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 we started very simple. This</a:t>
            </a:r>
            <a:r>
              <a:rPr lang="en-US" baseline="0" dirty="0" smtClean="0"/>
              <a:t> is a snapshot in time (not </a:t>
            </a:r>
            <a:r>
              <a:rPr lang="en-US" baseline="0" dirty="0" err="1" smtClean="0"/>
              <a:t>timeseries</a:t>
            </a:r>
            <a:r>
              <a:rPr lang="en-US" baseline="0" dirty="0" smtClean="0"/>
              <a:t>).</a:t>
            </a:r>
          </a:p>
          <a:p>
            <a:pPr>
              <a:buFontTx/>
              <a:buChar char="-"/>
            </a:pPr>
            <a:r>
              <a:rPr lang="en-US" dirty="0" smtClean="0"/>
              <a:t>We picked locations at random (given by these solid balls)</a:t>
            </a:r>
            <a:r>
              <a:rPr lang="en-US" baseline="0" dirty="0" smtClean="0"/>
              <a:t> and tried to use this data to predict values at other locations</a:t>
            </a:r>
          </a:p>
          <a:p>
            <a:pPr>
              <a:buFontTx/>
              <a:buChar char="-"/>
            </a:pPr>
            <a:r>
              <a:rPr lang="en-US" baseline="0" dirty="0" smtClean="0"/>
              <a:t>The prediction was done using a standard method where the data is </a:t>
            </a:r>
            <a:r>
              <a:rPr lang="en-US" baseline="0" dirty="0" err="1" smtClean="0"/>
              <a:t>modelled</a:t>
            </a:r>
            <a:r>
              <a:rPr lang="en-US" baseline="0" dirty="0" smtClean="0"/>
              <a:t> as a multi </a:t>
            </a:r>
            <a:r>
              <a:rPr lang="en-US" baseline="0" dirty="0" err="1" smtClean="0"/>
              <a:t>variate</a:t>
            </a:r>
            <a:r>
              <a:rPr lang="en-US" baseline="0" dirty="0" smtClean="0"/>
              <a:t> </a:t>
            </a:r>
            <a:r>
              <a:rPr lang="en-US" baseline="0" dirty="0" err="1" smtClean="0"/>
              <a:t>gaussian</a:t>
            </a:r>
            <a:endParaRPr lang="en-US" baseline="0" dirty="0" smtClean="0"/>
          </a:p>
          <a:p>
            <a:pPr>
              <a:buFontTx/>
              <a:buChar char="-"/>
            </a:pPr>
            <a:r>
              <a:rPr lang="en-US" baseline="0" dirty="0" smtClean="0"/>
              <a:t>The </a:t>
            </a:r>
            <a:r>
              <a:rPr lang="en-US" baseline="0" dirty="0" err="1" smtClean="0"/>
              <a:t>gaussian</a:t>
            </a:r>
            <a:r>
              <a:rPr lang="en-US" baseline="0" dirty="0" smtClean="0"/>
              <a:t> is conditioned on the observed data and we can obtain mean and covariance matrices for the unobserved locations.</a:t>
            </a:r>
          </a:p>
          <a:p>
            <a:pPr>
              <a:buFontTx/>
              <a:buChar char="-"/>
            </a:pPr>
            <a:r>
              <a:rPr lang="en-US" baseline="0" dirty="0" smtClean="0"/>
              <a:t>The predicted values track the original values quite well.</a:t>
            </a:r>
          </a:p>
          <a:p>
            <a:pPr>
              <a:buFontTx/>
              <a:buChar char="-"/>
            </a:pPr>
            <a:r>
              <a:rPr lang="en-US" baseline="0" dirty="0" smtClean="0"/>
              <a:t> Of course, there are cases when this predictions are not good.</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 we realized that some locations are more informative than others. So then if</a:t>
            </a:r>
            <a:r>
              <a:rPr lang="en-US" dirty="0" smtClean="0"/>
              <a:t> we </a:t>
            </a:r>
            <a:r>
              <a:rPr lang="en-US" dirty="0" smtClean="0"/>
              <a:t>want to pick the top </a:t>
            </a:r>
            <a:r>
              <a:rPr lang="en-US" dirty="0" err="1" smtClean="0"/>
              <a:t>k</a:t>
            </a:r>
            <a:r>
              <a:rPr lang="en-US" dirty="0" smtClean="0"/>
              <a:t> locations, how do we go about finding these</a:t>
            </a:r>
            <a:r>
              <a:rPr lang="en-US" baseline="0" dirty="0" smtClean="0"/>
              <a:t> locations. One way to achieve this is to pick locations that are good at predicting values at other locations. Information gain or mutual information is a metric that captures this notion. So the idea is to find </a:t>
            </a:r>
            <a:r>
              <a:rPr lang="en-US" baseline="0" dirty="0" err="1" smtClean="0"/>
              <a:t>k</a:t>
            </a:r>
            <a:r>
              <a:rPr lang="en-US" baseline="0" dirty="0" smtClean="0"/>
              <a:t> locations that lead to the highest reduction in entropy at the other locations</a:t>
            </a:r>
            <a:r>
              <a:rPr lang="en-US" baseline="0" dirty="0" smtClean="0"/>
              <a:t>. This was first explored by </a:t>
            </a:r>
            <a:r>
              <a:rPr lang="en-US" baseline="0" dirty="0" err="1" smtClean="0"/>
              <a:t>caselton</a:t>
            </a:r>
            <a:r>
              <a:rPr lang="en-US" baseline="0" dirty="0" smtClean="0"/>
              <a:t> in </a:t>
            </a:r>
            <a:r>
              <a:rPr lang="en-US" baseline="0" dirty="0" err="1" smtClean="0"/>
              <a:t>zidek</a:t>
            </a:r>
            <a:r>
              <a:rPr lang="en-US" baseline="0" dirty="0" smtClean="0"/>
              <a:t> in 84 and then </a:t>
            </a:r>
            <a:r>
              <a:rPr lang="en-US" baseline="0" dirty="0" err="1" smtClean="0"/>
              <a:t>andreas</a:t>
            </a:r>
            <a:r>
              <a:rPr lang="en-US" baseline="0" dirty="0" smtClean="0"/>
              <a:t> </a:t>
            </a:r>
            <a:r>
              <a:rPr lang="en-US" baseline="0" dirty="0" err="1" smtClean="0"/>
              <a:t>krause</a:t>
            </a:r>
            <a:r>
              <a:rPr lang="en-US" baseline="0" dirty="0" smtClean="0"/>
              <a:t> in 2008.</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Overcome</a:t>
            </a:r>
            <a:r>
              <a:rPr lang="en-US" baseline="0" dirty="0" smtClean="0"/>
              <a:t> challenges, researchers looking solutions. Name given sensor networks</a:t>
            </a:r>
          </a:p>
          <a:p>
            <a:pPr>
              <a:buFontTx/>
              <a:buChar char="-"/>
            </a:pPr>
            <a:r>
              <a:rPr lang="en-US" baseline="0" dirty="0" smtClean="0"/>
              <a:t>Idea: low-power computing device with onboard radio and expansion board to connect external sensors</a:t>
            </a:r>
          </a:p>
          <a:p>
            <a:pPr>
              <a:buFontTx/>
              <a:buChar char="-"/>
            </a:pPr>
            <a:r>
              <a:rPr lang="en-US" baseline="0" dirty="0" smtClean="0"/>
              <a:t>Figure is representative example of </a:t>
            </a:r>
            <a:r>
              <a:rPr lang="en-US" baseline="0" dirty="0" err="1" smtClean="0"/>
              <a:t>kinda</a:t>
            </a:r>
            <a:r>
              <a:rPr lang="en-US" baseline="0" dirty="0" smtClean="0"/>
              <a:t> of hardware </a:t>
            </a:r>
            <a:r>
              <a:rPr lang="en-US" baseline="0" dirty="0" err="1" smtClean="0"/>
              <a:t>im</a:t>
            </a:r>
            <a:r>
              <a:rPr lang="en-US" baseline="0" dirty="0" smtClean="0"/>
              <a:t> taking about. Also known as mote</a:t>
            </a:r>
          </a:p>
          <a:p>
            <a:pPr>
              <a:buFontTx/>
              <a:buChar char="-"/>
            </a:pPr>
            <a:r>
              <a:rPr lang="en-US" baseline="0" dirty="0" smtClean="0"/>
              <a:t>Motes are battery operated, they are programmable and they have 1 Mb of external flash storage. To keep the costs low, they do not have an onboard real-time</a:t>
            </a:r>
          </a:p>
          <a:p>
            <a:pPr>
              <a:buFontTx/>
              <a:buChar char="-"/>
            </a:pPr>
            <a:r>
              <a:rPr lang="en-US" baseline="0" dirty="0" smtClean="0"/>
              <a:t> A commercially available mote costs around $100. the cost of the actual components is around 40$. Our group is in the process of creating our own platform that is as low as 25$</a:t>
            </a:r>
            <a:endParaRPr lang="en-US" baseline="0" dirty="0" smtClean="0"/>
          </a:p>
        </p:txBody>
      </p:sp>
      <p:sp>
        <p:nvSpPr>
          <p:cNvPr id="4" name="Slide Number Placeholder 3"/>
          <p:cNvSpPr>
            <a:spLocks noGrp="1"/>
          </p:cNvSpPr>
          <p:nvPr>
            <p:ph type="sldNum" sz="quarter" idx="10"/>
          </p:nvPr>
        </p:nvSpPr>
        <p:spPr/>
        <p:txBody>
          <a:bodyPr/>
          <a:lstStyle/>
          <a:p>
            <a:fld id="{7B17B0D2-374A-4F02-BEF7-1C0A6CC5CC0D}"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The </a:t>
            </a:r>
            <a:r>
              <a:rPr lang="en-US" dirty="0" smtClean="0"/>
              <a:t>first</a:t>
            </a:r>
            <a:r>
              <a:rPr lang="en-US" baseline="0" dirty="0" smtClean="0"/>
              <a:t> thing I wanted to establish is how the mutual information method compares with random</a:t>
            </a:r>
            <a:r>
              <a:rPr lang="en-US" baseline="0" dirty="0" smtClean="0"/>
              <a:t>.</a:t>
            </a:r>
          </a:p>
          <a:p>
            <a:pPr>
              <a:buFontTx/>
              <a:buChar char="-"/>
            </a:pPr>
            <a:r>
              <a:rPr lang="en-US" baseline="0" dirty="0" smtClean="0"/>
              <a:t> </a:t>
            </a:r>
            <a:r>
              <a:rPr lang="en-US" baseline="0" dirty="0" smtClean="0"/>
              <a:t>I found that it is significantly better than random for small </a:t>
            </a:r>
            <a:r>
              <a:rPr lang="en-US" baseline="0" dirty="0" err="1" smtClean="0"/>
              <a:t>k</a:t>
            </a:r>
            <a:r>
              <a:rPr lang="en-US" baseline="0" dirty="0" smtClean="0"/>
              <a:t>. As the number of selected locations increases, the gap narrows</a:t>
            </a:r>
            <a:r>
              <a:rPr lang="en-US" baseline="0" dirty="0" smtClean="0"/>
              <a:t>.</a:t>
            </a:r>
          </a:p>
          <a:p>
            <a:pPr>
              <a:buFontTx/>
              <a:buChar char="-"/>
            </a:pPr>
            <a:r>
              <a:rPr lang="en-US" baseline="0" dirty="0" smtClean="0"/>
              <a:t> 2 days data was used to train and 7 days to evaluate.</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Then </a:t>
            </a:r>
            <a:r>
              <a:rPr lang="en-US" dirty="0" smtClean="0"/>
              <a:t>I started looking at the error pattern over time.</a:t>
            </a:r>
            <a:r>
              <a:rPr lang="en-US" dirty="0" smtClean="0"/>
              <a:t> </a:t>
            </a:r>
          </a:p>
          <a:p>
            <a:r>
              <a:rPr lang="en-US" dirty="0" smtClean="0"/>
              <a:t>- The </a:t>
            </a:r>
            <a:r>
              <a:rPr lang="en-US" dirty="0" smtClean="0"/>
              <a:t>plot shows the 95</a:t>
            </a:r>
            <a:r>
              <a:rPr lang="en-US" baseline="30000" dirty="0" smtClean="0"/>
              <a:t>th</a:t>
            </a:r>
            <a:r>
              <a:rPr lang="en-US" baseline="0" dirty="0" smtClean="0"/>
              <a:t> percentile of the absolute errors. The</a:t>
            </a:r>
            <a:r>
              <a:rPr lang="en-US" baseline="0" dirty="0" smtClean="0"/>
              <a:t> diamonds </a:t>
            </a:r>
            <a:r>
              <a:rPr lang="en-US" baseline="0" dirty="0" smtClean="0"/>
              <a:t>mark the times when a full network download was done and the system was re-trained.</a:t>
            </a:r>
            <a:r>
              <a:rPr lang="en-US" baseline="0" dirty="0" smtClean="0"/>
              <a:t> </a:t>
            </a:r>
          </a:p>
          <a:p>
            <a:pPr>
              <a:buFontTx/>
              <a:buChar char="-"/>
            </a:pPr>
            <a:r>
              <a:rPr lang="en-US" baseline="0" dirty="0" smtClean="0"/>
              <a:t> I </a:t>
            </a:r>
            <a:r>
              <a:rPr lang="en-US" baseline="0" dirty="0" smtClean="0"/>
              <a:t>correlated this pattern with rain events and found that the reconstruction error jumped up significantly after rain events.</a:t>
            </a:r>
            <a:r>
              <a:rPr lang="en-US" baseline="0" dirty="0" smtClean="0"/>
              <a:t> </a:t>
            </a:r>
          </a:p>
          <a:p>
            <a:pPr>
              <a:buFontTx/>
              <a:buChar char="-"/>
            </a:pPr>
            <a:r>
              <a:rPr lang="en-US" baseline="0" dirty="0" smtClean="0"/>
              <a:t> Another </a:t>
            </a:r>
            <a:r>
              <a:rPr lang="en-US" baseline="0" dirty="0" smtClean="0"/>
              <a:t>observation was that the error grows as test period grows so towards the end of the test period the error is significantly higher than at the beginning. This is because </a:t>
            </a:r>
            <a:r>
              <a:rPr lang="en-US" baseline="0" dirty="0" smtClean="0"/>
              <a:t>the updates are not being done regularly. </a:t>
            </a:r>
          </a:p>
          <a:p>
            <a:pPr>
              <a:buFontTx/>
              <a:buChar char="-"/>
            </a:pPr>
            <a:r>
              <a:rPr lang="en-US" baseline="0" dirty="0" smtClean="0"/>
              <a:t> The </a:t>
            </a:r>
            <a:r>
              <a:rPr lang="en-US" baseline="0" dirty="0" smtClean="0"/>
              <a:t>third observation, which I have not shown in this figure is that there were a small number of locations with large errors. The intuition is that these are locations that are not well predicted by the working set and have different characteristics and features.</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a:t>
            </a:r>
            <a:r>
              <a:rPr lang="en-US" baseline="0" dirty="0" smtClean="0"/>
              <a:t> on these observations, a few changes were made to the basic approach. Hourly snapshots were used to update the mean and covariance matrices. Using these snapshots, the prediction errors were computer at each location. AT a given location, if more than epsilon % of the predictions are greater than a certain value, that location would be marked. Download data from those high error locations in addition to the working set and finally detect rain events and when these events are detected retrain. The retraining involves downloading data from all instrumented locations and re-computing the working set.</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a:t>
            </a:r>
            <a:r>
              <a:rPr lang="en-US" dirty="0" smtClean="0"/>
              <a:t>making these changes, the results are significantly better</a:t>
            </a:r>
            <a:r>
              <a:rPr lang="en-US" baseline="0" dirty="0" smtClean="0"/>
              <a:t>. The 95</a:t>
            </a:r>
            <a:r>
              <a:rPr lang="en-US" baseline="30000" dirty="0" smtClean="0"/>
              <a:t>th</a:t>
            </a:r>
            <a:r>
              <a:rPr lang="en-US" baseline="0" dirty="0" smtClean="0"/>
              <a:t> percentile error drops by more than 2 folds.</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all this,</a:t>
            </a:r>
            <a:r>
              <a:rPr lang="en-US" baseline="0" dirty="0" smtClean="0"/>
              <a:t> one would like to know the tradeoff between reconstruction error and energy savings. On the x-axis I am showing the percentage of data downloaded which is a measure of the energy consumed. On the y-axis I am showing the 95</a:t>
            </a:r>
            <a:r>
              <a:rPr lang="en-US" baseline="30000" dirty="0" smtClean="0"/>
              <a:t>th</a:t>
            </a:r>
            <a:r>
              <a:rPr lang="en-US" baseline="0" dirty="0" smtClean="0"/>
              <a:t> percentile of the reconstruction error. We see this diminishing returns behavior. After a point, the error starts to flatten out. When 50% of the data is downloaded, the median error is pretty low and the</a:t>
            </a:r>
            <a:r>
              <a:rPr lang="en-US" baseline="0" dirty="0" smtClean="0"/>
              <a:t> radios duty cycle is </a:t>
            </a:r>
            <a:r>
              <a:rPr lang="en-US" baseline="0" dirty="0" smtClean="0"/>
              <a:t>lowered by 20%.</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I’d like to finish by talking about some of the impact of this dissertation.</a:t>
            </a:r>
            <a:r>
              <a:rPr lang="en-US" dirty="0" smtClean="0"/>
              <a:t> </a:t>
            </a:r>
          </a:p>
          <a:p>
            <a:pPr>
              <a:buFontTx/>
              <a:buChar char="-"/>
            </a:pPr>
            <a:r>
              <a:rPr lang="en-US" dirty="0" smtClean="0"/>
              <a:t>The </a:t>
            </a:r>
            <a:r>
              <a:rPr lang="en-US" dirty="0" smtClean="0"/>
              <a:t>end</a:t>
            </a:r>
            <a:r>
              <a:rPr lang="en-US" baseline="0" dirty="0" smtClean="0"/>
              <a:t>-to-end data processing pipeline has been a major piece in enabling environment scientists to collect and monitor data at relevant spatial and temporal scales.</a:t>
            </a:r>
            <a:r>
              <a:rPr lang="en-US" baseline="0" dirty="0" smtClean="0"/>
              <a:t> </a:t>
            </a:r>
          </a:p>
          <a:p>
            <a:pPr>
              <a:buFontTx/>
              <a:buChar char="-"/>
            </a:pPr>
            <a:r>
              <a:rPr lang="en-US" baseline="0" dirty="0" smtClean="0"/>
              <a:t>The </a:t>
            </a:r>
            <a:r>
              <a:rPr lang="en-US" baseline="0" dirty="0" smtClean="0"/>
              <a:t>noon and length of day metric present a systematic way to assess the integrity of the assigned timestamps.</a:t>
            </a:r>
            <a:r>
              <a:rPr lang="en-US" baseline="0" dirty="0" smtClean="0"/>
              <a:t> </a:t>
            </a:r>
          </a:p>
          <a:p>
            <a:pPr>
              <a:buFontTx/>
              <a:buChar char="-"/>
            </a:pPr>
            <a:r>
              <a:rPr lang="en-US" baseline="0" dirty="0" smtClean="0"/>
              <a:t>Phoenix </a:t>
            </a:r>
            <a:r>
              <a:rPr lang="en-US" baseline="0" dirty="0" smtClean="0"/>
              <a:t>enables networks to operate for days to weeks without a persistent basestation without losing data. This proved vital in our deployments in Brazil and Ecuador where a persistent basestation could not be set up and we could not afford to lose data.</a:t>
            </a:r>
            <a:r>
              <a:rPr lang="en-US" baseline="0" dirty="0" smtClean="0"/>
              <a:t> </a:t>
            </a:r>
          </a:p>
          <a:p>
            <a:pPr>
              <a:buFontTx/>
              <a:buChar char="-"/>
            </a:pPr>
            <a:r>
              <a:rPr lang="en-US" baseline="0" dirty="0" smtClean="0"/>
              <a:t>Finally</a:t>
            </a:r>
            <a:r>
              <a:rPr lang="en-US" baseline="0" dirty="0" smtClean="0"/>
              <a:t>, using spatial correlations we can achieve up to 20% reduction in duty cycle without considerable loss in data quality.</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I was thinking about a good way to end this talk and </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57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Sensor networks have proven to be very good instruments to collect data at relevant spatial and temporal resolutions. This is a soil temperature heat map interpolated over the space of interest using data collected by our sensor networks. So let me introduce the basics of environmental monitoring sensor networks.</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n-US" dirty="0" smtClean="0"/>
              <a:t>These</a:t>
            </a:r>
            <a:r>
              <a:rPr lang="en-US" baseline="0" dirty="0" smtClean="0"/>
              <a:t> </a:t>
            </a:r>
            <a:r>
              <a:rPr lang="en-US" baseline="0" dirty="0" smtClean="0"/>
              <a:t>motes are packaged and made water tight. External sensors are then </a:t>
            </a:r>
            <a:r>
              <a:rPr lang="en-US" baseline="0" dirty="0" smtClean="0"/>
              <a:t>connected and this assembly is </a:t>
            </a:r>
            <a:r>
              <a:rPr lang="en-US" baseline="0" dirty="0" smtClean="0"/>
              <a:t>placed into the environment of interest. The nodes keep collecting data and logging it to their local flash.</a:t>
            </a:r>
            <a:r>
              <a:rPr lang="en-US" baseline="0" dirty="0" smtClean="0"/>
              <a:t> </a:t>
            </a:r>
          </a:p>
          <a:p>
            <a:pPr marL="228600" indent="-228600">
              <a:buNone/>
            </a:pPr>
            <a:endParaRPr lang="en-US" baseline="0" dirty="0" smtClean="0"/>
          </a:p>
          <a:p>
            <a:pPr marL="228600" indent="-228600">
              <a:buNone/>
            </a:pPr>
            <a:r>
              <a:rPr lang="en-US" baseline="0" dirty="0" smtClean="0"/>
              <a:t>Periodically </a:t>
            </a:r>
            <a:r>
              <a:rPr lang="en-US" baseline="0" dirty="0" smtClean="0"/>
              <a:t>(once every few hours), a basestation, which is a PC class device wakes them up and requests for all the outstanding data. The motes form a multi-hop network and deliver the data to the basestation using a reliable end-to-end connection.</a:t>
            </a:r>
            <a:r>
              <a:rPr lang="en-US" baseline="0" dirty="0" smtClean="0"/>
              <a:t> The </a:t>
            </a:r>
            <a:r>
              <a:rPr lang="en-US" baseline="0" dirty="0" smtClean="0"/>
              <a:t>motes go back to sleep once they have sent the data. The basestation, in turn, ships to a remote database using the internet.</a:t>
            </a:r>
            <a:r>
              <a:rPr lang="en-US" baseline="0" dirty="0" smtClean="0"/>
              <a:t> </a:t>
            </a:r>
          </a:p>
          <a:p>
            <a:pPr marL="228600" indent="-228600">
              <a:buNone/>
            </a:pPr>
            <a:endParaRPr lang="en-US" baseline="0" dirty="0" smtClean="0"/>
          </a:p>
          <a:p>
            <a:pPr marL="228600" indent="-228600">
              <a:buNone/>
            </a:pPr>
            <a:r>
              <a:rPr lang="en-US" baseline="0" dirty="0" smtClean="0"/>
              <a:t>In </a:t>
            </a:r>
            <a:r>
              <a:rPr lang="en-US" baseline="0" dirty="0" smtClean="0"/>
              <a:t>a nutshell, the advantage of using SN is that you get programmability, you can connect whatever sensors you want, you can form an end to end solution and it is economically viable at scales that match the need of the environmental scientists. </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 lets look</a:t>
            </a:r>
            <a:r>
              <a:rPr lang="en-US" baseline="0" dirty="0" smtClean="0"/>
              <a:t> at the</a:t>
            </a:r>
            <a:r>
              <a:rPr lang="en-US" dirty="0" smtClean="0"/>
              <a:t> high </a:t>
            </a:r>
            <a:r>
              <a:rPr lang="en-US" dirty="0" smtClean="0"/>
              <a:t>level requirements</a:t>
            </a:r>
            <a:r>
              <a:rPr lang="en-US" baseline="0" dirty="0" smtClean="0"/>
              <a:t> for long term environmental monitoring using Sensor </a:t>
            </a:r>
            <a:r>
              <a:rPr lang="en-US" baseline="0" dirty="0" smtClean="0"/>
              <a:t>Networks. </a:t>
            </a:r>
          </a:p>
          <a:p>
            <a:r>
              <a:rPr lang="en-US" baseline="0" dirty="0" smtClean="0"/>
              <a:t>- The </a:t>
            </a:r>
            <a:r>
              <a:rPr lang="en-US" baseline="0" dirty="0" smtClean="0"/>
              <a:t>network and motes are expected to last for a period of a year or more using batteries.</a:t>
            </a:r>
            <a:r>
              <a:rPr lang="en-US" baseline="0" dirty="0" smtClean="0"/>
              <a:t> </a:t>
            </a:r>
          </a:p>
          <a:p>
            <a:r>
              <a:rPr lang="en-US" baseline="0" dirty="0" smtClean="0"/>
              <a:t>- The collected data should </a:t>
            </a:r>
            <a:r>
              <a:rPr lang="en-US" baseline="0" dirty="0" smtClean="0"/>
              <a:t>be made available to the scientists with a latency of one week or less.</a:t>
            </a:r>
            <a:r>
              <a:rPr lang="en-US" baseline="0" dirty="0" smtClean="0"/>
              <a:t> </a:t>
            </a:r>
          </a:p>
          <a:p>
            <a:r>
              <a:rPr lang="en-US" baseline="0" dirty="0" smtClean="0"/>
              <a:t>- These </a:t>
            </a:r>
            <a:r>
              <a:rPr lang="en-US" baseline="0" dirty="0" smtClean="0"/>
              <a:t>networks should be able to operate unattended for weeks or months. For example, if the basestation fails, the motes should still be able to collect data and store the data in their flash. Eventually when the basestation recovers, this data should be made available to the scientists.</a:t>
            </a:r>
            <a:r>
              <a:rPr lang="en-US" baseline="0" dirty="0" smtClean="0"/>
              <a:t> </a:t>
            </a:r>
            <a:br>
              <a:rPr lang="en-US" baseline="0" dirty="0" smtClean="0"/>
            </a:br>
            <a:r>
              <a:rPr lang="en-US" baseline="0" dirty="0" smtClean="0"/>
              <a:t>- Finally</a:t>
            </a:r>
            <a:r>
              <a:rPr lang="en-US" baseline="0" dirty="0" smtClean="0"/>
              <a:t>, each measurement should be assigned a consistent, unique, universal timestamp.</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that introduction,</a:t>
            </a:r>
            <a:r>
              <a:rPr lang="en-US" baseline="0" dirty="0" smtClean="0"/>
              <a:t> I will now talk about the contribution this dissertation makes</a:t>
            </a:r>
            <a:r>
              <a:rPr lang="en-US" dirty="0" smtClean="0"/>
              <a:t>:</a:t>
            </a:r>
            <a:r>
              <a:rPr lang="en-US" baseline="0" dirty="0" smtClean="0"/>
              <a:t> First I will talk about the design of an end to end data processing pipeline to store sensor measurements. Second, I will talk about the challenge of assigning timestamps to measurements, and lastly, I will talk about using the correlations in the data to guide the data collection process.</a:t>
            </a:r>
            <a:endParaRPr lang="en-US" dirty="0"/>
          </a:p>
        </p:txBody>
      </p:sp>
      <p:sp>
        <p:nvSpPr>
          <p:cNvPr id="4" name="Slide Number Placeholder 3"/>
          <p:cNvSpPr>
            <a:spLocks noGrp="1"/>
          </p:cNvSpPr>
          <p:nvPr>
            <p:ph type="sldNum" sz="quarter" idx="10"/>
          </p:nvPr>
        </p:nvSpPr>
        <p:spPr/>
        <p:txBody>
          <a:bodyPr/>
          <a:lstStyle/>
          <a:p>
            <a:fld id="{7B17B0D2-374A-4F02-BEF7-1C0A6CC5CC0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0B2F3A-FBF3-4360-ADB1-485318214FBD}" type="datetime1">
              <a:rPr lang="en-US" smtClean="0"/>
              <a:pPr/>
              <a:t>1/24/12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6318B-D6FE-44FF-8919-00FB94686E4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014C3-AD35-4E48-AC14-301F1C6469A1}" type="datetime1">
              <a:rPr lang="en-US" smtClean="0"/>
              <a:pPr/>
              <a:t>1/24/12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6318B-D6FE-44FF-8919-00FB94686E4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C5844-AC07-4CFA-AC1A-FA4C9C2BA710}" type="datetime1">
              <a:rPr lang="en-US" smtClean="0"/>
              <a:pPr/>
              <a:t>1/24/12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6318B-D6FE-44FF-8919-00FB94686E4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05800" cy="533400"/>
          </a:xfrm>
          <a:solidFill>
            <a:srgbClr val="315683"/>
          </a:solidFill>
          <a:ln w="12700">
            <a:solidFill>
              <a:schemeClr val="tx1"/>
            </a:solidFill>
          </a:ln>
        </p:spPr>
        <p:txBody>
          <a:bodyPr>
            <a:normAutofit/>
          </a:bodyPr>
          <a:lstStyle>
            <a:lvl1pPr>
              <a:defRPr sz="4000" b="0" baseline="0">
                <a:solidFill>
                  <a:schemeClr val="bg1">
                    <a:lumMod val="95000"/>
                  </a:schemeClr>
                </a:solidFill>
                <a:latin typeface="Gill Sans MT"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200" y="914400"/>
            <a:ext cx="8839200" cy="5105400"/>
          </a:xfrm>
        </p:spPr>
        <p:txBody>
          <a:bodyPr/>
          <a:lstStyle>
            <a:lvl1pPr>
              <a:buClr>
                <a:schemeClr val="tx1">
                  <a:lumMod val="50000"/>
                  <a:lumOff val="50000"/>
                </a:schemeClr>
              </a:buClr>
              <a:buFont typeface="Wingdings" pitchFamily="2" charset="2"/>
              <a:buChar char="§"/>
              <a:defRPr sz="2800" baseline="0">
                <a:solidFill>
                  <a:schemeClr val="tx1">
                    <a:lumMod val="85000"/>
                    <a:lumOff val="15000"/>
                  </a:schemeClr>
                </a:solidFill>
                <a:latin typeface="Gill Sans MT" pitchFamily="34" charset="0"/>
              </a:defRPr>
            </a:lvl1pPr>
            <a:lvl2pPr>
              <a:buClr>
                <a:schemeClr val="tx1">
                  <a:lumMod val="50000"/>
                  <a:lumOff val="50000"/>
                </a:schemeClr>
              </a:buClr>
              <a:buFont typeface="Wingdings" pitchFamily="2" charset="2"/>
              <a:buChar char="§"/>
              <a:defRPr sz="2000" baseline="0">
                <a:solidFill>
                  <a:schemeClr val="tx1">
                    <a:lumMod val="85000"/>
                    <a:lumOff val="15000"/>
                  </a:schemeClr>
                </a:solidFill>
                <a:latin typeface="Gill Sans MT" pitchFamily="34" charset="0"/>
              </a:defRPr>
            </a:lvl2pPr>
            <a:lvl3pPr>
              <a:buClr>
                <a:schemeClr val="tx1">
                  <a:lumMod val="50000"/>
                  <a:lumOff val="50000"/>
                </a:schemeClr>
              </a:buClr>
              <a:buFont typeface="Wingdings" pitchFamily="2" charset="2"/>
              <a:buChar char="§"/>
              <a:defRPr sz="1800" baseline="0">
                <a:solidFill>
                  <a:schemeClr val="tx1">
                    <a:lumMod val="85000"/>
                    <a:lumOff val="15000"/>
                  </a:schemeClr>
                </a:solidFill>
                <a:latin typeface="Gill Sans MT" pitchFamily="34" charset="0"/>
              </a:defRPr>
            </a:lvl3pPr>
            <a:lvl4pPr>
              <a:buClr>
                <a:schemeClr val="tx1">
                  <a:lumMod val="50000"/>
                  <a:lumOff val="50000"/>
                </a:schemeClr>
              </a:buClr>
              <a:buFont typeface="Wingdings" pitchFamily="2" charset="2"/>
              <a:buChar char="§"/>
              <a:defRPr sz="1800" baseline="0">
                <a:solidFill>
                  <a:schemeClr val="tx1">
                    <a:lumMod val="85000"/>
                    <a:lumOff val="15000"/>
                  </a:schemeClr>
                </a:solidFill>
                <a:latin typeface="Gill Sans MT" pitchFamily="34" charset="0"/>
              </a:defRPr>
            </a:lvl4pPr>
            <a:lvl5pPr>
              <a:buClr>
                <a:schemeClr val="tx1">
                  <a:lumMod val="50000"/>
                  <a:lumOff val="50000"/>
                </a:schemeClr>
              </a:buClr>
              <a:buFont typeface="Wingdings" pitchFamily="2" charset="2"/>
              <a:buChar char="§"/>
              <a:defRPr sz="1800" baseline="0">
                <a:solidFill>
                  <a:schemeClr val="tx1">
                    <a:lumMod val="85000"/>
                    <a:lumOff val="15000"/>
                  </a:schemeClr>
                </a:solidFill>
                <a:latin typeface="Gill Sans M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76200" y="6324600"/>
            <a:ext cx="2971800"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lumMod val="65000"/>
                  </a:schemeClr>
                </a:solidFill>
                <a:latin typeface="Gill Sans MT" pitchFamily="34" charset="0"/>
                <a:cs typeface="Arial" pitchFamily="34" charset="0"/>
              </a:rPr>
              <a:t>Data Management in Environmental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lumMod val="65000"/>
                  </a:schemeClr>
                </a:solidFill>
                <a:latin typeface="Gill Sans MT" pitchFamily="34" charset="0"/>
                <a:cs typeface="Arial" pitchFamily="34" charset="0"/>
              </a:rPr>
              <a:t>Monitoring Sensor Networks</a:t>
            </a:r>
          </a:p>
        </p:txBody>
      </p:sp>
      <p:sp>
        <p:nvSpPr>
          <p:cNvPr id="11" name="TextBox 10"/>
          <p:cNvSpPr txBox="1"/>
          <p:nvPr userDrawn="1"/>
        </p:nvSpPr>
        <p:spPr>
          <a:xfrm>
            <a:off x="4038600" y="6400800"/>
            <a:ext cx="1153136" cy="276999"/>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bg1">
                    <a:lumMod val="65000"/>
                  </a:schemeClr>
                </a:solidFill>
                <a:latin typeface="Gill Sans MT" pitchFamily="34" charset="0"/>
                <a:ea typeface="+mn-ea"/>
                <a:cs typeface="Arial" pitchFamily="34" charset="0"/>
              </a:rPr>
              <a:t>Jayant Gupchup</a:t>
            </a:r>
          </a:p>
        </p:txBody>
      </p:sp>
      <p:pic>
        <p:nvPicPr>
          <p:cNvPr id="6" name="Picture 5"/>
          <p:cNvPicPr>
            <a:picLocks noChangeAspect="1"/>
          </p:cNvPicPr>
          <p:nvPr/>
        </p:nvPicPr>
        <p:blipFill>
          <a:blip r:embed="rId2" cstate="print"/>
          <a:stretch>
            <a:fillRect/>
          </a:stretch>
        </p:blipFill>
        <p:spPr>
          <a:xfrm>
            <a:off x="3581400" y="6489095"/>
            <a:ext cx="262128" cy="302768"/>
          </a:xfrm>
          <a:prstGeom prst="rect">
            <a:avLst/>
          </a:prstGeom>
        </p:spPr>
      </p:pic>
      <p:pic>
        <p:nvPicPr>
          <p:cNvPr id="8" name="Picture 7"/>
          <p:cNvPicPr>
            <a:picLocks noChangeAspect="1"/>
          </p:cNvPicPr>
          <p:nvPr/>
        </p:nvPicPr>
        <p:blipFill>
          <a:blip r:embed="rId3" cstate="print">
            <a:alphaModFix amt="52000"/>
          </a:blip>
          <a:stretch>
            <a:fillRect/>
          </a:stretch>
        </p:blipFill>
        <p:spPr>
          <a:xfrm>
            <a:off x="5189220" y="6461275"/>
            <a:ext cx="449580" cy="381000"/>
          </a:xfrm>
          <a:prstGeom prst="rect">
            <a:avLst/>
          </a:prstGeom>
        </p:spPr>
      </p:pic>
      <p:sp>
        <p:nvSpPr>
          <p:cNvPr id="9" name="Date Placeholder 8"/>
          <p:cNvSpPr>
            <a:spLocks noGrp="1"/>
          </p:cNvSpPr>
          <p:nvPr>
            <p:ph type="dt" sz="half" idx="10"/>
          </p:nvPr>
        </p:nvSpPr>
        <p:spPr/>
        <p:txBody>
          <a:bodyPr/>
          <a:lstStyle/>
          <a:p>
            <a:fld id="{C84336CB-287B-4EAF-8ABB-B657737647DB}" type="datetime1">
              <a:rPr lang="en-US" smtClean="0"/>
              <a:pPr/>
              <a:t>1/27/12</a:t>
            </a:fld>
            <a:endParaRPr lang="en-US" dirty="0"/>
          </a:p>
        </p:txBody>
      </p:sp>
      <p:sp>
        <p:nvSpPr>
          <p:cNvPr id="12" name="Slide Number Placeholder 11"/>
          <p:cNvSpPr>
            <a:spLocks noGrp="1"/>
          </p:cNvSpPr>
          <p:nvPr>
            <p:ph type="sldNum" sz="quarter" idx="11"/>
          </p:nvPr>
        </p:nvSpPr>
        <p:spPr>
          <a:xfrm>
            <a:off x="6705600" y="6356350"/>
            <a:ext cx="2133600" cy="365125"/>
          </a:xfrm>
        </p:spPr>
        <p:txBody>
          <a:bodyPr/>
          <a:lstStyle/>
          <a:p>
            <a:fld id="{37C6318B-D6FE-44FF-8919-00FB94686E4E}" type="slidenum">
              <a:rPr lang="en-US" smtClean="0"/>
              <a:pPr/>
              <a:t>‹#›</a:t>
            </a:fld>
            <a:endParaRPr lang="en-US"/>
          </a:p>
        </p:txBody>
      </p:sp>
      <p:sp>
        <p:nvSpPr>
          <p:cNvPr id="13" name="Footer Placeholder 12"/>
          <p:cNvSpPr>
            <a:spLocks noGrp="1"/>
          </p:cNvSpPr>
          <p:nvPr>
            <p:ph type="ftr" sz="quarter" idx="12"/>
          </p:nvPr>
        </p:nvSpPr>
        <p:spPr>
          <a:xfrm>
            <a:off x="2971800" y="6416675"/>
            <a:ext cx="2895600" cy="365125"/>
          </a:xfrm>
        </p:spPr>
        <p:txBody>
          <a:bodyPr/>
          <a:lstStyle/>
          <a:p>
            <a:endParaRPr lang="en-US" dirty="0"/>
          </a:p>
        </p:txBody>
      </p:sp>
      <p:sp>
        <p:nvSpPr>
          <p:cNvPr id="14" name="Slide Number Placeholder 11"/>
          <p:cNvSpPr txBox="1">
            <a:spLocks/>
          </p:cNvSpPr>
          <p:nvPr userDrawn="1"/>
        </p:nvSpPr>
        <p:spPr>
          <a:xfrm>
            <a:off x="7010400" y="636929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tint val="75000"/>
                  </a:schemeClr>
                </a:solidFill>
                <a:effectLst/>
                <a:uLnTx/>
                <a:uFillTx/>
                <a:latin typeface="Gill Sans MT"/>
                <a:ea typeface="+mn-ea"/>
                <a:cs typeface="+mn-cs"/>
              </a:rPr>
              <a:t>/ 57 </a:t>
            </a:r>
            <a:endParaRPr kumimoji="0" lang="en-US" sz="1200" b="0" i="0" u="none" strike="noStrike" kern="1200" cap="none" spc="0" normalizeH="0" baseline="0" noProof="0" dirty="0">
              <a:ln>
                <a:noFill/>
              </a:ln>
              <a:solidFill>
                <a:schemeClr val="tx1">
                  <a:tint val="75000"/>
                </a:schemeClr>
              </a:solidFill>
              <a:effectLst/>
              <a:uLnTx/>
              <a:uFillTx/>
              <a:latin typeface="Gill Sans MT"/>
              <a:ea typeface="+mn-ea"/>
              <a:cs typeface="+mn-cs"/>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D4ADDE-7CEE-4380-958B-051534FEEDB2}" type="datetime1">
              <a:rPr lang="en-US" smtClean="0"/>
              <a:pPr/>
              <a:t>1/24/12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6318B-D6FE-44FF-8919-00FB94686E4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AED317-080E-4CCF-8DB8-1FA3F3450D94}" type="datetime1">
              <a:rPr lang="en-US" smtClean="0"/>
              <a:pPr/>
              <a:t>1/24/12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6318B-D6FE-44FF-8919-00FB94686E4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71FE00-BAED-4C85-9AD5-727EEC83800D}" type="datetime1">
              <a:rPr lang="en-US" smtClean="0"/>
              <a:pPr/>
              <a:t>1/24/12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C6318B-D6FE-44FF-8919-00FB94686E4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77B4E1-8E6C-46A4-9B70-EE4A79C9177F}" type="datetime1">
              <a:rPr lang="en-US" smtClean="0"/>
              <a:pPr/>
              <a:t>1/24/12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C6318B-D6FE-44FF-8919-00FB94686E4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93CAB9-7644-4FCB-A043-AA6CC3D9065A}" type="datetime1">
              <a:rPr lang="en-US" smtClean="0"/>
              <a:pPr/>
              <a:t>1/24/12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C6318B-D6FE-44FF-8919-00FB94686E4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55FD15-1557-4308-B85B-2ADD282BB84C}" type="datetime1">
              <a:rPr lang="en-US" smtClean="0"/>
              <a:pPr/>
              <a:t>1/24/12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6318B-D6FE-44FF-8919-00FB94686E4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9FB916-B623-47BC-A6D6-493A5C9ACD48}" type="datetime1">
              <a:rPr lang="en-US" smtClean="0"/>
              <a:pPr/>
              <a:t>1/24/12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6318B-D6FE-44FF-8919-00FB94686E4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DDCBF-C5C1-41E1-9D65-0DAB4F83A8D8}" type="datetime1">
              <a:rPr lang="en-US" smtClean="0"/>
              <a:pPr/>
              <a:t>1/24/12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C6318B-D6FE-44FF-8919-00FB94686E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gupchup@jhu.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kyserver.sdss.org/public/en/" TargetMode="External"/><Relationship Id="rId4" Type="http://schemas.openxmlformats.org/officeDocument/2006/relationships/image" Target="../media/image23.gi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tschmid.webfactional.com/documents/29/"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34.pn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13.pn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2.jpe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2.jpe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jpeg"/><Relationship Id="rId6"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hyperlink" Target="http://globalw.com/" TargetMode="External"/><Relationship Id="rId6" Type="http://schemas.openxmlformats.org/officeDocument/2006/relationships/image" Target="../media/image6.jpeg"/><Relationship Id="rId7" Type="http://schemas.openxmlformats.org/officeDocument/2006/relationships/hyperlink" Target="http://www.benmeadows.com/HOBO-H8-Data-Loggers_31227329/"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gif"/><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image" Target="../media/image8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7.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jpeg"/><Relationship Id="rId9" Type="http://schemas.openxmlformats.org/officeDocument/2006/relationships/image" Target="../media/image17.png"/><Relationship Id="rId10"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09600"/>
            <a:ext cx="7772400" cy="2305051"/>
          </a:xfrm>
          <a:solidFill>
            <a:srgbClr val="29486D"/>
          </a:solidFill>
          <a:effectLst>
            <a:outerShdw blurRad="50800" dist="50800" dir="5400000" algn="ctr" rotWithShape="0">
              <a:srgbClr val="000000">
                <a:alpha val="0"/>
              </a:srgbClr>
            </a:outerShdw>
          </a:effectLst>
        </p:spPr>
        <p:txBody>
          <a:bodyPr/>
          <a:lstStyle/>
          <a:p>
            <a:r>
              <a:rPr lang="en-US" dirty="0" smtClean="0">
                <a:solidFill>
                  <a:schemeClr val="bg1"/>
                </a:solidFill>
                <a:latin typeface="Gill Sans MT" pitchFamily="34" charset="0"/>
              </a:rPr>
              <a:t>Data Management in Environmental Monitoring Sensor Networks</a:t>
            </a:r>
            <a:endParaRPr lang="en-US" dirty="0">
              <a:solidFill>
                <a:schemeClr val="bg1"/>
              </a:solidFill>
              <a:latin typeface="Gill Sans MT" pitchFamily="34" charset="0"/>
            </a:endParaRPr>
          </a:p>
        </p:txBody>
      </p:sp>
      <p:sp>
        <p:nvSpPr>
          <p:cNvPr id="3" name="Subtitle 2"/>
          <p:cNvSpPr>
            <a:spLocks noGrp="1"/>
          </p:cNvSpPr>
          <p:nvPr>
            <p:ph type="subTitle" idx="1"/>
          </p:nvPr>
        </p:nvSpPr>
        <p:spPr>
          <a:xfrm>
            <a:off x="1371600" y="3505200"/>
            <a:ext cx="6400800" cy="2895600"/>
          </a:xfrm>
        </p:spPr>
        <p:txBody>
          <a:bodyPr>
            <a:normAutofit fontScale="85000" lnSpcReduction="20000"/>
          </a:bodyPr>
          <a:lstStyle/>
          <a:p>
            <a:r>
              <a:rPr lang="en-US" dirty="0" smtClean="0">
                <a:solidFill>
                  <a:schemeClr val="tx1"/>
                </a:solidFill>
                <a:latin typeface="Gill Sans MT" pitchFamily="34" charset="0"/>
              </a:rPr>
              <a:t>Jayant Gupchup</a:t>
            </a:r>
          </a:p>
          <a:p>
            <a:r>
              <a:rPr lang="en-US" dirty="0" smtClean="0">
                <a:solidFill>
                  <a:schemeClr val="tx1"/>
                </a:solidFill>
                <a:latin typeface="Gill Sans MT" pitchFamily="34" charset="0"/>
                <a:hlinkClick r:id="rId3"/>
              </a:rPr>
              <a:t>gupchup@jhu.edu</a:t>
            </a:r>
            <a:endParaRPr lang="en-US" dirty="0" smtClean="0">
              <a:solidFill>
                <a:schemeClr val="tx1"/>
              </a:solidFill>
              <a:latin typeface="Gill Sans MT" pitchFamily="34" charset="0"/>
            </a:endParaRPr>
          </a:p>
          <a:p>
            <a:endParaRPr lang="en-US" dirty="0" smtClean="0">
              <a:solidFill>
                <a:schemeClr val="tx1"/>
              </a:solidFill>
              <a:latin typeface="Gill Sans MT" pitchFamily="34" charset="0"/>
            </a:endParaRPr>
          </a:p>
          <a:p>
            <a:r>
              <a:rPr lang="en-US" dirty="0" smtClean="0">
                <a:solidFill>
                  <a:schemeClr val="tx1"/>
                </a:solidFill>
                <a:latin typeface="Gill Sans MT" pitchFamily="34" charset="0"/>
              </a:rPr>
              <a:t>Dissertation Committee:</a:t>
            </a:r>
          </a:p>
          <a:p>
            <a:r>
              <a:rPr lang="en-US" dirty="0" smtClean="0">
                <a:solidFill>
                  <a:schemeClr val="tx1"/>
                </a:solidFill>
                <a:latin typeface="Gill Sans MT" pitchFamily="34" charset="0"/>
              </a:rPr>
              <a:t>Alex Szalay</a:t>
            </a:r>
          </a:p>
          <a:p>
            <a:r>
              <a:rPr lang="en-US" dirty="0" smtClean="0">
                <a:solidFill>
                  <a:schemeClr val="tx1"/>
                </a:solidFill>
                <a:latin typeface="Gill Sans MT" pitchFamily="34" charset="0"/>
              </a:rPr>
              <a:t>Andreas Terzis</a:t>
            </a:r>
          </a:p>
          <a:p>
            <a:r>
              <a:rPr lang="en-US" dirty="0" smtClean="0">
                <a:solidFill>
                  <a:schemeClr val="tx1"/>
                </a:solidFill>
                <a:latin typeface="Gill Sans MT" pitchFamily="34" charset="0"/>
              </a:rPr>
              <a:t>Carey </a:t>
            </a:r>
            <a:r>
              <a:rPr lang="en-US" dirty="0" err="1" smtClean="0">
                <a:solidFill>
                  <a:schemeClr val="tx1"/>
                </a:solidFill>
                <a:latin typeface="Gill Sans MT" pitchFamily="34" charset="0"/>
              </a:rPr>
              <a:t>Priebe</a:t>
            </a:r>
            <a:endParaRPr lang="en-US" dirty="0" smtClean="0">
              <a:solidFill>
                <a:schemeClr val="tx1"/>
              </a:solidFill>
              <a:latin typeface="Gill Sans MT" pitchFamily="34" charset="0"/>
            </a:endParaRPr>
          </a:p>
          <a:p>
            <a:endParaRPr lang="en-US" dirty="0">
              <a:solidFill>
                <a:schemeClr val="tx1"/>
              </a:solidFill>
              <a:latin typeface="Gill Sans MT" pitchFamily="34" charset="0"/>
            </a:endParaRPr>
          </a:p>
        </p:txBody>
      </p:sp>
      <p:sp>
        <p:nvSpPr>
          <p:cNvPr id="4" name="Slide Number Placeholder 3"/>
          <p:cNvSpPr>
            <a:spLocks noGrp="1"/>
          </p:cNvSpPr>
          <p:nvPr>
            <p:ph type="sldNum" sz="quarter" idx="12"/>
          </p:nvPr>
        </p:nvSpPr>
        <p:spPr/>
        <p:txBody>
          <a:bodyPr/>
          <a:lstStyle/>
          <a:p>
            <a:fld id="{37C6318B-D6FE-44FF-8919-00FB94686E4E}"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3600"/>
            <a:ext cx="7772400" cy="2305051"/>
          </a:xfrm>
          <a:solidFill>
            <a:srgbClr val="29486D"/>
          </a:solidFill>
          <a:effectLst>
            <a:outerShdw blurRad="50800" dist="50800" dir="5400000" algn="ctr" rotWithShape="0">
              <a:srgbClr val="000000">
                <a:alpha val="0"/>
              </a:srgbClr>
            </a:outerShdw>
          </a:effectLst>
        </p:spPr>
        <p:txBody>
          <a:bodyPr/>
          <a:lstStyle/>
          <a:p>
            <a:r>
              <a:rPr lang="en-US" dirty="0" smtClean="0">
                <a:solidFill>
                  <a:schemeClr val="bg1"/>
                </a:solidFill>
                <a:latin typeface="Gill Sans MT" pitchFamily="34" charset="0"/>
              </a:rPr>
              <a:t>Data Processing</a:t>
            </a:r>
            <a:br>
              <a:rPr lang="en-US" dirty="0" smtClean="0">
                <a:solidFill>
                  <a:schemeClr val="bg1"/>
                </a:solidFill>
                <a:latin typeface="Gill Sans MT" pitchFamily="34" charset="0"/>
              </a:rPr>
            </a:br>
            <a:r>
              <a:rPr lang="en-US" dirty="0" smtClean="0">
                <a:solidFill>
                  <a:schemeClr val="bg1"/>
                </a:solidFill>
                <a:latin typeface="Gill Sans MT" pitchFamily="34" charset="0"/>
              </a:rPr>
              <a:t>Pipeline Design</a:t>
            </a:r>
            <a:endParaRPr lang="en-US" dirty="0">
              <a:solidFill>
                <a:schemeClr val="bg1"/>
              </a:solidFill>
              <a:latin typeface="Gill Sans MT" pitchFamily="34" charset="0"/>
            </a:endParaRPr>
          </a:p>
        </p:txBody>
      </p:sp>
      <p:sp>
        <p:nvSpPr>
          <p:cNvPr id="3" name="TextBox 2"/>
          <p:cNvSpPr txBox="1"/>
          <p:nvPr/>
        </p:nvSpPr>
        <p:spPr>
          <a:xfrm>
            <a:off x="1295400" y="5715000"/>
            <a:ext cx="7175800" cy="738664"/>
          </a:xfrm>
          <a:prstGeom prst="rect">
            <a:avLst/>
          </a:prstGeom>
          <a:noFill/>
        </p:spPr>
        <p:txBody>
          <a:bodyPr wrap="none" rtlCol="0">
            <a:spAutoFit/>
          </a:bodyPr>
          <a:lstStyle/>
          <a:p>
            <a:r>
              <a:rPr lang="en-US" sz="1400" dirty="0" smtClean="0">
                <a:latin typeface="Gill Sans MT"/>
              </a:rPr>
              <a:t>Jayant Gupchup, </a:t>
            </a:r>
            <a:r>
              <a:rPr lang="en-US" sz="1400" dirty="0" err="1" smtClean="0">
                <a:latin typeface="Gill Sans MT"/>
              </a:rPr>
              <a:t>Răzvan</a:t>
            </a:r>
            <a:r>
              <a:rPr lang="en-US" sz="1400" dirty="0" smtClean="0">
                <a:latin typeface="Gill Sans MT"/>
              </a:rPr>
              <a:t> </a:t>
            </a:r>
            <a:r>
              <a:rPr lang="en-US" sz="1400" dirty="0" err="1" smtClean="0">
                <a:latin typeface="Gill Sans MT"/>
              </a:rPr>
              <a:t>Musăloiu</a:t>
            </a:r>
            <a:r>
              <a:rPr lang="en-US" sz="1400" dirty="0" smtClean="0">
                <a:latin typeface="Gill Sans MT"/>
              </a:rPr>
              <a:t>-E, Marcus Chang, Alex Szalay, </a:t>
            </a:r>
            <a:r>
              <a:rPr lang="en-US" sz="1400" dirty="0" err="1" smtClean="0">
                <a:latin typeface="Gill Sans MT"/>
              </a:rPr>
              <a:t>Katalin</a:t>
            </a:r>
            <a:r>
              <a:rPr lang="en-US" sz="1400" dirty="0" smtClean="0">
                <a:latin typeface="Gill Sans MT"/>
              </a:rPr>
              <a:t> </a:t>
            </a:r>
            <a:r>
              <a:rPr lang="en-US" sz="1400" dirty="0" err="1" smtClean="0">
                <a:latin typeface="Gill Sans MT"/>
              </a:rPr>
              <a:t>Szlavecz</a:t>
            </a:r>
            <a:r>
              <a:rPr lang="en-US" sz="1400" dirty="0" smtClean="0">
                <a:latin typeface="Gill Sans MT"/>
              </a:rPr>
              <a:t>, Andreas Terzis. </a:t>
            </a:r>
          </a:p>
          <a:p>
            <a:r>
              <a:rPr lang="en-US" sz="1400" dirty="0" smtClean="0">
                <a:latin typeface="Gill Sans MT"/>
              </a:rPr>
              <a:t>Deploying Advanced Wireless Sensor Networks for Ecological Monitoring, </a:t>
            </a:r>
          </a:p>
          <a:p>
            <a:r>
              <a:rPr lang="en-US" sz="1400" dirty="0" smtClean="0">
                <a:latin typeface="Gill Sans MT"/>
              </a:rPr>
              <a:t>Proceedings of the Microsoft eScience Workshop 2008</a:t>
            </a:r>
            <a:endParaRPr lang="en-US" sz="1400" dirty="0">
              <a:latin typeface="Gill Sans MT"/>
            </a:endParaRPr>
          </a:p>
        </p:txBody>
      </p:sp>
      <p:sp>
        <p:nvSpPr>
          <p:cNvPr id="4" name="Slide Number Placeholder 3"/>
          <p:cNvSpPr>
            <a:spLocks noGrp="1"/>
          </p:cNvSpPr>
          <p:nvPr>
            <p:ph type="sldNum" sz="quarter" idx="12"/>
          </p:nvPr>
        </p:nvSpPr>
        <p:spPr/>
        <p:txBody>
          <a:bodyPr/>
          <a:lstStyle/>
          <a:p>
            <a:fld id="{37C6318B-D6FE-44FF-8919-00FB94686E4E}"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Collected So Far …</a:t>
            </a:r>
            <a:endParaRPr lang="en-US" dirty="0"/>
          </a:p>
        </p:txBody>
      </p:sp>
      <p:sp>
        <p:nvSpPr>
          <p:cNvPr id="24578" name="AutoShape 2" descr="https://mail.google.com/mail/?ui=2&amp;ik=8fd3fe6514&amp;view=att&amp;th=133a2e8e9f29e8f9&amp;attid=0.2&amp;disp=inline&amp;realattid=f_guzot3yg1&amp;z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0" name="AutoShape 4" descr="https://mail.google.com/mail/?ui=2&amp;ik=8fd3fe6514&amp;view=att&amp;th=133a2e8e9f29e8f9&amp;attid=0.2&amp;disp=inline&amp;realattid=f_guzot3yg1&amp;z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2" name="AutoShape 6" descr="https://mail.google.com/mail/?ui=2&amp;ik=8fd3fe6514&amp;view=att&amp;th=133a2e8e9f29e8f9&amp;attid=0.2&amp;disp=inline&amp;realattid=f_guzot3yg1&amp;z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4" name="AutoShape 8" descr="https://mail.google.com/mail/?ui=2&amp;ik=8fd3fe6514&amp;view=att&amp;th=133a2e8e9f29e8f9&amp;attid=0.2&amp;disp=inline&amp;realattid=f_guzot3yg1&amp;z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6" name="AutoShape 10" descr="https://mail.google.com/mail/?ui=2&amp;ik=8fd3fe6514&amp;view=att&amp;th=133a2e8e9f29e8f9&amp;attid=0.2&amp;disp=inline&amp;realattid=f_guzot3yg1&amp;z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3" cstate="print"/>
          <a:srcRect/>
          <a:stretch>
            <a:fillRect/>
          </a:stretch>
        </p:blipFill>
        <p:spPr bwMode="auto">
          <a:xfrm>
            <a:off x="533400" y="762000"/>
            <a:ext cx="8023860" cy="5440680"/>
          </a:xfrm>
          <a:prstGeom prst="rect">
            <a:avLst/>
          </a:prstGeom>
          <a:noFill/>
          <a:ln w="9525">
            <a:noFill/>
            <a:miter lim="800000"/>
            <a:headEnd/>
            <a:tailEnd/>
          </a:ln>
        </p:spPr>
      </p:pic>
      <p:sp>
        <p:nvSpPr>
          <p:cNvPr id="11" name="Slide Number Placeholder 10"/>
          <p:cNvSpPr>
            <a:spLocks noGrp="1"/>
          </p:cNvSpPr>
          <p:nvPr>
            <p:ph type="sldNum" sz="quarter" idx="11"/>
          </p:nvPr>
        </p:nvSpPr>
        <p:spPr/>
        <p:txBody>
          <a:bodyPr/>
          <a:lstStyle/>
          <a:p>
            <a:fld id="{37C6318B-D6FE-44FF-8919-00FB94686E4E}"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Original Database Design</a:t>
            </a:r>
            <a:endParaRPr lang="en-US" dirty="0"/>
          </a:p>
        </p:txBody>
      </p:sp>
      <p:sp>
        <p:nvSpPr>
          <p:cNvPr id="3" name="Content Placeholder 2"/>
          <p:cNvSpPr>
            <a:spLocks noGrp="1"/>
          </p:cNvSpPr>
          <p:nvPr>
            <p:ph idx="1"/>
          </p:nvPr>
        </p:nvSpPr>
        <p:spPr>
          <a:xfrm>
            <a:off x="76200" y="914400"/>
            <a:ext cx="6019800" cy="5105400"/>
          </a:xfrm>
        </p:spPr>
        <p:txBody>
          <a:bodyPr>
            <a:normAutofit/>
          </a:bodyPr>
          <a:lstStyle/>
          <a:p>
            <a:r>
              <a:rPr lang="en-US" dirty="0" smtClean="0"/>
              <a:t>Alex Szalay and Jim Gray</a:t>
            </a:r>
          </a:p>
          <a:p>
            <a:pPr lvl="1"/>
            <a:r>
              <a:rPr lang="en-US" dirty="0" smtClean="0"/>
              <a:t>Based on the SDSS and </a:t>
            </a:r>
            <a:r>
              <a:rPr lang="en-US" dirty="0" err="1" smtClean="0"/>
              <a:t>SkyServer</a:t>
            </a:r>
            <a:r>
              <a:rPr lang="en-US" dirty="0" smtClean="0"/>
              <a:t> Experience [1]</a:t>
            </a:r>
            <a:endParaRPr lang="en-US" dirty="0" smtClean="0"/>
          </a:p>
          <a:p>
            <a:pPr lvl="1"/>
            <a:r>
              <a:rPr lang="en-US" dirty="0" smtClean="0"/>
              <a:t>Modularized </a:t>
            </a:r>
            <a:r>
              <a:rPr lang="en-US" dirty="0" smtClean="0"/>
              <a:t>components, retrace steps, reprocess from raw data</a:t>
            </a:r>
          </a:p>
          <a:p>
            <a:pPr lvl="1">
              <a:buNone/>
            </a:pPr>
            <a:endParaRPr lang="en-US" dirty="0" smtClean="0"/>
          </a:p>
          <a:p>
            <a:pPr lvl="1">
              <a:buNone/>
            </a:pPr>
            <a:endParaRPr lang="en-US" dirty="0" smtClean="0"/>
          </a:p>
          <a:p>
            <a:r>
              <a:rPr lang="en-US" dirty="0" smtClean="0"/>
              <a:t>End to End Design [my contribution]</a:t>
            </a:r>
          </a:p>
          <a:p>
            <a:pPr lvl="1"/>
            <a:r>
              <a:rPr lang="en-US" dirty="0" smtClean="0"/>
              <a:t>Protocol for basestation to talk directly to DB</a:t>
            </a:r>
          </a:p>
          <a:p>
            <a:pPr lvl="1"/>
            <a:r>
              <a:rPr lang="en-US" dirty="0" smtClean="0"/>
              <a:t>Support for multiple deployments</a:t>
            </a:r>
          </a:p>
          <a:p>
            <a:pPr lvl="1"/>
            <a:r>
              <a:rPr lang="en-US" dirty="0" smtClean="0"/>
              <a:t>Design Schema to store</a:t>
            </a:r>
          </a:p>
          <a:p>
            <a:pPr lvl="2"/>
            <a:r>
              <a:rPr lang="en-US" dirty="0" smtClean="0"/>
              <a:t>Measurements as stored on mote’s flash</a:t>
            </a:r>
          </a:p>
          <a:p>
            <a:pPr lvl="2"/>
            <a:r>
              <a:rPr lang="en-US" dirty="0" smtClean="0"/>
              <a:t>Summary information about network health</a:t>
            </a:r>
          </a:p>
          <a:p>
            <a:pPr lvl="2"/>
            <a:r>
              <a:rPr lang="en-US" dirty="0" smtClean="0"/>
              <a:t>Network links and paths used to download data</a:t>
            </a:r>
          </a:p>
          <a:p>
            <a:pPr lvl="2"/>
            <a:endParaRPr lang="en-US" dirty="0" smtClean="0"/>
          </a:p>
          <a:p>
            <a:pPr lvl="2"/>
            <a:endParaRPr lang="en-US" dirty="0" smtClean="0"/>
          </a:p>
          <a:p>
            <a:pPr lvl="2"/>
            <a:endParaRPr lang="en-US" dirty="0" smtClean="0"/>
          </a:p>
          <a:p>
            <a:pPr lvl="1"/>
            <a:endParaRPr lang="en-US" dirty="0" smtClean="0"/>
          </a:p>
          <a:p>
            <a:pPr lvl="1"/>
            <a:endParaRPr lang="en-US" dirty="0" smtClean="0"/>
          </a:p>
          <a:p>
            <a:pPr lvl="1"/>
            <a:endParaRPr lang="en-US" dirty="0" smtClean="0"/>
          </a:p>
          <a:p>
            <a:pPr lvl="1"/>
            <a:endParaRPr lang="en-US" dirty="0" smtClean="0"/>
          </a:p>
          <a:p>
            <a:endParaRPr lang="en-US" dirty="0" smtClean="0"/>
          </a:p>
        </p:txBody>
      </p:sp>
      <p:sp>
        <p:nvSpPr>
          <p:cNvPr id="4" name="TextBox 3"/>
          <p:cNvSpPr txBox="1"/>
          <p:nvPr/>
        </p:nvSpPr>
        <p:spPr>
          <a:xfrm>
            <a:off x="6248400" y="6019800"/>
            <a:ext cx="2717026" cy="276999"/>
          </a:xfrm>
          <a:prstGeom prst="rect">
            <a:avLst/>
          </a:prstGeom>
          <a:noFill/>
        </p:spPr>
        <p:txBody>
          <a:bodyPr wrap="none" rtlCol="0">
            <a:spAutoFit/>
          </a:bodyPr>
          <a:lstStyle/>
          <a:p>
            <a:r>
              <a:rPr lang="en-US" sz="1200" dirty="0" smtClean="0"/>
              <a:t>[1] : </a:t>
            </a:r>
            <a:r>
              <a:rPr lang="en-US" sz="1200" dirty="0" smtClean="0">
                <a:hlinkClick r:id="rId3"/>
              </a:rPr>
              <a:t>http://skyserver.sdss.org/public/en/</a:t>
            </a:r>
            <a:endParaRPr lang="en-US" sz="1200" dirty="0"/>
          </a:p>
        </p:txBody>
      </p:sp>
      <p:pic>
        <p:nvPicPr>
          <p:cNvPr id="35842" name="Picture 2" descr="http://www.astro.virginia.edu/class/whittle/astr553/Topic03/t3_sdss_sky_server.gif"/>
          <p:cNvPicPr>
            <a:picLocks noChangeAspect="1" noChangeArrowheads="1"/>
          </p:cNvPicPr>
          <p:nvPr/>
        </p:nvPicPr>
        <p:blipFill>
          <a:blip r:embed="rId4" cstate="print"/>
          <a:srcRect/>
          <a:stretch>
            <a:fillRect/>
          </a:stretch>
        </p:blipFill>
        <p:spPr bwMode="auto">
          <a:xfrm>
            <a:off x="6172200" y="990600"/>
            <a:ext cx="2743676" cy="1786890"/>
          </a:xfrm>
          <a:prstGeom prst="rect">
            <a:avLst/>
          </a:prstGeom>
          <a:noFill/>
        </p:spPr>
      </p:pic>
      <p:sp>
        <p:nvSpPr>
          <p:cNvPr id="6" name="Slide Number Placeholder 5"/>
          <p:cNvSpPr>
            <a:spLocks noGrp="1"/>
          </p:cNvSpPr>
          <p:nvPr>
            <p:ph type="sldNum" sz="quarter" idx="11"/>
          </p:nvPr>
        </p:nvSpPr>
        <p:spPr/>
        <p:txBody>
          <a:bodyPr/>
          <a:lstStyle/>
          <a:p>
            <a:fld id="{37C6318B-D6FE-44FF-8919-00FB94686E4E}"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End-to-End Architecture (2008)</a:t>
            </a:r>
            <a:endParaRPr lang="en-US" dirty="0"/>
          </a:p>
        </p:txBody>
      </p:sp>
      <p:pic>
        <p:nvPicPr>
          <p:cNvPr id="31746" name="Picture 2" descr="C:\Projects\Sensor\docs\thesis\pngfigs\PipelineArchitecture2.png"/>
          <p:cNvPicPr>
            <a:picLocks noChangeAspect="1" noChangeArrowheads="1"/>
          </p:cNvPicPr>
          <p:nvPr/>
        </p:nvPicPr>
        <p:blipFill>
          <a:blip r:embed="rId3" cstate="print"/>
          <a:srcRect/>
          <a:stretch>
            <a:fillRect/>
          </a:stretch>
        </p:blipFill>
        <p:spPr bwMode="auto">
          <a:xfrm>
            <a:off x="228600" y="1143000"/>
            <a:ext cx="8697066" cy="4850603"/>
          </a:xfrm>
          <a:prstGeom prst="rect">
            <a:avLst/>
          </a:prstGeom>
          <a:noFill/>
        </p:spPr>
      </p:pic>
      <p:sp>
        <p:nvSpPr>
          <p:cNvPr id="4" name="Rectangle 3"/>
          <p:cNvSpPr/>
          <p:nvPr/>
        </p:nvSpPr>
        <p:spPr>
          <a:xfrm>
            <a:off x="1447800" y="1600200"/>
            <a:ext cx="4495800" cy="45720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p>
            <a:fld id="{37C6318B-D6FE-44FF-8919-00FB94686E4E}" type="slidenum">
              <a:rPr lang="en-US" smtClean="0"/>
              <a:pPr/>
              <a:t>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Reliable Transfer of Data</a:t>
            </a:r>
            <a:endParaRPr lang="en-US" dirty="0"/>
          </a:p>
        </p:txBody>
      </p:sp>
      <p:sp>
        <p:nvSpPr>
          <p:cNvPr id="3" name="Content Placeholder 2"/>
          <p:cNvSpPr>
            <a:spLocks noGrp="1"/>
          </p:cNvSpPr>
          <p:nvPr>
            <p:ph idx="1"/>
          </p:nvPr>
        </p:nvSpPr>
        <p:spPr/>
        <p:txBody>
          <a:bodyPr>
            <a:normAutofit/>
          </a:bodyPr>
          <a:lstStyle/>
          <a:p>
            <a:pPr>
              <a:buNone/>
            </a:pPr>
            <a:r>
              <a:rPr lang="en-US" dirty="0" smtClean="0"/>
              <a:t>Requirements:</a:t>
            </a:r>
          </a:p>
          <a:p>
            <a:pPr>
              <a:buNone/>
            </a:pPr>
            <a:endParaRPr lang="en-US" dirty="0" smtClean="0"/>
          </a:p>
          <a:p>
            <a:r>
              <a:rPr lang="en-US" dirty="0" smtClean="0"/>
              <a:t>Transfer data from multiple deployments</a:t>
            </a:r>
          </a:p>
          <a:p>
            <a:endParaRPr lang="en-US" dirty="0" smtClean="0"/>
          </a:p>
          <a:p>
            <a:r>
              <a:rPr lang="en-US" dirty="0" smtClean="0"/>
              <a:t>Incremental transfers </a:t>
            </a:r>
            <a:r>
              <a:rPr lang="en-US" sz="2000" dirty="0" smtClean="0"/>
              <a:t>[Outstanding data only]</a:t>
            </a:r>
          </a:p>
          <a:p>
            <a:endParaRPr lang="en-US" dirty="0" smtClean="0"/>
          </a:p>
          <a:p>
            <a:r>
              <a:rPr lang="en-US" dirty="0" smtClean="0"/>
              <a:t>Robust to basestation failures and DB failures</a:t>
            </a:r>
          </a:p>
          <a:p>
            <a:endParaRPr lang="en-US" dirty="0" smtClean="0"/>
          </a:p>
          <a:p>
            <a:r>
              <a:rPr lang="en-US" dirty="0" smtClean="0"/>
              <a:t>Authenticate transfers to validate source</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1"/>
          </p:nvPr>
        </p:nvSpPr>
        <p:spPr/>
        <p:txBody>
          <a:bodyPr/>
          <a:lstStyle/>
          <a:p>
            <a:fld id="{37C6318B-D6FE-44FF-8919-00FB94686E4E}"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40597" y="1399460"/>
            <a:ext cx="2358488" cy="923330"/>
          </a:xfrm>
          <a:prstGeom prst="rect">
            <a:avLst/>
          </a:prstGeom>
          <a:solidFill>
            <a:schemeClr val="bg1">
              <a:lumMod val="85000"/>
            </a:schemeClr>
          </a:solidFill>
          <a:ln w="6350">
            <a:solidFill>
              <a:schemeClr val="tx1"/>
            </a:solidFill>
          </a:ln>
        </p:spPr>
        <p:txBody>
          <a:bodyPr wrap="square" rtlCol="0">
            <a:spAutoFit/>
          </a:bodyPr>
          <a:lstStyle/>
          <a:p>
            <a:pPr algn="ctr"/>
            <a:endParaRPr lang="en-US" dirty="0" smtClean="0"/>
          </a:p>
          <a:p>
            <a:pPr algn="ctr"/>
            <a:r>
              <a:rPr lang="en-US" dirty="0" smtClean="0"/>
              <a:t>Basestation</a:t>
            </a:r>
          </a:p>
          <a:p>
            <a:pPr algn="ctr"/>
            <a:endParaRPr lang="en-US" dirty="0"/>
          </a:p>
        </p:txBody>
      </p:sp>
      <p:sp>
        <p:nvSpPr>
          <p:cNvPr id="5" name="TextBox 4"/>
          <p:cNvSpPr txBox="1"/>
          <p:nvPr/>
        </p:nvSpPr>
        <p:spPr>
          <a:xfrm>
            <a:off x="5983827" y="1399460"/>
            <a:ext cx="2358488" cy="923330"/>
          </a:xfrm>
          <a:prstGeom prst="rect">
            <a:avLst/>
          </a:prstGeom>
          <a:solidFill>
            <a:schemeClr val="bg1">
              <a:lumMod val="85000"/>
            </a:schemeClr>
          </a:solidFill>
          <a:ln w="6350">
            <a:solidFill>
              <a:schemeClr val="tx1"/>
            </a:solidFill>
          </a:ln>
        </p:spPr>
        <p:txBody>
          <a:bodyPr wrap="square" rtlCol="0">
            <a:spAutoFit/>
          </a:bodyPr>
          <a:lstStyle/>
          <a:p>
            <a:pPr algn="ctr"/>
            <a:endParaRPr lang="en-US" dirty="0" smtClean="0"/>
          </a:p>
          <a:p>
            <a:pPr algn="ctr"/>
            <a:r>
              <a:rPr lang="en-US" dirty="0" smtClean="0"/>
              <a:t>Status Checker</a:t>
            </a:r>
          </a:p>
          <a:p>
            <a:pPr algn="ctr"/>
            <a:endParaRPr lang="en-US" dirty="0"/>
          </a:p>
        </p:txBody>
      </p:sp>
      <p:sp>
        <p:nvSpPr>
          <p:cNvPr id="6" name="TextBox 5"/>
          <p:cNvSpPr txBox="1"/>
          <p:nvPr/>
        </p:nvSpPr>
        <p:spPr>
          <a:xfrm>
            <a:off x="5983827" y="3300965"/>
            <a:ext cx="2358488" cy="1200329"/>
          </a:xfrm>
          <a:prstGeom prst="rect">
            <a:avLst/>
          </a:prstGeom>
          <a:solidFill>
            <a:schemeClr val="bg1">
              <a:lumMod val="85000"/>
            </a:schemeClr>
          </a:solidFill>
          <a:ln w="6350">
            <a:solidFill>
              <a:schemeClr val="tx1"/>
            </a:solidFill>
          </a:ln>
        </p:spPr>
        <p:txBody>
          <a:bodyPr wrap="square" rtlCol="0">
            <a:spAutoFit/>
          </a:bodyPr>
          <a:lstStyle/>
          <a:p>
            <a:pPr algn="ctr"/>
            <a:endParaRPr lang="en-US" dirty="0" smtClean="0"/>
          </a:p>
          <a:p>
            <a:pPr algn="ctr"/>
            <a:r>
              <a:rPr lang="en-US" dirty="0" smtClean="0"/>
              <a:t>Parser </a:t>
            </a:r>
          </a:p>
          <a:p>
            <a:pPr algn="ctr"/>
            <a:r>
              <a:rPr lang="en-US" dirty="0" smtClean="0"/>
              <a:t>Database Inserter</a:t>
            </a:r>
          </a:p>
          <a:p>
            <a:pPr algn="ctr"/>
            <a:endParaRPr lang="en-US" dirty="0"/>
          </a:p>
        </p:txBody>
      </p:sp>
      <p:grpSp>
        <p:nvGrpSpPr>
          <p:cNvPr id="43" name="Group 42"/>
          <p:cNvGrpSpPr/>
          <p:nvPr/>
        </p:nvGrpSpPr>
        <p:grpSpPr>
          <a:xfrm>
            <a:off x="2799085" y="877669"/>
            <a:ext cx="3184742" cy="703202"/>
            <a:chOff x="2799085" y="877669"/>
            <a:chExt cx="3184742" cy="703202"/>
          </a:xfrm>
        </p:grpSpPr>
        <p:cxnSp>
          <p:nvCxnSpPr>
            <p:cNvPr id="8" name="Straight Arrow Connector 7"/>
            <p:cNvCxnSpPr/>
            <p:nvPr/>
          </p:nvCxnSpPr>
          <p:spPr>
            <a:xfrm>
              <a:off x="2799085" y="1567913"/>
              <a:ext cx="3184742" cy="12958"/>
            </a:xfrm>
            <a:prstGeom prst="straightConnector1">
              <a:avLst/>
            </a:prstGeom>
            <a:ln w="127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grpSp>
          <p:nvGrpSpPr>
            <p:cNvPr id="2" name="Group 13"/>
            <p:cNvGrpSpPr/>
            <p:nvPr/>
          </p:nvGrpSpPr>
          <p:grpSpPr>
            <a:xfrm>
              <a:off x="2799085" y="881141"/>
              <a:ext cx="505390" cy="518319"/>
              <a:chOff x="2799085" y="881141"/>
              <a:chExt cx="505390" cy="518319"/>
            </a:xfrm>
          </p:grpSpPr>
          <p:sp>
            <p:nvSpPr>
              <p:cNvPr id="12" name="Oval 11"/>
              <p:cNvSpPr/>
              <p:nvPr/>
            </p:nvSpPr>
            <p:spPr>
              <a:xfrm>
                <a:off x="2799085" y="881141"/>
                <a:ext cx="505390" cy="518319"/>
              </a:xfrm>
              <a:prstGeom prst="ellipse">
                <a:avLst/>
              </a:pr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855593" y="952380"/>
                <a:ext cx="412230" cy="369332"/>
              </a:xfrm>
              <a:prstGeom prst="rect">
                <a:avLst/>
              </a:prstGeom>
              <a:noFill/>
            </p:spPr>
            <p:txBody>
              <a:bodyPr wrap="none" rtlCol="0">
                <a:spAutoFit/>
              </a:bodyPr>
              <a:lstStyle/>
              <a:p>
                <a:r>
                  <a:rPr lang="en-US" dirty="0" smtClean="0"/>
                  <a:t>1a</a:t>
                </a:r>
                <a:endParaRPr lang="en-US" dirty="0"/>
              </a:p>
            </p:txBody>
          </p:sp>
        </p:grpSp>
        <p:sp>
          <p:nvSpPr>
            <p:cNvPr id="21" name="TextBox 20"/>
            <p:cNvSpPr txBox="1"/>
            <p:nvPr/>
          </p:nvSpPr>
          <p:spPr>
            <a:xfrm>
              <a:off x="3406769" y="877669"/>
              <a:ext cx="2038990" cy="646331"/>
            </a:xfrm>
            <a:prstGeom prst="rect">
              <a:avLst/>
            </a:prstGeom>
            <a:noFill/>
          </p:spPr>
          <p:txBody>
            <a:bodyPr wrap="none" rtlCol="0">
              <a:spAutoFit/>
            </a:bodyPr>
            <a:lstStyle/>
            <a:p>
              <a:r>
                <a:rPr lang="en-US" dirty="0" err="1" smtClean="0"/>
                <a:t>GetLastDownload</a:t>
              </a:r>
              <a:r>
                <a:rPr lang="en-US" dirty="0" smtClean="0"/>
                <a:t> </a:t>
              </a:r>
            </a:p>
            <a:p>
              <a:r>
                <a:rPr lang="en-US" dirty="0" smtClean="0"/>
                <a:t>(deployment name)</a:t>
              </a:r>
              <a:endParaRPr lang="en-US" dirty="0"/>
            </a:p>
          </p:txBody>
        </p:sp>
      </p:grpSp>
      <p:sp>
        <p:nvSpPr>
          <p:cNvPr id="23" name="Rectangle 22"/>
          <p:cNvSpPr/>
          <p:nvPr/>
        </p:nvSpPr>
        <p:spPr>
          <a:xfrm>
            <a:off x="5727756" y="583108"/>
            <a:ext cx="2980507" cy="4198379"/>
          </a:xfrm>
          <a:prstGeom prst="rect">
            <a:avLst/>
          </a:prstGeom>
          <a:noFill/>
          <a:ln w="6350"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755069" y="583048"/>
            <a:ext cx="1970574" cy="646331"/>
          </a:xfrm>
          <a:prstGeom prst="rect">
            <a:avLst/>
          </a:prstGeom>
          <a:noFill/>
        </p:spPr>
        <p:txBody>
          <a:bodyPr wrap="none" rtlCol="0">
            <a:spAutoFit/>
          </a:bodyPr>
          <a:lstStyle/>
          <a:p>
            <a:r>
              <a:rPr lang="en-US" dirty="0" smtClean="0"/>
              <a:t>Upload Application</a:t>
            </a:r>
          </a:p>
          <a:p>
            <a:r>
              <a:rPr lang="en-US" dirty="0" smtClean="0"/>
              <a:t>On Web Server</a:t>
            </a:r>
            <a:endParaRPr lang="en-US" dirty="0"/>
          </a:p>
        </p:txBody>
      </p:sp>
      <p:grpSp>
        <p:nvGrpSpPr>
          <p:cNvPr id="48" name="Group 47"/>
          <p:cNvGrpSpPr/>
          <p:nvPr/>
        </p:nvGrpSpPr>
        <p:grpSpPr>
          <a:xfrm>
            <a:off x="2799085" y="2112147"/>
            <a:ext cx="3184742" cy="1651181"/>
            <a:chOff x="2799085" y="2112147"/>
            <a:chExt cx="3184742" cy="1651181"/>
          </a:xfrm>
        </p:grpSpPr>
        <p:cxnSp>
          <p:nvCxnSpPr>
            <p:cNvPr id="9" name="Straight Arrow Connector 8"/>
            <p:cNvCxnSpPr/>
            <p:nvPr/>
          </p:nvCxnSpPr>
          <p:spPr>
            <a:xfrm rot="10800000">
              <a:off x="2799085" y="2112147"/>
              <a:ext cx="3184742" cy="12958"/>
            </a:xfrm>
            <a:prstGeom prst="straightConnector1">
              <a:avLst/>
            </a:prstGeom>
            <a:ln w="127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209088" y="2286000"/>
              <a:ext cx="2320711" cy="1477328"/>
            </a:xfrm>
            <a:prstGeom prst="rect">
              <a:avLst/>
            </a:prstGeom>
            <a:solidFill>
              <a:schemeClr val="bg1"/>
            </a:solidFill>
            <a:ln w="6350">
              <a:solidFill>
                <a:schemeClr val="tx1"/>
              </a:solidFill>
            </a:ln>
          </p:spPr>
          <p:txBody>
            <a:bodyPr wrap="square" rtlCol="0">
              <a:spAutoFit/>
            </a:bodyPr>
            <a:lstStyle/>
            <a:p>
              <a:pPr algn="ctr"/>
              <a:r>
                <a:rPr lang="en-US" dirty="0" smtClean="0"/>
                <a:t>&lt;box 1, flash </a:t>
              </a:r>
              <a:r>
                <a:rPr lang="en-US" dirty="0" err="1" smtClean="0"/>
                <a:t>addr</a:t>
              </a:r>
              <a:r>
                <a:rPr lang="en-US" dirty="0" smtClean="0"/>
                <a:t> 1&gt;</a:t>
              </a:r>
            </a:p>
            <a:p>
              <a:pPr algn="ctr"/>
              <a:r>
                <a:rPr lang="en-US" dirty="0" smtClean="0"/>
                <a:t>&lt;box 2, flash </a:t>
              </a:r>
              <a:r>
                <a:rPr lang="en-US" dirty="0" err="1" smtClean="0"/>
                <a:t>addr</a:t>
              </a:r>
              <a:r>
                <a:rPr lang="en-US" dirty="0" smtClean="0"/>
                <a:t> 2&gt;</a:t>
              </a:r>
            </a:p>
            <a:p>
              <a:pPr algn="ctr"/>
              <a:r>
                <a:rPr lang="en-US" dirty="0" smtClean="0"/>
                <a:t>…………</a:t>
              </a:r>
            </a:p>
            <a:p>
              <a:pPr algn="ctr"/>
              <a:endParaRPr lang="en-US" dirty="0" smtClean="0"/>
            </a:p>
            <a:p>
              <a:pPr algn="ctr"/>
              <a:endParaRPr lang="en-US" dirty="0"/>
            </a:p>
          </p:txBody>
        </p:sp>
        <p:grpSp>
          <p:nvGrpSpPr>
            <p:cNvPr id="7" name="Group 25"/>
            <p:cNvGrpSpPr/>
            <p:nvPr/>
          </p:nvGrpSpPr>
          <p:grpSpPr>
            <a:xfrm>
              <a:off x="4920856" y="3171271"/>
              <a:ext cx="505390" cy="518319"/>
              <a:chOff x="2836310" y="1107641"/>
              <a:chExt cx="505390" cy="518319"/>
            </a:xfrm>
          </p:grpSpPr>
          <p:sp>
            <p:nvSpPr>
              <p:cNvPr id="27" name="Oval 26"/>
              <p:cNvSpPr/>
              <p:nvPr/>
            </p:nvSpPr>
            <p:spPr>
              <a:xfrm>
                <a:off x="2836310" y="1107641"/>
                <a:ext cx="505390" cy="518319"/>
              </a:xfrm>
              <a:prstGeom prst="ellipse">
                <a:avLst/>
              </a:pr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944654" y="1136770"/>
                <a:ext cx="301660" cy="369332"/>
              </a:xfrm>
              <a:prstGeom prst="rect">
                <a:avLst/>
              </a:prstGeom>
              <a:noFill/>
            </p:spPr>
            <p:txBody>
              <a:bodyPr wrap="none" rtlCol="0">
                <a:spAutoFit/>
              </a:bodyPr>
              <a:lstStyle/>
              <a:p>
                <a:r>
                  <a:rPr lang="en-US" dirty="0"/>
                  <a:t>2</a:t>
                </a:r>
              </a:p>
            </p:txBody>
          </p:sp>
        </p:grpSp>
      </p:grpSp>
      <p:pic>
        <p:nvPicPr>
          <p:cNvPr id="44" name="Picture 43"/>
          <p:cNvPicPr>
            <a:picLocks noChangeAspect="1"/>
          </p:cNvPicPr>
          <p:nvPr/>
        </p:nvPicPr>
        <p:blipFill>
          <a:blip r:embed="rId3" cstate="print"/>
          <a:stretch>
            <a:fillRect/>
          </a:stretch>
        </p:blipFill>
        <p:spPr>
          <a:xfrm>
            <a:off x="7966518" y="5735755"/>
            <a:ext cx="812800" cy="812800"/>
          </a:xfrm>
          <a:prstGeom prst="rect">
            <a:avLst/>
          </a:prstGeom>
        </p:spPr>
      </p:pic>
      <p:sp>
        <p:nvSpPr>
          <p:cNvPr id="47" name="TextBox 46"/>
          <p:cNvSpPr txBox="1"/>
          <p:nvPr/>
        </p:nvSpPr>
        <p:spPr>
          <a:xfrm>
            <a:off x="7106835" y="5875197"/>
            <a:ext cx="1057163" cy="646331"/>
          </a:xfrm>
          <a:prstGeom prst="rect">
            <a:avLst/>
          </a:prstGeom>
          <a:noFill/>
        </p:spPr>
        <p:txBody>
          <a:bodyPr wrap="none" rtlCol="0">
            <a:spAutoFit/>
          </a:bodyPr>
          <a:lstStyle/>
          <a:p>
            <a:pPr algn="ctr"/>
            <a:endParaRPr lang="en-US" dirty="0" smtClean="0"/>
          </a:p>
          <a:p>
            <a:pPr algn="ctr"/>
            <a:r>
              <a:rPr lang="en-US" dirty="0" smtClean="0"/>
              <a:t>Database</a:t>
            </a:r>
            <a:endParaRPr lang="en-US" dirty="0"/>
          </a:p>
        </p:txBody>
      </p:sp>
      <p:grpSp>
        <p:nvGrpSpPr>
          <p:cNvPr id="74" name="Group 73"/>
          <p:cNvGrpSpPr/>
          <p:nvPr/>
        </p:nvGrpSpPr>
        <p:grpSpPr>
          <a:xfrm>
            <a:off x="4764053" y="4778293"/>
            <a:ext cx="3503616" cy="1894600"/>
            <a:chOff x="4764053" y="4778293"/>
            <a:chExt cx="3503616" cy="1894600"/>
          </a:xfrm>
        </p:grpSpPr>
        <p:sp>
          <p:nvSpPr>
            <p:cNvPr id="46" name="TextBox 45"/>
            <p:cNvSpPr txBox="1"/>
            <p:nvPr/>
          </p:nvSpPr>
          <p:spPr>
            <a:xfrm>
              <a:off x="4764053" y="5943083"/>
              <a:ext cx="1180131" cy="646331"/>
            </a:xfrm>
            <a:prstGeom prst="rect">
              <a:avLst/>
            </a:prstGeom>
            <a:noFill/>
          </p:spPr>
          <p:txBody>
            <a:bodyPr wrap="none" rtlCol="0">
              <a:spAutoFit/>
            </a:bodyPr>
            <a:lstStyle/>
            <a:p>
              <a:pPr algn="ctr"/>
              <a:r>
                <a:rPr lang="en-US" dirty="0" smtClean="0"/>
                <a:t>File Stored </a:t>
              </a:r>
            </a:p>
            <a:p>
              <a:pPr algn="ctr"/>
              <a:r>
                <a:rPr lang="en-US" dirty="0" smtClean="0"/>
                <a:t>on Server</a:t>
              </a:r>
              <a:endParaRPr lang="en-US" dirty="0"/>
            </a:p>
          </p:txBody>
        </p:sp>
        <p:grpSp>
          <p:nvGrpSpPr>
            <p:cNvPr id="73" name="Group 72"/>
            <p:cNvGrpSpPr/>
            <p:nvPr/>
          </p:nvGrpSpPr>
          <p:grpSpPr>
            <a:xfrm>
              <a:off x="5801635" y="4778293"/>
              <a:ext cx="2466034" cy="1894600"/>
              <a:chOff x="5801635" y="4778293"/>
              <a:chExt cx="2466034" cy="1894600"/>
            </a:xfrm>
          </p:grpSpPr>
          <p:pic>
            <p:nvPicPr>
              <p:cNvPr id="41" name="Picture 40"/>
              <p:cNvPicPr>
                <a:picLocks noChangeAspect="1"/>
              </p:cNvPicPr>
              <p:nvPr/>
            </p:nvPicPr>
            <p:blipFill>
              <a:blip r:embed="rId4" cstate="print"/>
              <a:stretch>
                <a:fillRect/>
              </a:stretch>
            </p:blipFill>
            <p:spPr>
              <a:xfrm>
                <a:off x="5801635" y="5656893"/>
                <a:ext cx="1016000" cy="1016000"/>
              </a:xfrm>
              <a:prstGeom prst="rect">
                <a:avLst/>
              </a:prstGeom>
            </p:spPr>
          </p:pic>
          <p:cxnSp>
            <p:nvCxnSpPr>
              <p:cNvPr id="37" name="Straight Arrow Connector 36"/>
              <p:cNvCxnSpPr/>
              <p:nvPr/>
            </p:nvCxnSpPr>
            <p:spPr>
              <a:xfrm rot="5400000">
                <a:off x="6150266" y="5003820"/>
                <a:ext cx="875407" cy="430743"/>
              </a:xfrm>
              <a:prstGeom prst="straightConnector1">
                <a:avLst/>
              </a:prstGeom>
              <a:ln w="127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16200000" flipH="1">
                <a:off x="7567643" y="4956866"/>
                <a:ext cx="878599" cy="521453"/>
              </a:xfrm>
              <a:prstGeom prst="straightConnector1">
                <a:avLst/>
              </a:prstGeom>
              <a:ln w="127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grpSp>
            <p:nvGrpSpPr>
              <p:cNvPr id="10" name="Group 48"/>
              <p:cNvGrpSpPr/>
              <p:nvPr/>
            </p:nvGrpSpPr>
            <p:grpSpPr>
              <a:xfrm>
                <a:off x="5867208" y="4953473"/>
                <a:ext cx="505390" cy="518319"/>
                <a:chOff x="2799085" y="881141"/>
                <a:chExt cx="505390" cy="518319"/>
              </a:xfrm>
            </p:grpSpPr>
            <p:sp>
              <p:nvSpPr>
                <p:cNvPr id="50" name="Oval 49"/>
                <p:cNvSpPr/>
                <p:nvPr/>
              </p:nvSpPr>
              <p:spPr>
                <a:xfrm>
                  <a:off x="2799085" y="881141"/>
                  <a:ext cx="505390" cy="518319"/>
                </a:xfrm>
                <a:prstGeom prst="ellipse">
                  <a:avLst/>
                </a:pr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2907429" y="952380"/>
                  <a:ext cx="301660" cy="369332"/>
                </a:xfrm>
                <a:prstGeom prst="rect">
                  <a:avLst/>
                </a:prstGeom>
                <a:noFill/>
              </p:spPr>
              <p:txBody>
                <a:bodyPr wrap="none" rtlCol="0">
                  <a:spAutoFit/>
                </a:bodyPr>
                <a:lstStyle/>
                <a:p>
                  <a:r>
                    <a:rPr lang="en-US" dirty="0" smtClean="0"/>
                    <a:t>5</a:t>
                  </a:r>
                  <a:endParaRPr lang="en-US" dirty="0"/>
                </a:p>
              </p:txBody>
            </p:sp>
          </p:grpSp>
          <p:grpSp>
            <p:nvGrpSpPr>
              <p:cNvPr id="15" name="Group 57"/>
              <p:cNvGrpSpPr/>
              <p:nvPr/>
            </p:nvGrpSpPr>
            <p:grpSpPr>
              <a:xfrm>
                <a:off x="7409293" y="5018263"/>
                <a:ext cx="505390" cy="518319"/>
                <a:chOff x="2799085" y="881141"/>
                <a:chExt cx="505390" cy="518319"/>
              </a:xfrm>
            </p:grpSpPr>
            <p:sp>
              <p:nvSpPr>
                <p:cNvPr id="59" name="Oval 58"/>
                <p:cNvSpPr/>
                <p:nvPr/>
              </p:nvSpPr>
              <p:spPr>
                <a:xfrm>
                  <a:off x="2799085" y="881141"/>
                  <a:ext cx="505390" cy="518319"/>
                </a:xfrm>
                <a:prstGeom prst="ellipse">
                  <a:avLst/>
                </a:pr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2907429" y="952380"/>
                  <a:ext cx="301660" cy="369332"/>
                </a:xfrm>
                <a:prstGeom prst="rect">
                  <a:avLst/>
                </a:prstGeom>
                <a:noFill/>
              </p:spPr>
              <p:txBody>
                <a:bodyPr wrap="none" rtlCol="0">
                  <a:spAutoFit/>
                </a:bodyPr>
                <a:lstStyle/>
                <a:p>
                  <a:r>
                    <a:rPr lang="en-US" dirty="0" smtClean="0"/>
                    <a:t>5</a:t>
                  </a:r>
                  <a:endParaRPr lang="en-US" dirty="0"/>
                </a:p>
              </p:txBody>
            </p:sp>
          </p:grpSp>
        </p:grpSp>
      </p:grpSp>
      <p:grpSp>
        <p:nvGrpSpPr>
          <p:cNvPr id="45" name="Group 44"/>
          <p:cNvGrpSpPr/>
          <p:nvPr/>
        </p:nvGrpSpPr>
        <p:grpSpPr>
          <a:xfrm>
            <a:off x="8316397" y="1827072"/>
            <a:ext cx="726736" cy="3829820"/>
            <a:chOff x="8316397" y="1827072"/>
            <a:chExt cx="726736" cy="3829820"/>
          </a:xfrm>
        </p:grpSpPr>
        <p:grpSp>
          <p:nvGrpSpPr>
            <p:cNvPr id="14" name="Group 56"/>
            <p:cNvGrpSpPr/>
            <p:nvPr/>
          </p:nvGrpSpPr>
          <p:grpSpPr>
            <a:xfrm>
              <a:off x="8316397" y="1827072"/>
              <a:ext cx="210443" cy="3829820"/>
              <a:chOff x="8342315" y="1827072"/>
              <a:chExt cx="210443" cy="3829820"/>
            </a:xfrm>
          </p:grpSpPr>
          <p:cxnSp>
            <p:nvCxnSpPr>
              <p:cNvPr id="53" name="Straight Arrow Connector 52"/>
              <p:cNvCxnSpPr/>
              <p:nvPr/>
            </p:nvCxnSpPr>
            <p:spPr>
              <a:xfrm rot="5400000">
                <a:off x="6618410" y="3722544"/>
                <a:ext cx="3829820" cy="38876"/>
              </a:xfrm>
              <a:prstGeom prst="straightConnector1">
                <a:avLst/>
              </a:prstGeom>
              <a:ln w="127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8342315" y="1840030"/>
                <a:ext cx="210443" cy="1"/>
              </a:xfrm>
              <a:prstGeom prst="line">
                <a:avLst/>
              </a:prstGeom>
              <a:ln w="12700">
                <a:solidFill>
                  <a:schemeClr val="tx1"/>
                </a:solidFill>
                <a:headEnd type="triangle" w="lg" len="lg"/>
              </a:ln>
            </p:spPr>
            <p:style>
              <a:lnRef idx="2">
                <a:schemeClr val="accent1"/>
              </a:lnRef>
              <a:fillRef idx="0">
                <a:schemeClr val="accent1"/>
              </a:fillRef>
              <a:effectRef idx="1">
                <a:schemeClr val="accent1"/>
              </a:effectRef>
              <a:fontRef idx="minor">
                <a:schemeClr val="tx1"/>
              </a:fontRef>
            </p:style>
          </p:cxnSp>
        </p:grpSp>
        <p:grpSp>
          <p:nvGrpSpPr>
            <p:cNvPr id="16" name="Group 60"/>
            <p:cNvGrpSpPr/>
            <p:nvPr/>
          </p:nvGrpSpPr>
          <p:grpSpPr>
            <a:xfrm>
              <a:off x="8537743" y="4979389"/>
              <a:ext cx="505390" cy="518319"/>
              <a:chOff x="2799085" y="881141"/>
              <a:chExt cx="505390" cy="518319"/>
            </a:xfrm>
          </p:grpSpPr>
          <p:sp>
            <p:nvSpPr>
              <p:cNvPr id="62" name="Oval 61"/>
              <p:cNvSpPr/>
              <p:nvPr/>
            </p:nvSpPr>
            <p:spPr>
              <a:xfrm>
                <a:off x="2799085" y="881141"/>
                <a:ext cx="505390" cy="518319"/>
              </a:xfrm>
              <a:prstGeom prst="ellipse">
                <a:avLst/>
              </a:pr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2868552" y="952380"/>
                <a:ext cx="422937" cy="369332"/>
              </a:xfrm>
              <a:prstGeom prst="rect">
                <a:avLst/>
              </a:prstGeom>
              <a:noFill/>
            </p:spPr>
            <p:txBody>
              <a:bodyPr wrap="none" rtlCol="0">
                <a:spAutoFit/>
              </a:bodyPr>
              <a:lstStyle/>
              <a:p>
                <a:r>
                  <a:rPr lang="en-US" dirty="0" smtClean="0"/>
                  <a:t>1b</a:t>
                </a:r>
                <a:endParaRPr lang="en-US" dirty="0"/>
              </a:p>
            </p:txBody>
          </p:sp>
        </p:grpSp>
      </p:grpSp>
      <p:grpSp>
        <p:nvGrpSpPr>
          <p:cNvPr id="54" name="Group 53"/>
          <p:cNvGrpSpPr/>
          <p:nvPr/>
        </p:nvGrpSpPr>
        <p:grpSpPr>
          <a:xfrm>
            <a:off x="440597" y="2322790"/>
            <a:ext cx="5543230" cy="2085142"/>
            <a:chOff x="440597" y="2322790"/>
            <a:chExt cx="5543230" cy="2085142"/>
          </a:xfrm>
        </p:grpSpPr>
        <p:grpSp>
          <p:nvGrpSpPr>
            <p:cNvPr id="49" name="Group 48"/>
            <p:cNvGrpSpPr/>
            <p:nvPr/>
          </p:nvGrpSpPr>
          <p:grpSpPr>
            <a:xfrm>
              <a:off x="440597" y="2322790"/>
              <a:ext cx="5543230" cy="1756061"/>
              <a:chOff x="440597" y="2322790"/>
              <a:chExt cx="5543230" cy="1756061"/>
            </a:xfrm>
          </p:grpSpPr>
          <p:cxnSp>
            <p:nvCxnSpPr>
              <p:cNvPr id="11" name="Shape 10"/>
              <p:cNvCxnSpPr>
                <a:stCxn id="4" idx="2"/>
                <a:endCxn id="6" idx="1"/>
              </p:cNvCxnSpPr>
              <p:nvPr/>
            </p:nvCxnSpPr>
            <p:spPr>
              <a:xfrm rot="16200000" flipH="1">
                <a:off x="3012664" y="929967"/>
                <a:ext cx="1578340" cy="4363986"/>
              </a:xfrm>
              <a:prstGeom prst="bentConnector2">
                <a:avLst/>
              </a:prstGeom>
              <a:ln w="127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grpSp>
            <p:nvGrpSpPr>
              <p:cNvPr id="3" name="Group 17"/>
              <p:cNvGrpSpPr/>
              <p:nvPr/>
            </p:nvGrpSpPr>
            <p:grpSpPr>
              <a:xfrm>
                <a:off x="898827" y="2452368"/>
                <a:ext cx="505390" cy="518319"/>
                <a:chOff x="2799085" y="881141"/>
                <a:chExt cx="505390" cy="518319"/>
              </a:xfrm>
            </p:grpSpPr>
            <p:sp>
              <p:nvSpPr>
                <p:cNvPr id="19" name="Oval 18"/>
                <p:cNvSpPr/>
                <p:nvPr/>
              </p:nvSpPr>
              <p:spPr>
                <a:xfrm>
                  <a:off x="2799085" y="881141"/>
                  <a:ext cx="505390" cy="518319"/>
                </a:xfrm>
                <a:prstGeom prst="ellipse">
                  <a:avLst/>
                </a:pr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907429" y="952380"/>
                  <a:ext cx="301660" cy="369332"/>
                </a:xfrm>
                <a:prstGeom prst="rect">
                  <a:avLst/>
                </a:prstGeom>
                <a:noFill/>
              </p:spPr>
              <p:txBody>
                <a:bodyPr wrap="none" rtlCol="0">
                  <a:spAutoFit/>
                </a:bodyPr>
                <a:lstStyle/>
                <a:p>
                  <a:r>
                    <a:rPr lang="en-US" dirty="0"/>
                    <a:t>3</a:t>
                  </a:r>
                </a:p>
              </p:txBody>
            </p:sp>
          </p:grpSp>
          <p:pic>
            <p:nvPicPr>
              <p:cNvPr id="32" name="Picture 31"/>
              <p:cNvPicPr>
                <a:picLocks noChangeAspect="1"/>
              </p:cNvPicPr>
              <p:nvPr/>
            </p:nvPicPr>
            <p:blipFill>
              <a:blip r:embed="rId4" cstate="print"/>
              <a:stretch>
                <a:fillRect/>
              </a:stretch>
            </p:blipFill>
            <p:spPr>
              <a:xfrm>
                <a:off x="440597" y="3062851"/>
                <a:ext cx="1016000" cy="1016000"/>
              </a:xfrm>
              <a:prstGeom prst="rect">
                <a:avLst/>
              </a:prstGeom>
            </p:spPr>
          </p:pic>
        </p:grpSp>
        <p:sp>
          <p:nvSpPr>
            <p:cNvPr id="52" name="TextBox 51"/>
            <p:cNvSpPr txBox="1"/>
            <p:nvPr/>
          </p:nvSpPr>
          <p:spPr>
            <a:xfrm>
              <a:off x="2057400" y="4038600"/>
              <a:ext cx="1053218" cy="369332"/>
            </a:xfrm>
            <a:prstGeom prst="rect">
              <a:avLst/>
            </a:prstGeom>
            <a:noFill/>
            <a:ln>
              <a:solidFill>
                <a:schemeClr val="tx1"/>
              </a:solidFill>
            </a:ln>
          </p:spPr>
          <p:txBody>
            <a:bodyPr wrap="none" rtlCol="0">
              <a:spAutoFit/>
            </a:bodyPr>
            <a:lstStyle/>
            <a:p>
              <a:r>
                <a:rPr lang="en-US" dirty="0" smtClean="0"/>
                <a:t>D, F(D+K)</a:t>
              </a:r>
              <a:endParaRPr lang="en-US" dirty="0"/>
            </a:p>
          </p:txBody>
        </p:sp>
      </p:grpSp>
      <p:grpSp>
        <p:nvGrpSpPr>
          <p:cNvPr id="71" name="Group 70"/>
          <p:cNvGrpSpPr/>
          <p:nvPr/>
        </p:nvGrpSpPr>
        <p:grpSpPr>
          <a:xfrm>
            <a:off x="4428956" y="3930504"/>
            <a:ext cx="1153569" cy="934628"/>
            <a:chOff x="4428956" y="3930504"/>
            <a:chExt cx="1153569" cy="934628"/>
          </a:xfrm>
        </p:grpSpPr>
        <p:grpSp>
          <p:nvGrpSpPr>
            <p:cNvPr id="57" name="Group 56"/>
            <p:cNvGrpSpPr/>
            <p:nvPr/>
          </p:nvGrpSpPr>
          <p:grpSpPr>
            <a:xfrm>
              <a:off x="4428956" y="3955194"/>
              <a:ext cx="1153569" cy="909938"/>
              <a:chOff x="4428956" y="3955194"/>
              <a:chExt cx="1153569" cy="909938"/>
            </a:xfrm>
          </p:grpSpPr>
          <p:pic>
            <p:nvPicPr>
              <p:cNvPr id="35" name="Picture 34"/>
              <p:cNvPicPr>
                <a:picLocks noChangeAspect="1"/>
              </p:cNvPicPr>
              <p:nvPr/>
            </p:nvPicPr>
            <p:blipFill>
              <a:blip r:embed="rId5" cstate="print"/>
              <a:stretch>
                <a:fillRect/>
              </a:stretch>
            </p:blipFill>
            <p:spPr>
              <a:xfrm>
                <a:off x="4991975" y="3955194"/>
                <a:ext cx="590550" cy="546100"/>
              </a:xfrm>
              <a:prstGeom prst="rect">
                <a:avLst/>
              </a:prstGeom>
            </p:spPr>
          </p:pic>
          <p:sp>
            <p:nvSpPr>
              <p:cNvPr id="56" name="TextBox 55"/>
              <p:cNvSpPr txBox="1"/>
              <p:nvPr/>
            </p:nvSpPr>
            <p:spPr>
              <a:xfrm>
                <a:off x="4428956" y="4495800"/>
                <a:ext cx="1133644" cy="369332"/>
              </a:xfrm>
              <a:prstGeom prst="rect">
                <a:avLst/>
              </a:prstGeom>
              <a:noFill/>
              <a:ln>
                <a:solidFill>
                  <a:schemeClr val="tx1"/>
                </a:solidFill>
              </a:ln>
            </p:spPr>
            <p:txBody>
              <a:bodyPr wrap="none" rtlCol="0">
                <a:spAutoFit/>
              </a:bodyPr>
              <a:lstStyle/>
              <a:p>
                <a:r>
                  <a:rPr lang="en-US" dirty="0" smtClean="0"/>
                  <a:t>Validate D</a:t>
                </a:r>
                <a:endParaRPr lang="en-US" dirty="0"/>
              </a:p>
            </p:txBody>
          </p:sp>
        </p:grpSp>
        <p:grpSp>
          <p:nvGrpSpPr>
            <p:cNvPr id="69" name="Group 68"/>
            <p:cNvGrpSpPr/>
            <p:nvPr/>
          </p:nvGrpSpPr>
          <p:grpSpPr>
            <a:xfrm>
              <a:off x="4495800" y="3930504"/>
              <a:ext cx="505390" cy="518319"/>
              <a:chOff x="4724400" y="4800600"/>
              <a:chExt cx="505390" cy="518319"/>
            </a:xfrm>
          </p:grpSpPr>
          <p:sp>
            <p:nvSpPr>
              <p:cNvPr id="67" name="Oval 66"/>
              <p:cNvSpPr/>
              <p:nvPr/>
            </p:nvSpPr>
            <p:spPr>
              <a:xfrm>
                <a:off x="4724400" y="4800600"/>
                <a:ext cx="505390" cy="518319"/>
              </a:xfrm>
              <a:prstGeom prst="ellipse">
                <a:avLst/>
              </a:pr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830132" y="4876800"/>
                <a:ext cx="301660" cy="369332"/>
              </a:xfrm>
              <a:prstGeom prst="rect">
                <a:avLst/>
              </a:prstGeom>
              <a:noFill/>
            </p:spPr>
            <p:txBody>
              <a:bodyPr wrap="none" rtlCol="0">
                <a:spAutoFit/>
              </a:bodyPr>
              <a:lstStyle/>
              <a:p>
                <a:r>
                  <a:rPr lang="en-US" dirty="0" smtClean="0"/>
                  <a:t>4</a:t>
                </a:r>
                <a:endParaRPr lang="en-US" dirty="0"/>
              </a:p>
            </p:txBody>
          </p:sp>
        </p:grpSp>
      </p:grpSp>
      <p:sp>
        <p:nvSpPr>
          <p:cNvPr id="58" name="Slide Number Placeholder 57"/>
          <p:cNvSpPr>
            <a:spLocks noGrp="1"/>
          </p:cNvSpPr>
          <p:nvPr>
            <p:ph type="sldNum" sz="quarter" idx="12"/>
          </p:nvPr>
        </p:nvSpPr>
        <p:spPr/>
        <p:txBody>
          <a:bodyPr/>
          <a:lstStyle/>
          <a:p>
            <a:fld id="{37C6318B-D6FE-44FF-8919-00FB94686E4E}" type="slidenum">
              <a:rPr lang="en-US" smtClean="0"/>
              <a:pPr/>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Monitoring</a:t>
            </a:r>
            <a:endParaRPr lang="en-US" dirty="0"/>
          </a:p>
        </p:txBody>
      </p:sp>
      <p:grpSp>
        <p:nvGrpSpPr>
          <p:cNvPr id="7" name="Group 6"/>
          <p:cNvGrpSpPr/>
          <p:nvPr/>
        </p:nvGrpSpPr>
        <p:grpSpPr>
          <a:xfrm>
            <a:off x="761999" y="804862"/>
            <a:ext cx="6810376" cy="5443538"/>
            <a:chOff x="761999" y="804862"/>
            <a:chExt cx="6810376" cy="5443538"/>
          </a:xfrm>
        </p:grpSpPr>
        <p:pic>
          <p:nvPicPr>
            <p:cNvPr id="1026" name="Picture 2"/>
            <p:cNvPicPr>
              <a:picLocks noChangeAspect="1" noChangeArrowheads="1"/>
            </p:cNvPicPr>
            <p:nvPr/>
          </p:nvPicPr>
          <p:blipFill>
            <a:blip r:embed="rId3" cstate="print"/>
            <a:srcRect/>
            <a:stretch>
              <a:fillRect/>
            </a:stretch>
          </p:blipFill>
          <p:spPr bwMode="auto">
            <a:xfrm>
              <a:off x="762000" y="3590925"/>
              <a:ext cx="6810375" cy="265747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761999" y="804862"/>
              <a:ext cx="6519672" cy="2665476"/>
            </a:xfrm>
            <a:prstGeom prst="rect">
              <a:avLst/>
            </a:prstGeom>
            <a:noFill/>
            <a:ln w="9525">
              <a:noFill/>
              <a:miter lim="800000"/>
              <a:headEnd/>
              <a:tailEnd/>
            </a:ln>
          </p:spPr>
        </p:pic>
      </p:grpSp>
      <p:pic>
        <p:nvPicPr>
          <p:cNvPr id="4" name="Picture 3"/>
          <p:cNvPicPr>
            <a:picLocks noChangeAspect="1"/>
          </p:cNvPicPr>
          <p:nvPr/>
        </p:nvPicPr>
        <p:blipFill>
          <a:blip r:embed="rId5" cstate="print"/>
          <a:stretch>
            <a:fillRect/>
          </a:stretch>
        </p:blipFill>
        <p:spPr>
          <a:xfrm>
            <a:off x="7391400" y="2971800"/>
            <a:ext cx="1581150" cy="1047750"/>
          </a:xfrm>
          <a:prstGeom prst="rect">
            <a:avLst/>
          </a:prstGeom>
        </p:spPr>
      </p:pic>
      <p:sp>
        <p:nvSpPr>
          <p:cNvPr id="8" name="Slide Number Placeholder 7"/>
          <p:cNvSpPr>
            <a:spLocks noGrp="1"/>
          </p:cNvSpPr>
          <p:nvPr>
            <p:ph type="sldNum" sz="quarter" idx="11"/>
          </p:nvPr>
        </p:nvSpPr>
        <p:spPr/>
        <p:txBody>
          <a:bodyPr/>
          <a:lstStyle/>
          <a:p>
            <a:fld id="{37C6318B-D6FE-44FF-8919-00FB94686E4E}" type="slidenum">
              <a:rPr lang="en-US" smtClean="0"/>
              <a:pPr/>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09800"/>
            <a:ext cx="7772400" cy="2305051"/>
          </a:xfrm>
          <a:solidFill>
            <a:srgbClr val="29486D"/>
          </a:solidFill>
          <a:effectLst>
            <a:outerShdw blurRad="50800" dist="50800" dir="5400000" algn="ctr" rotWithShape="0">
              <a:srgbClr val="000000">
                <a:alpha val="0"/>
              </a:srgbClr>
            </a:outerShdw>
          </a:effectLst>
        </p:spPr>
        <p:txBody>
          <a:bodyPr/>
          <a:lstStyle/>
          <a:p>
            <a:r>
              <a:rPr lang="en-US" dirty="0" smtClean="0">
                <a:solidFill>
                  <a:schemeClr val="bg1"/>
                </a:solidFill>
                <a:latin typeface="Gill Sans MT" pitchFamily="34" charset="0"/>
              </a:rPr>
              <a:t>Measurement</a:t>
            </a:r>
            <a:br>
              <a:rPr lang="en-US" dirty="0" smtClean="0">
                <a:solidFill>
                  <a:schemeClr val="bg1"/>
                </a:solidFill>
                <a:latin typeface="Gill Sans MT" pitchFamily="34" charset="0"/>
              </a:rPr>
            </a:br>
            <a:r>
              <a:rPr lang="en-US" dirty="0" smtClean="0">
                <a:solidFill>
                  <a:schemeClr val="bg1"/>
                </a:solidFill>
                <a:latin typeface="Gill Sans MT" pitchFamily="34" charset="0"/>
              </a:rPr>
              <a:t>Timestamping</a:t>
            </a:r>
            <a:endParaRPr lang="en-US" dirty="0">
              <a:solidFill>
                <a:schemeClr val="bg1"/>
              </a:solidFill>
              <a:latin typeface="Gill Sans MT" pitchFamily="34" charset="0"/>
            </a:endParaRPr>
          </a:p>
        </p:txBody>
      </p:sp>
      <p:sp>
        <p:nvSpPr>
          <p:cNvPr id="3" name="Slide Number Placeholder 2"/>
          <p:cNvSpPr>
            <a:spLocks noGrp="1"/>
          </p:cNvSpPr>
          <p:nvPr>
            <p:ph type="sldNum" sz="quarter" idx="12"/>
          </p:nvPr>
        </p:nvSpPr>
        <p:spPr/>
        <p:txBody>
          <a:bodyPr/>
          <a:lstStyle/>
          <a:p>
            <a:fld id="{37C6318B-D6FE-44FF-8919-00FB94686E4E}"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Timing in WSNs</a:t>
            </a:r>
            <a:endParaRPr lang="en-US" dirty="0"/>
          </a:p>
        </p:txBody>
      </p:sp>
      <p:sp>
        <p:nvSpPr>
          <p:cNvPr id="3" name="Content Placeholder 2"/>
          <p:cNvSpPr>
            <a:spLocks noGrp="1"/>
          </p:cNvSpPr>
          <p:nvPr>
            <p:ph idx="1"/>
          </p:nvPr>
        </p:nvSpPr>
        <p:spPr/>
        <p:txBody>
          <a:bodyPr>
            <a:normAutofit lnSpcReduction="10000"/>
          </a:bodyPr>
          <a:lstStyle/>
          <a:p>
            <a:r>
              <a:rPr lang="en-US" dirty="0" smtClean="0"/>
              <a:t>Motes Local Clock</a:t>
            </a:r>
          </a:p>
          <a:p>
            <a:endParaRPr lang="en-US" dirty="0" smtClean="0"/>
          </a:p>
          <a:p>
            <a:r>
              <a:rPr lang="en-US" dirty="0" smtClean="0"/>
              <a:t>32 kHz quartz crystal</a:t>
            </a:r>
          </a:p>
          <a:p>
            <a:endParaRPr lang="en-US" dirty="0" smtClean="0"/>
          </a:p>
          <a:p>
            <a:r>
              <a:rPr lang="en-US" dirty="0" smtClean="0"/>
              <a:t>~ 10 – 20 </a:t>
            </a:r>
            <a:r>
              <a:rPr lang="el-GR" dirty="0" smtClean="0">
                <a:latin typeface="Calibri"/>
              </a:rPr>
              <a:t>μ</a:t>
            </a:r>
            <a:r>
              <a:rPr lang="en-US" dirty="0" smtClean="0">
                <a:latin typeface="Calibri"/>
              </a:rPr>
              <a:t>W</a:t>
            </a:r>
            <a:endParaRPr lang="en-US" dirty="0" smtClean="0"/>
          </a:p>
          <a:p>
            <a:endParaRPr lang="en-US" dirty="0" smtClean="0"/>
          </a:p>
          <a:p>
            <a:r>
              <a:rPr lang="en-US" dirty="0" smtClean="0"/>
              <a:t>Not a real-time clock</a:t>
            </a:r>
          </a:p>
          <a:p>
            <a:endParaRPr lang="en-US" dirty="0" smtClean="0"/>
          </a:p>
          <a:p>
            <a:r>
              <a:rPr lang="en-US" dirty="0" smtClean="0"/>
              <a:t>Typical Skews Observed</a:t>
            </a:r>
          </a:p>
          <a:p>
            <a:pPr lvl="2"/>
            <a:r>
              <a:rPr lang="en-US" dirty="0" smtClean="0"/>
              <a:t>&lt;1 yr old : 10 – 20 ppm</a:t>
            </a:r>
          </a:p>
          <a:p>
            <a:pPr lvl="2"/>
            <a:r>
              <a:rPr lang="en-US" dirty="0" smtClean="0"/>
              <a:t>&gt; 3 yrs old : 60 – 120 ppm</a:t>
            </a:r>
          </a:p>
          <a:p>
            <a:pPr lvl="1">
              <a:buNone/>
            </a:pPr>
            <a:endParaRPr lang="en-US" dirty="0" smtClean="0"/>
          </a:p>
          <a:p>
            <a:endParaRPr lang="en-US" dirty="0" smtClean="0"/>
          </a:p>
          <a:p>
            <a:endParaRPr lang="en-US" dirty="0" smtClean="0"/>
          </a:p>
          <a:p>
            <a:endParaRPr lang="en-US" dirty="0" smtClean="0"/>
          </a:p>
          <a:p>
            <a:endParaRPr lang="en-US" dirty="0"/>
          </a:p>
        </p:txBody>
      </p:sp>
      <p:pic>
        <p:nvPicPr>
          <p:cNvPr id="41986" name="Picture 2"/>
          <p:cNvPicPr>
            <a:picLocks noChangeAspect="1" noChangeArrowheads="1"/>
          </p:cNvPicPr>
          <p:nvPr/>
        </p:nvPicPr>
        <p:blipFill>
          <a:blip r:embed="rId3" cstate="print"/>
          <a:srcRect/>
          <a:stretch>
            <a:fillRect/>
          </a:stretch>
        </p:blipFill>
        <p:spPr bwMode="auto">
          <a:xfrm>
            <a:off x="4343400" y="1432560"/>
            <a:ext cx="4594860" cy="3291840"/>
          </a:xfrm>
          <a:prstGeom prst="rect">
            <a:avLst/>
          </a:prstGeom>
          <a:noFill/>
          <a:ln w="9525">
            <a:noFill/>
            <a:miter lim="800000"/>
            <a:headEnd/>
            <a:tailEnd/>
          </a:ln>
        </p:spPr>
      </p:pic>
      <p:sp>
        <p:nvSpPr>
          <p:cNvPr id="5" name="TextBox 4"/>
          <p:cNvSpPr txBox="1"/>
          <p:nvPr/>
        </p:nvSpPr>
        <p:spPr>
          <a:xfrm>
            <a:off x="5257800" y="4724400"/>
            <a:ext cx="3709670" cy="246221"/>
          </a:xfrm>
          <a:prstGeom prst="rect">
            <a:avLst/>
          </a:prstGeom>
          <a:noFill/>
        </p:spPr>
        <p:txBody>
          <a:bodyPr wrap="none" rtlCol="0">
            <a:spAutoFit/>
          </a:bodyPr>
          <a:lstStyle/>
          <a:p>
            <a:r>
              <a:rPr lang="en-US" sz="1000" dirty="0" smtClean="0">
                <a:latin typeface="Gill Sans MT" pitchFamily="34" charset="0"/>
              </a:rPr>
              <a:t>Thomas Schmidt, </a:t>
            </a:r>
            <a:r>
              <a:rPr lang="en-US" sz="1000" dirty="0" smtClean="0">
                <a:latin typeface="Gill Sans MT" pitchFamily="34" charset="0"/>
                <a:hlinkClick r:id="rId4"/>
              </a:rPr>
              <a:t>http://tschmid.webfactional.com/documents/29/</a:t>
            </a:r>
            <a:endParaRPr lang="en-US" sz="1000" dirty="0">
              <a:latin typeface="Gill Sans MT" pitchFamily="34" charset="0"/>
            </a:endParaRPr>
          </a:p>
        </p:txBody>
      </p:sp>
      <p:sp>
        <p:nvSpPr>
          <p:cNvPr id="6" name="Slide Number Placeholder 5"/>
          <p:cNvSpPr>
            <a:spLocks noGrp="1"/>
          </p:cNvSpPr>
          <p:nvPr>
            <p:ph type="sldNum" sz="quarter" idx="11"/>
          </p:nvPr>
        </p:nvSpPr>
        <p:spPr/>
        <p:txBody>
          <a:bodyPr/>
          <a:lstStyle/>
          <a:p>
            <a:fld id="{37C6318B-D6FE-44FF-8919-00FB94686E4E}"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Post Facto </a:t>
            </a:r>
            <a:r>
              <a:rPr lang="en-US" dirty="0" err="1" smtClean="0"/>
              <a:t>Timestamping</a:t>
            </a:r>
            <a:endParaRPr lang="en-US" dirty="0"/>
          </a:p>
        </p:txBody>
      </p:sp>
      <p:pic>
        <p:nvPicPr>
          <p:cNvPr id="5123" name="Picture 2"/>
          <p:cNvPicPr>
            <a:picLocks noChangeAspect="1" noChangeArrowheads="1"/>
          </p:cNvPicPr>
          <p:nvPr/>
        </p:nvPicPr>
        <p:blipFill>
          <a:blip r:embed="rId3" cstate="print"/>
          <a:srcRect/>
          <a:stretch>
            <a:fillRect/>
          </a:stretch>
        </p:blipFill>
        <p:spPr bwMode="auto">
          <a:xfrm>
            <a:off x="304800" y="1112520"/>
            <a:ext cx="6294120" cy="3307080"/>
          </a:xfrm>
          <a:prstGeom prst="rect">
            <a:avLst/>
          </a:prstGeom>
          <a:noFill/>
          <a:ln w="9525">
            <a:noFill/>
            <a:miter lim="800000"/>
            <a:headEnd/>
            <a:tailEnd/>
          </a:ln>
        </p:spPr>
      </p:pic>
      <p:sp>
        <p:nvSpPr>
          <p:cNvPr id="7" name="Rectangle 6"/>
          <p:cNvSpPr/>
          <p:nvPr/>
        </p:nvSpPr>
        <p:spPr>
          <a:xfrm>
            <a:off x="6705600" y="3810000"/>
            <a:ext cx="2362200" cy="533400"/>
          </a:xfrm>
          <a:prstGeom prst="rect">
            <a:avLst/>
          </a:prstGeom>
          <a:solidFill>
            <a:schemeClr val="accent2">
              <a:lumMod val="60000"/>
              <a:lumOff val="40000"/>
              <a:alpha val="3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schemeClr val="tx1"/>
                </a:solidFill>
              </a:rPr>
              <a:t>Local </a:t>
            </a:r>
            <a:r>
              <a:rPr lang="en-US" sz="2200" b="1" dirty="0" smtClean="0">
                <a:solidFill>
                  <a:schemeClr val="tx1"/>
                </a:solidFill>
              </a:rPr>
              <a:t>Clock Ticks</a:t>
            </a:r>
            <a:endParaRPr lang="en-US" sz="2200" b="1" dirty="0">
              <a:solidFill>
                <a:schemeClr val="tx1"/>
              </a:solidFill>
            </a:endParaRPr>
          </a:p>
        </p:txBody>
      </p:sp>
      <p:pic>
        <p:nvPicPr>
          <p:cNvPr id="5127" name="Picture 3"/>
          <p:cNvPicPr>
            <a:picLocks noChangeAspect="1" noChangeArrowheads="1"/>
          </p:cNvPicPr>
          <p:nvPr/>
        </p:nvPicPr>
        <p:blipFill>
          <a:blip r:embed="rId4" cstate="print"/>
          <a:srcRect l="6479" t="58974"/>
          <a:stretch>
            <a:fillRect/>
          </a:stretch>
        </p:blipFill>
        <p:spPr bwMode="auto">
          <a:xfrm>
            <a:off x="703686" y="4495800"/>
            <a:ext cx="6324600" cy="1664692"/>
          </a:xfrm>
          <a:prstGeom prst="rect">
            <a:avLst/>
          </a:prstGeom>
          <a:noFill/>
          <a:ln w="9525">
            <a:noFill/>
            <a:miter lim="800000"/>
            <a:headEnd/>
            <a:tailEnd/>
          </a:ln>
        </p:spPr>
      </p:pic>
      <p:sp>
        <p:nvSpPr>
          <p:cNvPr id="8" name="Rectangle 7"/>
          <p:cNvSpPr/>
          <p:nvPr/>
        </p:nvSpPr>
        <p:spPr bwMode="auto">
          <a:xfrm>
            <a:off x="6705600" y="4876800"/>
            <a:ext cx="2362200" cy="760413"/>
          </a:xfrm>
          <a:prstGeom prst="rect">
            <a:avLst/>
          </a:prstGeom>
          <a:solidFill>
            <a:schemeClr val="accent2">
              <a:lumMod val="60000"/>
              <a:lumOff val="40000"/>
              <a:alpha val="3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schemeClr val="tx1"/>
                </a:solidFill>
              </a:rPr>
              <a:t>DateTime /</a:t>
            </a:r>
          </a:p>
          <a:p>
            <a:pPr algn="ctr" fontAlgn="auto">
              <a:spcBef>
                <a:spcPts val="0"/>
              </a:spcBef>
              <a:spcAft>
                <a:spcPts val="0"/>
              </a:spcAft>
              <a:defRPr/>
            </a:pPr>
            <a:r>
              <a:rPr lang="en-US" sz="2200" b="1" dirty="0">
                <a:solidFill>
                  <a:schemeClr val="tx1"/>
                </a:solidFill>
              </a:rPr>
              <a:t>Universal Clock</a:t>
            </a:r>
          </a:p>
        </p:txBody>
      </p:sp>
      <p:sp>
        <p:nvSpPr>
          <p:cNvPr id="9" name="Slide Number Placeholder 8"/>
          <p:cNvSpPr>
            <a:spLocks noGrp="1"/>
          </p:cNvSpPr>
          <p:nvPr>
            <p:ph type="sldNum" sz="quarter" idx="11"/>
          </p:nvPr>
        </p:nvSpPr>
        <p:spPr/>
        <p:txBody>
          <a:bodyPr/>
          <a:lstStyle/>
          <a:p>
            <a:fld id="{37C6318B-D6FE-44FF-8919-00FB94686E4E}" type="slidenum">
              <a:rPr lang="en-US" smtClean="0"/>
              <a:pPr/>
              <a:t>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09800"/>
            <a:ext cx="7772400" cy="2305051"/>
          </a:xfrm>
          <a:solidFill>
            <a:srgbClr val="29486D"/>
          </a:solidFill>
          <a:effectLst>
            <a:outerShdw blurRad="50800" dist="50800" dir="5400000" algn="ctr" rotWithShape="0">
              <a:srgbClr val="000000">
                <a:alpha val="0"/>
              </a:srgbClr>
            </a:outerShdw>
          </a:effectLst>
        </p:spPr>
        <p:txBody>
          <a:bodyPr/>
          <a:lstStyle/>
          <a:p>
            <a:r>
              <a:rPr lang="en-US" dirty="0" smtClean="0">
                <a:solidFill>
                  <a:schemeClr val="bg1"/>
                </a:solidFill>
                <a:latin typeface="Gill Sans MT" pitchFamily="34" charset="0"/>
              </a:rPr>
              <a:t>Motivation</a:t>
            </a:r>
            <a:br>
              <a:rPr lang="en-US" dirty="0" smtClean="0">
                <a:solidFill>
                  <a:schemeClr val="bg1"/>
                </a:solidFill>
                <a:latin typeface="Gill Sans MT" pitchFamily="34" charset="0"/>
              </a:rPr>
            </a:br>
            <a:r>
              <a:rPr lang="en-US" dirty="0" smtClean="0">
                <a:solidFill>
                  <a:schemeClr val="bg1"/>
                </a:solidFill>
                <a:latin typeface="Gill Sans MT" pitchFamily="34" charset="0"/>
              </a:rPr>
              <a:t>&amp;</a:t>
            </a:r>
            <a:br>
              <a:rPr lang="en-US" dirty="0" smtClean="0">
                <a:solidFill>
                  <a:schemeClr val="bg1"/>
                </a:solidFill>
                <a:latin typeface="Gill Sans MT" pitchFamily="34" charset="0"/>
              </a:rPr>
            </a:br>
            <a:r>
              <a:rPr lang="en-US" dirty="0" smtClean="0">
                <a:solidFill>
                  <a:schemeClr val="bg1"/>
                </a:solidFill>
                <a:latin typeface="Gill Sans MT" pitchFamily="34" charset="0"/>
              </a:rPr>
              <a:t>Background</a:t>
            </a:r>
            <a:endParaRPr lang="en-US" dirty="0">
              <a:solidFill>
                <a:schemeClr val="bg1"/>
              </a:solidFill>
              <a:latin typeface="Gill Sans MT" pitchFamily="34" charset="0"/>
            </a:endParaRPr>
          </a:p>
        </p:txBody>
      </p:sp>
      <p:sp>
        <p:nvSpPr>
          <p:cNvPr id="3" name="Slide Number Placeholder 2"/>
          <p:cNvSpPr>
            <a:spLocks noGrp="1"/>
          </p:cNvSpPr>
          <p:nvPr>
            <p:ph type="sldNum" sz="quarter" idx="12"/>
          </p:nvPr>
        </p:nvSpPr>
        <p:spPr/>
        <p:txBody>
          <a:bodyPr/>
          <a:lstStyle/>
          <a:p>
            <a:fld id="{37C6318B-D6FE-44FF-8919-00FB94686E4E}"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Post Facto Approach</a:t>
            </a:r>
            <a:endParaRPr lang="en-US" dirty="0"/>
          </a:p>
        </p:txBody>
      </p:sp>
      <p:grpSp>
        <p:nvGrpSpPr>
          <p:cNvPr id="6" name="Group 5"/>
          <p:cNvGrpSpPr/>
          <p:nvPr/>
        </p:nvGrpSpPr>
        <p:grpSpPr>
          <a:xfrm>
            <a:off x="152400" y="2667000"/>
            <a:ext cx="1333500" cy="1459611"/>
            <a:chOff x="1066800" y="3505200"/>
            <a:chExt cx="889000" cy="973074"/>
          </a:xfrm>
        </p:grpSpPr>
        <p:pic>
          <p:nvPicPr>
            <p:cNvPr id="4" name="Picture 3" descr="LuyfBox.jpg"/>
            <p:cNvPicPr>
              <a:picLocks noChangeAspect="1"/>
            </p:cNvPicPr>
            <p:nvPr/>
          </p:nvPicPr>
          <p:blipFill>
            <a:blip r:embed="rId3" cstate="print"/>
            <a:stretch>
              <a:fillRect/>
            </a:stretch>
          </p:blipFill>
          <p:spPr>
            <a:xfrm>
              <a:off x="1066800" y="3886200"/>
              <a:ext cx="889000" cy="592074"/>
            </a:xfrm>
            <a:prstGeom prst="rect">
              <a:avLst/>
            </a:prstGeom>
          </p:spPr>
        </p:pic>
        <p:pic>
          <p:nvPicPr>
            <p:cNvPr id="5" name="Picture 4" descr="index_wireless.jpg"/>
            <p:cNvPicPr>
              <a:picLocks noChangeAspect="1"/>
            </p:cNvPicPr>
            <p:nvPr/>
          </p:nvPicPr>
          <p:blipFill>
            <a:blip r:embed="rId4" cstate="print"/>
            <a:stretch>
              <a:fillRect/>
            </a:stretch>
          </p:blipFill>
          <p:spPr>
            <a:xfrm>
              <a:off x="1447800" y="3505200"/>
              <a:ext cx="495300" cy="371475"/>
            </a:xfrm>
            <a:prstGeom prst="rect">
              <a:avLst/>
            </a:prstGeom>
          </p:spPr>
        </p:pic>
      </p:grpSp>
      <p:cxnSp>
        <p:nvCxnSpPr>
          <p:cNvPr id="9" name="Straight Arrow Connector 8"/>
          <p:cNvCxnSpPr/>
          <p:nvPr/>
        </p:nvCxnSpPr>
        <p:spPr>
          <a:xfrm>
            <a:off x="1524000" y="3505200"/>
            <a:ext cx="4419600" cy="0"/>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029200" y="3192517"/>
            <a:ext cx="762000" cy="30480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Gill Sans MT" pitchFamily="34" charset="0"/>
              </a:rPr>
              <a:t>Data</a:t>
            </a:r>
            <a:endParaRPr lang="en-US" dirty="0">
              <a:solidFill>
                <a:schemeClr val="tx1"/>
              </a:solidFill>
              <a:latin typeface="Gill Sans MT" pitchFamily="34" charset="0"/>
            </a:endParaRPr>
          </a:p>
        </p:txBody>
      </p:sp>
      <p:sp>
        <p:nvSpPr>
          <p:cNvPr id="14" name="Rectangle 13"/>
          <p:cNvSpPr/>
          <p:nvPr/>
        </p:nvSpPr>
        <p:spPr>
          <a:xfrm>
            <a:off x="4212026" y="3192517"/>
            <a:ext cx="762000" cy="30480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Gill Sans MT" pitchFamily="34" charset="0"/>
              </a:rPr>
              <a:t>Data</a:t>
            </a:r>
            <a:endParaRPr lang="en-US" dirty="0">
              <a:solidFill>
                <a:schemeClr val="tx1"/>
              </a:solidFill>
              <a:latin typeface="Gill Sans MT" pitchFamily="34" charset="0"/>
            </a:endParaRPr>
          </a:p>
        </p:txBody>
      </p:sp>
      <p:sp>
        <p:nvSpPr>
          <p:cNvPr id="15" name="Rectangle 14"/>
          <p:cNvSpPr/>
          <p:nvPr/>
        </p:nvSpPr>
        <p:spPr>
          <a:xfrm>
            <a:off x="2556645" y="3192517"/>
            <a:ext cx="762000" cy="30480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Gill Sans MT" pitchFamily="34" charset="0"/>
              </a:rPr>
              <a:t>Data</a:t>
            </a:r>
            <a:endParaRPr lang="en-US" dirty="0">
              <a:solidFill>
                <a:schemeClr val="tx1"/>
              </a:solidFill>
              <a:latin typeface="Gill Sans MT" pitchFamily="34" charset="0"/>
            </a:endParaRPr>
          </a:p>
        </p:txBody>
      </p:sp>
      <p:sp>
        <p:nvSpPr>
          <p:cNvPr id="17" name="Rectangle 16"/>
          <p:cNvSpPr/>
          <p:nvPr/>
        </p:nvSpPr>
        <p:spPr>
          <a:xfrm>
            <a:off x="3392215" y="3192517"/>
            <a:ext cx="762000" cy="30480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chemeClr val="tx1"/>
                </a:solidFill>
                <a:latin typeface="Gill Sans MT" pitchFamily="34" charset="0"/>
              </a:rPr>
              <a:t>…</a:t>
            </a:r>
            <a:endParaRPr lang="en-US" sz="2600" dirty="0">
              <a:solidFill>
                <a:schemeClr val="tx1"/>
              </a:solidFill>
              <a:latin typeface="Gill Sans MT" pitchFamily="34" charset="0"/>
            </a:endParaRPr>
          </a:p>
        </p:txBody>
      </p:sp>
      <p:grpSp>
        <p:nvGrpSpPr>
          <p:cNvPr id="37" name="Group 36"/>
          <p:cNvGrpSpPr/>
          <p:nvPr/>
        </p:nvGrpSpPr>
        <p:grpSpPr>
          <a:xfrm>
            <a:off x="1600200" y="3192517"/>
            <a:ext cx="944617" cy="432534"/>
            <a:chOff x="1600200" y="3192517"/>
            <a:chExt cx="944617" cy="432534"/>
          </a:xfrm>
        </p:grpSpPr>
        <p:sp>
          <p:nvSpPr>
            <p:cNvPr id="16" name="Rectangle 15"/>
            <p:cNvSpPr/>
            <p:nvPr/>
          </p:nvSpPr>
          <p:spPr>
            <a:xfrm>
              <a:off x="1600200" y="3192517"/>
              <a:ext cx="762000" cy="304800"/>
            </a:xfrm>
            <a:prstGeom prst="rect">
              <a:avLst/>
            </a:prstGeom>
            <a:solidFill>
              <a:schemeClr val="bg1">
                <a:lumMod val="75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Gill Sans MT" pitchFamily="34" charset="0"/>
                </a:rPr>
                <a:t>Local time</a:t>
              </a:r>
              <a:endParaRPr lang="en-US" sz="1200" dirty="0">
                <a:solidFill>
                  <a:schemeClr val="tx1"/>
                </a:solidFill>
                <a:latin typeface="Gill Sans MT" pitchFamily="34" charset="0"/>
              </a:endParaRPr>
            </a:p>
          </p:txBody>
        </p:sp>
        <p:pic>
          <p:nvPicPr>
            <p:cNvPr id="46083" name="Picture 3"/>
            <p:cNvPicPr>
              <a:picLocks noChangeAspect="1" noChangeArrowheads="1"/>
            </p:cNvPicPr>
            <p:nvPr/>
          </p:nvPicPr>
          <p:blipFill>
            <a:blip r:embed="rId5" cstate="print"/>
            <a:srcRect/>
            <a:stretch>
              <a:fillRect/>
            </a:stretch>
          </p:blipFill>
          <p:spPr bwMode="auto">
            <a:xfrm>
              <a:off x="2392417" y="3400261"/>
              <a:ext cx="152400" cy="224790"/>
            </a:xfrm>
            <a:prstGeom prst="rect">
              <a:avLst/>
            </a:prstGeom>
            <a:noFill/>
            <a:ln w="9525">
              <a:noFill/>
              <a:miter lim="800000"/>
              <a:headEnd/>
              <a:tailEnd/>
            </a:ln>
          </p:spPr>
        </p:pic>
      </p:grpSp>
      <p:grpSp>
        <p:nvGrpSpPr>
          <p:cNvPr id="24" name="Group 23"/>
          <p:cNvGrpSpPr/>
          <p:nvPr/>
        </p:nvGrpSpPr>
        <p:grpSpPr>
          <a:xfrm>
            <a:off x="5886450" y="1957387"/>
            <a:ext cx="2343150" cy="2157409"/>
            <a:chOff x="5886450" y="1957387"/>
            <a:chExt cx="2343150" cy="2157409"/>
          </a:xfrm>
        </p:grpSpPr>
        <p:pic>
          <p:nvPicPr>
            <p:cNvPr id="46082" name="Picture 2" descr="http://fc06.deviantart.net/fs70/f/2010/228/5/8/laptop_icon_by_Dzsyna96.jpg"/>
            <p:cNvPicPr>
              <a:picLocks noChangeAspect="1" noChangeArrowheads="1"/>
            </p:cNvPicPr>
            <p:nvPr/>
          </p:nvPicPr>
          <p:blipFill>
            <a:blip r:embed="rId6" cstate="print"/>
            <a:srcRect l="16303" t="11921" r="20815" b="29801"/>
            <a:stretch>
              <a:fillRect/>
            </a:stretch>
          </p:blipFill>
          <p:spPr bwMode="auto">
            <a:xfrm>
              <a:off x="6172203" y="2438400"/>
              <a:ext cx="2057397" cy="1676396"/>
            </a:xfrm>
            <a:prstGeom prst="rect">
              <a:avLst/>
            </a:prstGeom>
            <a:noFill/>
          </p:spPr>
        </p:pic>
        <p:pic>
          <p:nvPicPr>
            <p:cNvPr id="21" name="Picture 20" descr="index_wireless.jpg"/>
            <p:cNvPicPr>
              <a:picLocks noChangeAspect="1"/>
            </p:cNvPicPr>
            <p:nvPr/>
          </p:nvPicPr>
          <p:blipFill>
            <a:blip r:embed="rId4" cstate="print"/>
            <a:stretch>
              <a:fillRect/>
            </a:stretch>
          </p:blipFill>
          <p:spPr>
            <a:xfrm>
              <a:off x="5886450" y="1957387"/>
              <a:ext cx="742950" cy="557213"/>
            </a:xfrm>
            <a:prstGeom prst="rect">
              <a:avLst/>
            </a:prstGeom>
          </p:spPr>
        </p:pic>
      </p:grpSp>
      <p:cxnSp>
        <p:nvCxnSpPr>
          <p:cNvPr id="23" name="Straight Arrow Connector 22"/>
          <p:cNvCxnSpPr/>
          <p:nvPr/>
        </p:nvCxnSpPr>
        <p:spPr>
          <a:xfrm>
            <a:off x="1524000" y="4085898"/>
            <a:ext cx="4419600" cy="0"/>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613688" y="3775680"/>
            <a:ext cx="762000" cy="304800"/>
          </a:xfrm>
          <a:prstGeom prst="rect">
            <a:avLst/>
          </a:prstGeom>
          <a:solidFill>
            <a:schemeClr val="bg1">
              <a:lumMod val="75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Gill Sans MT" pitchFamily="34" charset="0"/>
              </a:rPr>
              <a:t>Local time</a:t>
            </a:r>
            <a:endParaRPr lang="en-US" sz="1200" dirty="0">
              <a:solidFill>
                <a:schemeClr val="tx1"/>
              </a:solidFill>
              <a:latin typeface="Gill Sans MT" pitchFamily="34" charset="0"/>
            </a:endParaRPr>
          </a:p>
        </p:txBody>
      </p:sp>
      <p:pic>
        <p:nvPicPr>
          <p:cNvPr id="46085" name="Picture 5" descr="http://www.patentlyapple.com/.a/6a0120a5580826970c0133ecff693e970b-800wi"/>
          <p:cNvPicPr>
            <a:picLocks noChangeAspect="1" noChangeArrowheads="1"/>
          </p:cNvPicPr>
          <p:nvPr/>
        </p:nvPicPr>
        <p:blipFill>
          <a:blip r:embed="rId7" cstate="print"/>
          <a:srcRect l="48958" t="6852" r="6042" b="14347"/>
          <a:stretch>
            <a:fillRect/>
          </a:stretch>
        </p:blipFill>
        <p:spPr bwMode="auto">
          <a:xfrm>
            <a:off x="6096000" y="3817619"/>
            <a:ext cx="514350" cy="525781"/>
          </a:xfrm>
          <a:prstGeom prst="rect">
            <a:avLst/>
          </a:prstGeom>
          <a:noFill/>
        </p:spPr>
      </p:pic>
      <p:sp>
        <p:nvSpPr>
          <p:cNvPr id="32" name="TextBox 31"/>
          <p:cNvSpPr txBox="1"/>
          <p:nvPr/>
        </p:nvSpPr>
        <p:spPr>
          <a:xfrm>
            <a:off x="6324600" y="4800600"/>
            <a:ext cx="2454518" cy="1169551"/>
          </a:xfrm>
          <a:prstGeom prst="rect">
            <a:avLst/>
          </a:prstGeom>
          <a:noFill/>
        </p:spPr>
        <p:txBody>
          <a:bodyPr wrap="none" rtlCol="0">
            <a:spAutoFit/>
          </a:bodyPr>
          <a:lstStyle/>
          <a:p>
            <a:r>
              <a:rPr lang="en-US" sz="1400" dirty="0" smtClean="0">
                <a:latin typeface="Gill Sans MT" pitchFamily="34" charset="0"/>
              </a:rPr>
              <a:t>12, &lt;local time</a:t>
            </a:r>
            <a:r>
              <a:rPr lang="en-US" sz="1400" baseline="-25000" dirty="0" smtClean="0">
                <a:latin typeface="Gill Sans MT" pitchFamily="34" charset="0"/>
              </a:rPr>
              <a:t>1</a:t>
            </a:r>
            <a:r>
              <a:rPr lang="en-US" sz="1400" dirty="0" smtClean="0">
                <a:latin typeface="Gill Sans MT" pitchFamily="34" charset="0"/>
              </a:rPr>
              <a:t>, global time</a:t>
            </a:r>
            <a:r>
              <a:rPr lang="en-US" sz="1400" baseline="-25000" dirty="0" smtClean="0">
                <a:latin typeface="Gill Sans MT" pitchFamily="34" charset="0"/>
              </a:rPr>
              <a:t>1</a:t>
            </a:r>
            <a:r>
              <a:rPr lang="en-US" sz="1400" dirty="0" smtClean="0">
                <a:latin typeface="Gill Sans MT" pitchFamily="34" charset="0"/>
              </a:rPr>
              <a:t>&gt;,</a:t>
            </a:r>
          </a:p>
          <a:p>
            <a:r>
              <a:rPr lang="en-US" sz="1400" dirty="0" smtClean="0">
                <a:latin typeface="Gill Sans MT" pitchFamily="34" charset="0"/>
              </a:rPr>
              <a:t>12, &lt;local time</a:t>
            </a:r>
            <a:r>
              <a:rPr lang="en-US" sz="1400" baseline="-25000" dirty="0" smtClean="0">
                <a:latin typeface="Gill Sans MT" pitchFamily="34" charset="0"/>
              </a:rPr>
              <a:t>2</a:t>
            </a:r>
            <a:r>
              <a:rPr lang="en-US" sz="1400" dirty="0" smtClean="0">
                <a:latin typeface="Gill Sans MT" pitchFamily="34" charset="0"/>
              </a:rPr>
              <a:t>, global time</a:t>
            </a:r>
            <a:r>
              <a:rPr lang="en-US" sz="1400" baseline="-25000" dirty="0" smtClean="0">
                <a:latin typeface="Gill Sans MT" pitchFamily="34" charset="0"/>
              </a:rPr>
              <a:t>2</a:t>
            </a:r>
            <a:r>
              <a:rPr lang="en-US" sz="1400" dirty="0" smtClean="0">
                <a:latin typeface="Gill Sans MT" pitchFamily="34" charset="0"/>
              </a:rPr>
              <a:t>&gt;,</a:t>
            </a:r>
          </a:p>
          <a:p>
            <a:r>
              <a:rPr lang="en-US" sz="1400" dirty="0" smtClean="0">
                <a:latin typeface="Gill Sans MT" pitchFamily="34" charset="0"/>
              </a:rPr>
              <a:t> . . .</a:t>
            </a:r>
          </a:p>
          <a:p>
            <a:r>
              <a:rPr lang="en-US" sz="1400" dirty="0" smtClean="0">
                <a:latin typeface="Gill Sans MT" pitchFamily="34" charset="0"/>
              </a:rPr>
              <a:t> . . .  </a:t>
            </a:r>
          </a:p>
          <a:p>
            <a:r>
              <a:rPr lang="en-US" sz="1400" dirty="0" smtClean="0">
                <a:latin typeface="Gill Sans MT" pitchFamily="34" charset="0"/>
              </a:rPr>
              <a:t>12, &lt;local </a:t>
            </a:r>
            <a:r>
              <a:rPr lang="en-US" sz="1400" dirty="0" err="1" smtClean="0">
                <a:latin typeface="Gill Sans MT" pitchFamily="34" charset="0"/>
              </a:rPr>
              <a:t>time</a:t>
            </a:r>
            <a:r>
              <a:rPr lang="en-US" sz="1400" baseline="-25000" dirty="0" err="1" smtClean="0">
                <a:latin typeface="Gill Sans MT" pitchFamily="34" charset="0"/>
              </a:rPr>
              <a:t>N</a:t>
            </a:r>
            <a:r>
              <a:rPr lang="en-US" sz="1400" dirty="0" smtClean="0">
                <a:latin typeface="Gill Sans MT" pitchFamily="34" charset="0"/>
              </a:rPr>
              <a:t>, global </a:t>
            </a:r>
            <a:r>
              <a:rPr lang="en-US" sz="1400" dirty="0" err="1" smtClean="0">
                <a:latin typeface="Gill Sans MT" pitchFamily="34" charset="0"/>
              </a:rPr>
              <a:t>time</a:t>
            </a:r>
            <a:r>
              <a:rPr lang="en-US" sz="1400" baseline="-25000" dirty="0" err="1" smtClean="0">
                <a:latin typeface="Gill Sans MT" pitchFamily="34" charset="0"/>
              </a:rPr>
              <a:t>N</a:t>
            </a:r>
            <a:r>
              <a:rPr lang="en-US" sz="1400" dirty="0" smtClean="0">
                <a:latin typeface="Gill Sans MT" pitchFamily="34" charset="0"/>
              </a:rPr>
              <a:t>&gt;</a:t>
            </a:r>
            <a:endParaRPr lang="en-US" sz="1400" dirty="0">
              <a:latin typeface="Gill Sans MT" pitchFamily="34" charset="0"/>
            </a:endParaRPr>
          </a:p>
        </p:txBody>
      </p:sp>
      <p:grpSp>
        <p:nvGrpSpPr>
          <p:cNvPr id="36" name="Group 35"/>
          <p:cNvGrpSpPr/>
          <p:nvPr/>
        </p:nvGrpSpPr>
        <p:grpSpPr>
          <a:xfrm>
            <a:off x="7772400" y="2281535"/>
            <a:ext cx="1295400" cy="1147464"/>
            <a:chOff x="7772400" y="2281535"/>
            <a:chExt cx="1295400" cy="1147464"/>
          </a:xfrm>
        </p:grpSpPr>
        <p:sp>
          <p:nvSpPr>
            <p:cNvPr id="34" name="TextBox 33"/>
            <p:cNvSpPr txBox="1"/>
            <p:nvPr/>
          </p:nvSpPr>
          <p:spPr>
            <a:xfrm>
              <a:off x="7772400" y="2281535"/>
              <a:ext cx="1295400" cy="461665"/>
            </a:xfrm>
            <a:prstGeom prst="rect">
              <a:avLst/>
            </a:prstGeom>
            <a:noFill/>
          </p:spPr>
          <p:txBody>
            <a:bodyPr wrap="square" rtlCol="0">
              <a:spAutoFit/>
            </a:bodyPr>
            <a:lstStyle/>
            <a:p>
              <a:r>
                <a:rPr lang="en-US" sz="1200" dirty="0" smtClean="0">
                  <a:latin typeface="Gill Sans MT" pitchFamily="34" charset="0"/>
                </a:rPr>
                <a:t>Network Time</a:t>
              </a:r>
            </a:p>
            <a:p>
              <a:r>
                <a:rPr lang="en-US" sz="1200" dirty="0" smtClean="0">
                  <a:latin typeface="Gill Sans MT" pitchFamily="34" charset="0"/>
                </a:rPr>
                <a:t>Protocol  Service</a:t>
              </a:r>
              <a:endParaRPr lang="en-US" sz="1200" dirty="0">
                <a:latin typeface="Gill Sans MT" pitchFamily="34" charset="0"/>
              </a:endParaRPr>
            </a:p>
          </p:txBody>
        </p:sp>
        <p:pic>
          <p:nvPicPr>
            <p:cNvPr id="46089" name="Picture 9" descr="http://ciscofriend.files.wordpress.com/2011/11/ntp.png"/>
            <p:cNvPicPr>
              <a:picLocks noChangeAspect="1" noChangeArrowheads="1"/>
            </p:cNvPicPr>
            <p:nvPr/>
          </p:nvPicPr>
          <p:blipFill>
            <a:blip r:embed="rId8" cstate="print"/>
            <a:srcRect/>
            <a:stretch>
              <a:fillRect/>
            </a:stretch>
          </p:blipFill>
          <p:spPr bwMode="auto">
            <a:xfrm>
              <a:off x="7924800" y="2819400"/>
              <a:ext cx="609599" cy="609599"/>
            </a:xfrm>
            <a:prstGeom prst="rect">
              <a:avLst/>
            </a:prstGeom>
            <a:noFill/>
          </p:spPr>
        </p:pic>
      </p:grpSp>
      <p:sp>
        <p:nvSpPr>
          <p:cNvPr id="25" name="TextBox 24"/>
          <p:cNvSpPr txBox="1"/>
          <p:nvPr/>
        </p:nvSpPr>
        <p:spPr>
          <a:xfrm>
            <a:off x="228600" y="4038600"/>
            <a:ext cx="969060" cy="276999"/>
          </a:xfrm>
          <a:prstGeom prst="rect">
            <a:avLst/>
          </a:prstGeom>
          <a:noFill/>
        </p:spPr>
        <p:txBody>
          <a:bodyPr wrap="none" rtlCol="0">
            <a:spAutoFit/>
          </a:bodyPr>
          <a:lstStyle/>
          <a:p>
            <a:r>
              <a:rPr lang="en-US" sz="1200" dirty="0" smtClean="0">
                <a:latin typeface="Gill Sans MT"/>
              </a:rPr>
              <a:t>Mote ID : 12</a:t>
            </a:r>
            <a:endParaRPr lang="en-US" sz="1200" dirty="0">
              <a:latin typeface="Gill Sans MT"/>
            </a:endParaRPr>
          </a:p>
        </p:txBody>
      </p:sp>
      <p:sp>
        <p:nvSpPr>
          <p:cNvPr id="26" name="Slide Number Placeholder 25"/>
          <p:cNvSpPr>
            <a:spLocks noGrp="1"/>
          </p:cNvSpPr>
          <p:nvPr>
            <p:ph type="sldNum" sz="quarter" idx="11"/>
          </p:nvPr>
        </p:nvSpPr>
        <p:spPr/>
        <p:txBody>
          <a:bodyPr/>
          <a:lstStyle/>
          <a:p>
            <a:fld id="{37C6318B-D6FE-44FF-8919-00FB94686E4E}" type="slidenum">
              <a:rPr lang="en-US" smtClean="0"/>
              <a:pPr/>
              <a:t>20</a:t>
            </a:fld>
            <a:endParaRPr lang="en-US"/>
          </a:p>
        </p:txBody>
      </p:sp>
      <p:sp>
        <p:nvSpPr>
          <p:cNvPr id="28" name="TextBox 27"/>
          <p:cNvSpPr txBox="1"/>
          <p:nvPr/>
        </p:nvSpPr>
        <p:spPr>
          <a:xfrm>
            <a:off x="4495800" y="5029200"/>
            <a:ext cx="1721482" cy="369332"/>
          </a:xfrm>
          <a:prstGeom prst="rect">
            <a:avLst/>
          </a:prstGeom>
          <a:noFill/>
        </p:spPr>
        <p:txBody>
          <a:bodyPr wrap="none" rtlCol="0">
            <a:spAutoFit/>
          </a:bodyPr>
          <a:lstStyle/>
          <a:p>
            <a:r>
              <a:rPr lang="en-US" dirty="0" smtClean="0">
                <a:latin typeface="Gill Sans MT"/>
              </a:rPr>
              <a:t>“Anchor Points”</a:t>
            </a:r>
            <a:endParaRPr lang="en-US" dirty="0">
              <a:latin typeface="Gill Sans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1.29559E-6 4.05931E-6 L 0.38208 -0.00603 " pathEditMode="relative" rAng="0" ptsTypes="AA">
                                      <p:cBhvr>
                                        <p:cTn id="16" dur="1000" fill="hold"/>
                                        <p:tgtEl>
                                          <p:spTgt spid="27"/>
                                        </p:tgtEl>
                                        <p:attrNameLst>
                                          <p:attrName>ppt_x</p:attrName>
                                          <p:attrName>ppt_y</p:attrName>
                                        </p:attrNameLst>
                                      </p:cBhvr>
                                      <p:rCtr x="191" y="-3"/>
                                    </p:animMotion>
                                  </p:childTnLst>
                                </p:cTn>
                              </p:par>
                              <p:par>
                                <p:cTn id="17" presetID="10" presetClass="entr" presetSubtype="0" fill="hold" nodeType="withEffect">
                                  <p:stCondLst>
                                    <p:cond delay="0"/>
                                  </p:stCondLst>
                                  <p:childTnLst>
                                    <p:set>
                                      <p:cBhvr>
                                        <p:cTn id="18" dur="1" fill="hold">
                                          <p:stCondLst>
                                            <p:cond delay="0"/>
                                          </p:stCondLst>
                                        </p:cTn>
                                        <p:tgtEl>
                                          <p:spTgt spid="46085"/>
                                        </p:tgtEl>
                                        <p:attrNameLst>
                                          <p:attrName>style.visibility</p:attrName>
                                        </p:attrNameLst>
                                      </p:cBhvr>
                                      <p:to>
                                        <p:strVal val="visible"/>
                                      </p:to>
                                    </p:set>
                                    <p:animEffect transition="in" filter="fade">
                                      <p:cBhvr>
                                        <p:cTn id="19" dur="2000"/>
                                        <p:tgtEl>
                                          <p:spTgt spid="4608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2" grpId="0"/>
      <p:bldP spid="28"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Assigning Global Timestamps</a:t>
            </a:r>
            <a:endParaRPr lang="en-US" dirty="0"/>
          </a:p>
        </p:txBody>
      </p:sp>
      <p:pic>
        <p:nvPicPr>
          <p:cNvPr id="8195" name="Picture 2"/>
          <p:cNvPicPr>
            <a:picLocks noChangeAspect="1" noChangeArrowheads="1"/>
          </p:cNvPicPr>
          <p:nvPr/>
        </p:nvPicPr>
        <p:blipFill>
          <a:blip r:embed="rId3" cstate="print"/>
          <a:srcRect/>
          <a:stretch>
            <a:fillRect/>
          </a:stretch>
        </p:blipFill>
        <p:spPr bwMode="auto">
          <a:xfrm>
            <a:off x="457200" y="1300163"/>
            <a:ext cx="8145463" cy="4719637"/>
          </a:xfrm>
          <a:prstGeom prst="rect">
            <a:avLst/>
          </a:prstGeom>
          <a:noFill/>
          <a:ln w="9525">
            <a:noFill/>
            <a:miter lim="800000"/>
            <a:headEnd/>
            <a:tailEnd/>
          </a:ln>
        </p:spPr>
      </p:pic>
      <p:sp>
        <p:nvSpPr>
          <p:cNvPr id="7" name="Rectangle 6"/>
          <p:cNvSpPr/>
          <p:nvPr/>
        </p:nvSpPr>
        <p:spPr>
          <a:xfrm>
            <a:off x="2514600" y="1752600"/>
            <a:ext cx="2286000" cy="762000"/>
          </a:xfrm>
          <a:prstGeom prst="rect">
            <a:avLst/>
          </a:prstGeom>
          <a:solidFill>
            <a:schemeClr val="accent2">
              <a:lumMod val="60000"/>
              <a:lumOff val="40000"/>
              <a:alpha val="5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latin typeface="Gill Sans MT" pitchFamily="34" charset="0"/>
              </a:rPr>
              <a:t>“α” (slope) represents</a:t>
            </a:r>
          </a:p>
          <a:p>
            <a:pPr algn="ctr" fontAlgn="auto">
              <a:spcBef>
                <a:spcPts val="0"/>
              </a:spcBef>
              <a:spcAft>
                <a:spcPts val="0"/>
              </a:spcAft>
              <a:defRPr/>
            </a:pPr>
            <a:r>
              <a:rPr lang="en-US" dirty="0">
                <a:solidFill>
                  <a:schemeClr val="tx1"/>
                </a:solidFill>
                <a:latin typeface="Gill Sans MT" pitchFamily="34" charset="0"/>
              </a:rPr>
              <a:t>Clock-skew </a:t>
            </a:r>
          </a:p>
        </p:txBody>
      </p:sp>
      <p:grpSp>
        <p:nvGrpSpPr>
          <p:cNvPr id="3" name="Group 11"/>
          <p:cNvGrpSpPr>
            <a:grpSpLocks/>
          </p:cNvGrpSpPr>
          <p:nvPr/>
        </p:nvGrpSpPr>
        <p:grpSpPr bwMode="auto">
          <a:xfrm>
            <a:off x="304800" y="4048125"/>
            <a:ext cx="2590800" cy="2200275"/>
            <a:chOff x="304800" y="4048874"/>
            <a:chExt cx="2590800" cy="2199526"/>
          </a:xfrm>
        </p:grpSpPr>
        <p:sp>
          <p:nvSpPr>
            <p:cNvPr id="9" name="Rectangle 8"/>
            <p:cNvSpPr/>
            <p:nvPr/>
          </p:nvSpPr>
          <p:spPr>
            <a:xfrm>
              <a:off x="304800" y="5486659"/>
              <a:ext cx="2590800" cy="761741"/>
            </a:xfrm>
            <a:prstGeom prst="rect">
              <a:avLst/>
            </a:prstGeom>
            <a:solidFill>
              <a:schemeClr val="accent2">
                <a:lumMod val="60000"/>
                <a:lumOff val="40000"/>
                <a:alpha val="5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latin typeface="Gill Sans MT" pitchFamily="34" charset="0"/>
                </a:rPr>
                <a:t>“</a:t>
              </a:r>
              <a:r>
                <a:rPr lang="el-GR" dirty="0">
                  <a:solidFill>
                    <a:schemeClr val="tx1"/>
                  </a:solidFill>
                </a:rPr>
                <a:t>β</a:t>
              </a:r>
              <a:r>
                <a:rPr lang="en-US" dirty="0">
                  <a:solidFill>
                    <a:schemeClr val="tx1"/>
                  </a:solidFill>
                  <a:latin typeface="Gill Sans MT" pitchFamily="34" charset="0"/>
                </a:rPr>
                <a:t>” (intercept) represents</a:t>
              </a:r>
            </a:p>
            <a:p>
              <a:pPr algn="ctr" fontAlgn="auto">
                <a:spcBef>
                  <a:spcPts val="0"/>
                </a:spcBef>
                <a:spcAft>
                  <a:spcPts val="0"/>
                </a:spcAft>
                <a:defRPr/>
              </a:pPr>
              <a:r>
                <a:rPr lang="en-US" dirty="0">
                  <a:solidFill>
                    <a:schemeClr val="tx1"/>
                  </a:solidFill>
                  <a:latin typeface="Gill Sans MT" pitchFamily="34" charset="0"/>
                </a:rPr>
                <a:t>Node Deployment time </a:t>
              </a:r>
            </a:p>
          </p:txBody>
        </p:sp>
        <p:sp>
          <p:nvSpPr>
            <p:cNvPr id="10" name="Oval 9"/>
            <p:cNvSpPr/>
            <p:nvPr/>
          </p:nvSpPr>
          <p:spPr>
            <a:xfrm>
              <a:off x="796925" y="4048874"/>
              <a:ext cx="228600" cy="228522"/>
            </a:xfrm>
            <a:prstGeom prst="ellipse">
              <a:avLst/>
            </a:prstGeom>
            <a:solidFill>
              <a:schemeClr val="accent2">
                <a:lumMod val="60000"/>
                <a:lumOff val="40000"/>
                <a:alpha val="61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6" name="TextBox 5"/>
          <p:cNvSpPr txBox="1"/>
          <p:nvPr/>
        </p:nvSpPr>
        <p:spPr>
          <a:xfrm>
            <a:off x="290513" y="838200"/>
            <a:ext cx="2755563" cy="461665"/>
          </a:xfrm>
          <a:prstGeom prst="rect">
            <a:avLst/>
          </a:prstGeom>
          <a:noFill/>
        </p:spPr>
        <p:txBody>
          <a:bodyPr wrap="none">
            <a:spAutoFit/>
          </a:bodyPr>
          <a:lstStyle/>
          <a:p>
            <a:pPr fontAlgn="auto">
              <a:spcBef>
                <a:spcPts val="0"/>
              </a:spcBef>
              <a:spcAft>
                <a:spcPts val="0"/>
              </a:spcAft>
              <a:defRPr/>
            </a:pPr>
            <a:r>
              <a:rPr lang="en-US" sz="2400" b="1" dirty="0">
                <a:solidFill>
                  <a:schemeClr val="accent1">
                    <a:lumMod val="50000"/>
                  </a:schemeClr>
                </a:solidFill>
                <a:latin typeface="Gill Sans MT" pitchFamily="34" charset="0"/>
              </a:rPr>
              <a:t>GTS =  </a:t>
            </a:r>
            <a:r>
              <a:rPr lang="el-GR" sz="2400" b="1" dirty="0">
                <a:solidFill>
                  <a:schemeClr val="accent1">
                    <a:lumMod val="50000"/>
                  </a:schemeClr>
                </a:solidFill>
              </a:rPr>
              <a:t>α</a:t>
            </a:r>
            <a:r>
              <a:rPr lang="en-US" sz="2400" b="1" dirty="0">
                <a:solidFill>
                  <a:schemeClr val="accent1">
                    <a:lumMod val="50000"/>
                  </a:schemeClr>
                </a:solidFill>
                <a:latin typeface="Gill Sans MT" pitchFamily="34" charset="0"/>
              </a:rPr>
              <a:t> . LTS + </a:t>
            </a:r>
            <a:r>
              <a:rPr lang="el-GR" sz="2400" b="1" dirty="0">
                <a:solidFill>
                  <a:schemeClr val="accent1">
                    <a:lumMod val="50000"/>
                  </a:schemeClr>
                </a:solidFill>
              </a:rPr>
              <a:t>β</a:t>
            </a:r>
            <a:endParaRPr lang="en-US" sz="2400" b="1" dirty="0">
              <a:solidFill>
                <a:schemeClr val="accent1">
                  <a:lumMod val="50000"/>
                </a:schemeClr>
              </a:solidFill>
              <a:latin typeface="Gill Sans MT" pitchFamily="34" charset="0"/>
            </a:endParaRPr>
          </a:p>
        </p:txBody>
      </p:sp>
      <p:sp>
        <p:nvSpPr>
          <p:cNvPr id="18" name="TextBox 17"/>
          <p:cNvSpPr txBox="1"/>
          <p:nvPr/>
        </p:nvSpPr>
        <p:spPr>
          <a:xfrm>
            <a:off x="1371600" y="681037"/>
            <a:ext cx="1676400" cy="461963"/>
          </a:xfrm>
          <a:prstGeom prst="rect">
            <a:avLst/>
          </a:prstGeom>
          <a:noFill/>
        </p:spPr>
        <p:txBody>
          <a:bodyPr wrap="square">
            <a:spAutoFit/>
          </a:bodyPr>
          <a:lstStyle/>
          <a:p>
            <a:pPr fontAlgn="auto">
              <a:spcBef>
                <a:spcPts val="0"/>
              </a:spcBef>
              <a:spcAft>
                <a:spcPts val="0"/>
              </a:spcAft>
              <a:defRPr/>
            </a:pPr>
            <a:r>
              <a:rPr lang="en-US" sz="2400" b="1" dirty="0">
                <a:solidFill>
                  <a:schemeClr val="accent1">
                    <a:lumMod val="50000"/>
                  </a:schemeClr>
                </a:solidFill>
                <a:latin typeface="+mn-lt"/>
              </a:rPr>
              <a:t>^              </a:t>
            </a:r>
            <a:r>
              <a:rPr lang="en-US" sz="2400" b="1" dirty="0" smtClean="0">
                <a:solidFill>
                  <a:schemeClr val="accent1">
                    <a:lumMod val="50000"/>
                  </a:schemeClr>
                </a:solidFill>
                <a:latin typeface="+mn-lt"/>
              </a:rPr>
              <a:t>   ^</a:t>
            </a:r>
            <a:endParaRPr lang="en-US" sz="2400" b="1" dirty="0">
              <a:solidFill>
                <a:schemeClr val="accent1">
                  <a:lumMod val="50000"/>
                </a:schemeClr>
              </a:solidFill>
              <a:latin typeface="+mn-lt"/>
            </a:endParaRPr>
          </a:p>
        </p:txBody>
      </p:sp>
      <p:grpSp>
        <p:nvGrpSpPr>
          <p:cNvPr id="4" name="Group 19"/>
          <p:cNvGrpSpPr>
            <a:grpSpLocks/>
          </p:cNvGrpSpPr>
          <p:nvPr/>
        </p:nvGrpSpPr>
        <p:grpSpPr bwMode="auto">
          <a:xfrm>
            <a:off x="1524000" y="1905000"/>
            <a:ext cx="5638800" cy="2590800"/>
            <a:chOff x="1524000" y="1905000"/>
            <a:chExt cx="5638800" cy="2590800"/>
          </a:xfrm>
        </p:grpSpPr>
        <p:grpSp>
          <p:nvGrpSpPr>
            <p:cNvPr id="5" name="Group 16"/>
            <p:cNvGrpSpPr>
              <a:grpSpLocks/>
            </p:cNvGrpSpPr>
            <p:nvPr/>
          </p:nvGrpSpPr>
          <p:grpSpPr bwMode="auto">
            <a:xfrm>
              <a:off x="1524000" y="1905000"/>
              <a:ext cx="5638800" cy="2189252"/>
              <a:chOff x="1524000" y="1905000"/>
              <a:chExt cx="5638800" cy="2189252"/>
            </a:xfrm>
          </p:grpSpPr>
          <p:sp>
            <p:nvSpPr>
              <p:cNvPr id="13" name="Isosceles Triangle 12"/>
              <p:cNvSpPr/>
              <p:nvPr/>
            </p:nvSpPr>
            <p:spPr>
              <a:xfrm>
                <a:off x="1524000" y="3941763"/>
                <a:ext cx="152400" cy="152400"/>
              </a:xfrm>
              <a:prstGeom prst="triangl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Isosceles Triangle 13"/>
              <p:cNvSpPr/>
              <p:nvPr/>
            </p:nvSpPr>
            <p:spPr>
              <a:xfrm>
                <a:off x="3048000" y="3378200"/>
                <a:ext cx="152400" cy="152400"/>
              </a:xfrm>
              <a:prstGeom prst="triangl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Isosceles Triangle 14"/>
              <p:cNvSpPr/>
              <p:nvPr/>
            </p:nvSpPr>
            <p:spPr>
              <a:xfrm>
                <a:off x="5638800" y="2428875"/>
                <a:ext cx="152400" cy="152400"/>
              </a:xfrm>
              <a:prstGeom prst="triangl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Isosceles Triangle 15"/>
              <p:cNvSpPr/>
              <p:nvPr/>
            </p:nvSpPr>
            <p:spPr>
              <a:xfrm>
                <a:off x="7010400" y="1905000"/>
                <a:ext cx="152400" cy="152400"/>
              </a:xfrm>
              <a:prstGeom prst="triangl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19" name="Rectangle 18"/>
            <p:cNvSpPr/>
            <p:nvPr/>
          </p:nvSpPr>
          <p:spPr>
            <a:xfrm>
              <a:off x="2590800" y="3733800"/>
              <a:ext cx="2286000" cy="762000"/>
            </a:xfrm>
            <a:prstGeom prst="rect">
              <a:avLst/>
            </a:prstGeom>
            <a:solidFill>
              <a:schemeClr val="accent2">
                <a:lumMod val="60000"/>
                <a:lumOff val="40000"/>
                <a:alpha val="5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latin typeface="Gill Sans MT" pitchFamily="34" charset="0"/>
                </a:rPr>
                <a:t>&lt;LTS, GTS&gt;</a:t>
              </a:r>
            </a:p>
            <a:p>
              <a:pPr algn="ctr" fontAlgn="auto">
                <a:spcBef>
                  <a:spcPts val="0"/>
                </a:spcBef>
                <a:spcAft>
                  <a:spcPts val="0"/>
                </a:spcAft>
                <a:defRPr/>
              </a:pPr>
              <a:r>
                <a:rPr lang="en-US" dirty="0">
                  <a:solidFill>
                    <a:schemeClr val="tx1"/>
                  </a:solidFill>
                  <a:latin typeface="Gill Sans MT" pitchFamily="34" charset="0"/>
                </a:rPr>
                <a:t>“Anchor Points”</a:t>
              </a:r>
            </a:p>
          </p:txBody>
        </p:sp>
      </p:grpSp>
      <p:sp>
        <p:nvSpPr>
          <p:cNvPr id="17" name="Slide Number Placeholder 16"/>
          <p:cNvSpPr>
            <a:spLocks noGrp="1"/>
          </p:cNvSpPr>
          <p:nvPr>
            <p:ph type="sldNum" sz="quarter" idx="11"/>
          </p:nvPr>
        </p:nvSpPr>
        <p:spPr/>
        <p:txBody>
          <a:bodyPr/>
          <a:lstStyle/>
          <a:p>
            <a:fld id="{37C6318B-D6FE-44FF-8919-00FB94686E4E}" type="slidenum">
              <a:rPr lang="en-US" smtClean="0"/>
              <a:pPr/>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err="1" smtClean="0"/>
              <a:t>Timestamping</a:t>
            </a:r>
            <a:r>
              <a:rPr lang="en-US" dirty="0" smtClean="0"/>
              <a:t> Failures &amp; Challenges</a:t>
            </a:r>
            <a:endParaRPr lang="en-US" dirty="0"/>
          </a:p>
        </p:txBody>
      </p:sp>
      <p:sp>
        <p:nvSpPr>
          <p:cNvPr id="3" name="Content Placeholder 2"/>
          <p:cNvSpPr>
            <a:spLocks noGrp="1"/>
          </p:cNvSpPr>
          <p:nvPr>
            <p:ph idx="1"/>
          </p:nvPr>
        </p:nvSpPr>
        <p:spPr/>
        <p:txBody>
          <a:bodyPr rtlCol="0">
            <a:normAutofit/>
          </a:bodyPr>
          <a:lstStyle/>
          <a:p>
            <a:pPr fontAlgn="auto">
              <a:spcAft>
                <a:spcPts val="0"/>
              </a:spcAft>
              <a:defRPr/>
            </a:pPr>
            <a:r>
              <a:rPr lang="en-US" dirty="0" smtClean="0"/>
              <a:t>Motes reboot [Indeterminate downtime]</a:t>
            </a:r>
          </a:p>
          <a:p>
            <a:pPr fontAlgn="auto">
              <a:spcAft>
                <a:spcPts val="0"/>
              </a:spcAft>
              <a:defRPr/>
            </a:pPr>
            <a:endParaRPr lang="en-US" dirty="0" smtClean="0"/>
          </a:p>
          <a:p>
            <a:pPr fontAlgn="auto">
              <a:spcAft>
                <a:spcPts val="0"/>
              </a:spcAft>
              <a:defRPr/>
            </a:pPr>
            <a:r>
              <a:rPr lang="en-US" dirty="0" smtClean="0"/>
              <a:t>Motes skew changes over time</a:t>
            </a:r>
          </a:p>
          <a:p>
            <a:pPr fontAlgn="auto">
              <a:spcAft>
                <a:spcPts val="0"/>
              </a:spcAft>
              <a:defRPr/>
            </a:pPr>
            <a:endParaRPr lang="en-US" dirty="0" smtClean="0"/>
          </a:p>
          <a:p>
            <a:pPr fontAlgn="auto">
              <a:spcAft>
                <a:spcPts val="0"/>
              </a:spcAft>
              <a:defRPr/>
            </a:pPr>
            <a:r>
              <a:rPr lang="en-US" dirty="0" smtClean="0"/>
              <a:t>Basestation can fail</a:t>
            </a:r>
          </a:p>
          <a:p>
            <a:pPr fontAlgn="auto">
              <a:spcAft>
                <a:spcPts val="0"/>
              </a:spcAft>
              <a:buNone/>
              <a:defRPr/>
            </a:pPr>
            <a:endParaRPr lang="en-US" dirty="0" smtClean="0"/>
          </a:p>
          <a:p>
            <a:pPr fontAlgn="auto">
              <a:spcAft>
                <a:spcPts val="0"/>
              </a:spcAft>
              <a:defRPr/>
            </a:pPr>
            <a:r>
              <a:rPr lang="en-US" dirty="0" smtClean="0"/>
              <a:t>Nodes become disconnected from the network</a:t>
            </a:r>
          </a:p>
          <a:p>
            <a:pPr fontAlgn="auto">
              <a:spcAft>
                <a:spcPts val="0"/>
              </a:spcAft>
              <a:defRPr/>
            </a:pPr>
            <a:endParaRPr lang="en-US" dirty="0" smtClean="0"/>
          </a:p>
          <a:p>
            <a:pPr fontAlgn="auto">
              <a:spcAft>
                <a:spcPts val="0"/>
              </a:spcAft>
              <a:defRPr/>
            </a:pPr>
            <a:r>
              <a:rPr lang="en-US" dirty="0" smtClean="0"/>
              <a:t>Basestation clock (global clock source) could have an offset/Drift</a:t>
            </a:r>
            <a:endParaRPr lang="en-US" dirty="0" smtClean="0"/>
          </a:p>
          <a:p>
            <a:pPr lvl="1" fontAlgn="auto">
              <a:spcAft>
                <a:spcPts val="0"/>
              </a:spcAft>
              <a:buNone/>
              <a:defRPr/>
            </a:pPr>
            <a:endParaRPr lang="en-US" dirty="0" smtClean="0"/>
          </a:p>
          <a:p>
            <a:pPr lvl="1" fontAlgn="auto">
              <a:spcAft>
                <a:spcPts val="0"/>
              </a:spcAft>
              <a:defRPr/>
            </a:pPr>
            <a:endParaRPr lang="en-US" dirty="0" smtClean="0"/>
          </a:p>
        </p:txBody>
      </p:sp>
      <p:sp>
        <p:nvSpPr>
          <p:cNvPr id="4" name="Slide Number Placeholder 3"/>
          <p:cNvSpPr>
            <a:spLocks noGrp="1"/>
          </p:cNvSpPr>
          <p:nvPr>
            <p:ph type="sldNum" sz="quarter" idx="11"/>
          </p:nvPr>
        </p:nvSpPr>
        <p:spPr/>
        <p:txBody>
          <a:bodyPr/>
          <a:lstStyle/>
          <a:p>
            <a:fld id="{37C6318B-D6FE-44FF-8919-00FB94686E4E}"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err="1" smtClean="0"/>
              <a:t>Leakin</a:t>
            </a:r>
            <a:r>
              <a:rPr lang="en-US" dirty="0" smtClean="0"/>
              <a:t> Deployment : Motivating Example</a:t>
            </a:r>
            <a:endParaRPr lang="en-US" dirty="0"/>
          </a:p>
        </p:txBody>
      </p:sp>
      <p:pic>
        <p:nvPicPr>
          <p:cNvPr id="13315" name="Content Placeholder 3" descr="sync.tiff"/>
          <p:cNvPicPr>
            <a:picLocks noGrp="1" noChangeAspect="1"/>
          </p:cNvPicPr>
          <p:nvPr>
            <p:ph idx="1"/>
          </p:nvPr>
        </p:nvPicPr>
        <p:blipFill>
          <a:blip r:embed="rId3" cstate="print"/>
          <a:srcRect/>
          <a:stretch>
            <a:fillRect/>
          </a:stretch>
        </p:blipFill>
        <p:spPr>
          <a:xfrm>
            <a:off x="152400" y="838200"/>
            <a:ext cx="8839200" cy="3589337"/>
          </a:xfrm>
        </p:spPr>
      </p:pic>
      <p:sp>
        <p:nvSpPr>
          <p:cNvPr id="6" name="TextBox 5"/>
          <p:cNvSpPr txBox="1"/>
          <p:nvPr/>
        </p:nvSpPr>
        <p:spPr>
          <a:xfrm>
            <a:off x="2057400" y="4495800"/>
            <a:ext cx="6308715" cy="2031325"/>
          </a:xfrm>
          <a:prstGeom prst="rect">
            <a:avLst/>
          </a:prstGeom>
          <a:noFill/>
        </p:spPr>
        <p:txBody>
          <a:bodyPr wrap="none" rtlCol="0">
            <a:spAutoFit/>
          </a:bodyPr>
          <a:lstStyle/>
          <a:p>
            <a:r>
              <a:rPr lang="en-US" dirty="0" smtClean="0">
                <a:latin typeface="Gill Sans MT" pitchFamily="34" charset="0"/>
              </a:rPr>
              <a:t>The Situation:</a:t>
            </a:r>
          </a:p>
          <a:p>
            <a:endParaRPr lang="en-US" dirty="0" smtClean="0">
              <a:latin typeface="Gill Sans MT" pitchFamily="34" charset="0"/>
            </a:endParaRPr>
          </a:p>
          <a:p>
            <a:pPr>
              <a:buFontTx/>
              <a:buChar char="-"/>
            </a:pPr>
            <a:r>
              <a:rPr lang="en-US" dirty="0" smtClean="0">
                <a:latin typeface="Gill Sans MT" pitchFamily="34" charset="0"/>
              </a:rPr>
              <a:t> Some anchor points were corrupt</a:t>
            </a:r>
          </a:p>
          <a:p>
            <a:pPr>
              <a:buFontTx/>
              <a:buChar char="-"/>
            </a:pPr>
            <a:r>
              <a:rPr lang="en-US" dirty="0" smtClean="0">
                <a:latin typeface="Gill Sans MT" pitchFamily="34" charset="0"/>
              </a:rPr>
              <a:t> Large segments for which there were no anchor points</a:t>
            </a:r>
          </a:p>
          <a:p>
            <a:pPr>
              <a:buFontTx/>
              <a:buChar char="-"/>
            </a:pPr>
            <a:endParaRPr lang="en-US" dirty="0" smtClean="0">
              <a:latin typeface="Gill Sans MT" pitchFamily="34" charset="0"/>
            </a:endParaRPr>
          </a:p>
          <a:p>
            <a:pPr>
              <a:buFontTx/>
              <a:buChar char="-"/>
            </a:pPr>
            <a:r>
              <a:rPr lang="en-US" dirty="0" smtClean="0">
                <a:solidFill>
                  <a:srgbClr val="FF0000"/>
                </a:solidFill>
                <a:latin typeface="Gill Sans MT" pitchFamily="34" charset="0"/>
              </a:rPr>
              <a:t> Can we use the data to reconstruct the measurement timeline ?</a:t>
            </a:r>
          </a:p>
          <a:p>
            <a:endParaRPr lang="en-US" dirty="0">
              <a:latin typeface="Gill Sans MT" pitchFamily="34" charset="0"/>
            </a:endParaRPr>
          </a:p>
        </p:txBody>
      </p:sp>
      <p:sp>
        <p:nvSpPr>
          <p:cNvPr id="5" name="Slide Number Placeholder 4"/>
          <p:cNvSpPr>
            <a:spLocks noGrp="1"/>
          </p:cNvSpPr>
          <p:nvPr>
            <p:ph type="sldNum" sz="quarter" idx="11"/>
          </p:nvPr>
        </p:nvSpPr>
        <p:spPr/>
        <p:txBody>
          <a:bodyPr/>
          <a:lstStyle/>
          <a:p>
            <a:fld id="{37C6318B-D6FE-44FF-8919-00FB94686E4E}" type="slidenum">
              <a:rPr lang="en-US" smtClean="0"/>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09800"/>
            <a:ext cx="7772400" cy="2305051"/>
          </a:xfrm>
          <a:solidFill>
            <a:srgbClr val="29486D"/>
          </a:solidFill>
          <a:effectLst>
            <a:outerShdw blurRad="50800" dist="50800" dir="5400000" algn="ctr" rotWithShape="0">
              <a:srgbClr val="000000">
                <a:alpha val="0"/>
              </a:srgbClr>
            </a:outerShdw>
          </a:effectLst>
        </p:spPr>
        <p:txBody>
          <a:bodyPr/>
          <a:lstStyle/>
          <a:p>
            <a:r>
              <a:rPr lang="en-US" dirty="0" smtClean="0">
                <a:solidFill>
                  <a:schemeClr val="bg1"/>
                </a:solidFill>
                <a:latin typeface="Gill Sans MT" pitchFamily="34" charset="0"/>
              </a:rPr>
              <a:t>Sundial</a:t>
            </a:r>
            <a:endParaRPr lang="en-US" dirty="0">
              <a:solidFill>
                <a:schemeClr val="bg1"/>
              </a:solidFill>
              <a:latin typeface="Gill Sans MT" pitchFamily="34" charset="0"/>
            </a:endParaRPr>
          </a:p>
        </p:txBody>
      </p:sp>
      <p:sp>
        <p:nvSpPr>
          <p:cNvPr id="3" name="Slide Number Placeholder 2"/>
          <p:cNvSpPr>
            <a:spLocks noGrp="1"/>
          </p:cNvSpPr>
          <p:nvPr>
            <p:ph type="sldNum" sz="quarter" idx="12"/>
          </p:nvPr>
        </p:nvSpPr>
        <p:spPr/>
        <p:txBody>
          <a:bodyPr/>
          <a:lstStyle/>
          <a:p>
            <a:fld id="{37C6318B-D6FE-44FF-8919-00FB94686E4E}" type="slidenum">
              <a:rPr lang="en-US" smtClean="0"/>
              <a:pPr/>
              <a:t>24</a:t>
            </a:fld>
            <a:endParaRPr lang="en-US"/>
          </a:p>
        </p:txBody>
      </p:sp>
      <p:sp>
        <p:nvSpPr>
          <p:cNvPr id="4" name="TextBox 3"/>
          <p:cNvSpPr txBox="1"/>
          <p:nvPr/>
        </p:nvSpPr>
        <p:spPr>
          <a:xfrm>
            <a:off x="1295400" y="5715000"/>
            <a:ext cx="6394474" cy="738664"/>
          </a:xfrm>
          <a:prstGeom prst="rect">
            <a:avLst/>
          </a:prstGeom>
          <a:noFill/>
        </p:spPr>
        <p:txBody>
          <a:bodyPr wrap="none" rtlCol="0">
            <a:spAutoFit/>
          </a:bodyPr>
          <a:lstStyle/>
          <a:p>
            <a:r>
              <a:rPr lang="en-US" sz="1400" dirty="0" smtClean="0">
                <a:latin typeface="Gill Sans MT"/>
              </a:rPr>
              <a:t>Jayant Gupchup, </a:t>
            </a:r>
            <a:r>
              <a:rPr lang="en-US" sz="1400" dirty="0" err="1" smtClean="0">
                <a:latin typeface="Gill Sans MT"/>
              </a:rPr>
              <a:t>Răzvan</a:t>
            </a:r>
            <a:r>
              <a:rPr lang="en-US" sz="1400" dirty="0" smtClean="0">
                <a:latin typeface="Gill Sans MT"/>
              </a:rPr>
              <a:t> </a:t>
            </a:r>
            <a:r>
              <a:rPr lang="en-US" sz="1400" dirty="0" err="1" smtClean="0">
                <a:latin typeface="Gill Sans MT"/>
              </a:rPr>
              <a:t>Musăloiu</a:t>
            </a:r>
            <a:r>
              <a:rPr lang="en-US" sz="1400" dirty="0" smtClean="0">
                <a:latin typeface="Gill Sans MT"/>
              </a:rPr>
              <a:t>-E, Alex Szalay, Andreas Terzis. </a:t>
            </a:r>
          </a:p>
          <a:p>
            <a:r>
              <a:rPr lang="en-US" sz="1400" dirty="0" smtClean="0">
                <a:latin typeface="Gill Sans MT"/>
              </a:rPr>
              <a:t>Sundial: Using Sunlight to Reconstruct Global Timestamps,  </a:t>
            </a:r>
          </a:p>
          <a:p>
            <a:r>
              <a:rPr lang="en-US" sz="1400" dirty="0" smtClean="0">
                <a:latin typeface="Gill Sans MT"/>
              </a:rPr>
              <a:t>6th European Conference on Wireless Sensor Networks (EWSN 2009), Cork Ireland</a:t>
            </a:r>
            <a:endParaRPr lang="en-US" sz="1400" dirty="0">
              <a:latin typeface="Gill Sans M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05800" cy="533400"/>
          </a:xfrm>
        </p:spPr>
        <p:txBody>
          <a:bodyPr rtlCol="0">
            <a:normAutofit fontScale="90000"/>
          </a:bodyPr>
          <a:lstStyle/>
          <a:p>
            <a:pPr fontAlgn="auto">
              <a:spcAft>
                <a:spcPts val="0"/>
              </a:spcAft>
              <a:defRPr/>
            </a:pPr>
            <a:r>
              <a:rPr lang="en-US" dirty="0" smtClean="0"/>
              <a:t>Process Light Measurements</a:t>
            </a:r>
            <a:endParaRPr lang="en-US" dirty="0"/>
          </a:p>
        </p:txBody>
      </p:sp>
      <p:pic>
        <p:nvPicPr>
          <p:cNvPr id="20483" name="Picture 3"/>
          <p:cNvPicPr>
            <a:picLocks noChangeAspect="1" noChangeArrowheads="1"/>
          </p:cNvPicPr>
          <p:nvPr/>
        </p:nvPicPr>
        <p:blipFill>
          <a:blip r:embed="rId3" cstate="print"/>
          <a:srcRect/>
          <a:stretch>
            <a:fillRect/>
          </a:stretch>
        </p:blipFill>
        <p:spPr bwMode="auto">
          <a:xfrm>
            <a:off x="14288" y="1852613"/>
            <a:ext cx="4024312" cy="2414587"/>
          </a:xfrm>
          <a:prstGeom prst="rect">
            <a:avLst/>
          </a:prstGeom>
          <a:noFill/>
          <a:ln w="9525">
            <a:noFill/>
            <a:miter lim="800000"/>
            <a:headEnd/>
            <a:tailEnd/>
          </a:ln>
        </p:spPr>
      </p:pic>
      <p:grpSp>
        <p:nvGrpSpPr>
          <p:cNvPr id="28" name="Group 27"/>
          <p:cNvGrpSpPr/>
          <p:nvPr/>
        </p:nvGrpSpPr>
        <p:grpSpPr>
          <a:xfrm>
            <a:off x="360363" y="1749425"/>
            <a:ext cx="1620837" cy="2746375"/>
            <a:chOff x="360363" y="1749425"/>
            <a:chExt cx="1620837" cy="2746375"/>
          </a:xfrm>
        </p:grpSpPr>
        <p:grpSp>
          <p:nvGrpSpPr>
            <p:cNvPr id="3" name="Group 23"/>
            <p:cNvGrpSpPr>
              <a:grpSpLocks/>
            </p:cNvGrpSpPr>
            <p:nvPr/>
          </p:nvGrpSpPr>
          <p:grpSpPr bwMode="auto">
            <a:xfrm>
              <a:off x="360363" y="2514600"/>
              <a:ext cx="1620837" cy="1981200"/>
              <a:chOff x="360628" y="1447800"/>
              <a:chExt cx="1620572" cy="1981200"/>
            </a:xfrm>
          </p:grpSpPr>
          <p:grpSp>
            <p:nvGrpSpPr>
              <p:cNvPr id="4" name="Group 20"/>
              <p:cNvGrpSpPr>
                <a:grpSpLocks/>
              </p:cNvGrpSpPr>
              <p:nvPr/>
            </p:nvGrpSpPr>
            <p:grpSpPr bwMode="auto">
              <a:xfrm>
                <a:off x="838200" y="1447800"/>
                <a:ext cx="533402" cy="1524000"/>
                <a:chOff x="838200" y="1447800"/>
                <a:chExt cx="533402" cy="1524000"/>
              </a:xfrm>
            </p:grpSpPr>
            <p:cxnSp>
              <p:nvCxnSpPr>
                <p:cNvPr id="7" name="Straight Connector 6"/>
                <p:cNvCxnSpPr/>
                <p:nvPr/>
              </p:nvCxnSpPr>
              <p:spPr>
                <a:xfrm rot="5400000">
                  <a:off x="228775" y="2132013"/>
                  <a:ext cx="1370013" cy="1587"/>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686693" y="2132807"/>
                  <a:ext cx="1370013"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38387" y="2970213"/>
                  <a:ext cx="533313" cy="1587"/>
                </a:xfrm>
                <a:prstGeom prst="straightConnector1">
                  <a:avLst/>
                </a:prstGeom>
                <a:ln w="19050">
                  <a:solidFill>
                    <a:schemeClr val="accent2">
                      <a:lumMod val="75000"/>
                    </a:schemeClr>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grpSp>
          <p:sp>
            <p:nvSpPr>
              <p:cNvPr id="20523" name="TextBox 14"/>
              <p:cNvSpPr txBox="1">
                <a:spLocks noChangeArrowheads="1"/>
              </p:cNvSpPr>
              <p:nvPr/>
            </p:nvSpPr>
            <p:spPr bwMode="auto">
              <a:xfrm>
                <a:off x="360628" y="3121223"/>
                <a:ext cx="1620572" cy="307777"/>
              </a:xfrm>
              <a:prstGeom prst="rect">
                <a:avLst/>
              </a:prstGeom>
              <a:noFill/>
              <a:ln w="9525">
                <a:noFill/>
                <a:miter lim="800000"/>
                <a:headEnd/>
                <a:tailEnd/>
              </a:ln>
            </p:spPr>
            <p:txBody>
              <a:bodyPr wrap="none">
                <a:spAutoFit/>
              </a:bodyPr>
              <a:lstStyle/>
              <a:p>
                <a:r>
                  <a:rPr lang="en-US" sz="1400" dirty="0">
                    <a:latin typeface="Calibri" pitchFamily="34" charset="0"/>
                  </a:rPr>
                  <a:t>Length of day (LOD)</a:t>
                </a:r>
              </a:p>
            </p:txBody>
          </p:sp>
        </p:grpSp>
        <p:grpSp>
          <p:nvGrpSpPr>
            <p:cNvPr id="5" name="Group 24"/>
            <p:cNvGrpSpPr>
              <a:grpSpLocks/>
            </p:cNvGrpSpPr>
            <p:nvPr/>
          </p:nvGrpSpPr>
          <p:grpSpPr bwMode="auto">
            <a:xfrm>
              <a:off x="914400" y="1749425"/>
              <a:ext cx="584200" cy="536575"/>
              <a:chOff x="914400" y="682823"/>
              <a:chExt cx="583814" cy="536377"/>
            </a:xfrm>
          </p:grpSpPr>
          <p:sp>
            <p:nvSpPr>
              <p:cNvPr id="22" name="Multiply 21"/>
              <p:cNvSpPr/>
              <p:nvPr/>
            </p:nvSpPr>
            <p:spPr>
              <a:xfrm>
                <a:off x="1066699" y="990684"/>
                <a:ext cx="152299" cy="228516"/>
              </a:xfrm>
              <a:prstGeom prst="mathMultiply">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21" name="TextBox 22"/>
              <p:cNvSpPr txBox="1">
                <a:spLocks noChangeArrowheads="1"/>
              </p:cNvSpPr>
              <p:nvPr/>
            </p:nvSpPr>
            <p:spPr bwMode="auto">
              <a:xfrm>
                <a:off x="914400" y="682823"/>
                <a:ext cx="583814" cy="307777"/>
              </a:xfrm>
              <a:prstGeom prst="rect">
                <a:avLst/>
              </a:prstGeom>
              <a:noFill/>
              <a:ln w="9525">
                <a:noFill/>
                <a:miter lim="800000"/>
                <a:headEnd/>
                <a:tailEnd/>
              </a:ln>
            </p:spPr>
            <p:txBody>
              <a:bodyPr wrap="none">
                <a:spAutoFit/>
              </a:bodyPr>
              <a:lstStyle/>
              <a:p>
                <a:r>
                  <a:rPr lang="en-US" sz="1400" dirty="0">
                    <a:latin typeface="Calibri" pitchFamily="34" charset="0"/>
                  </a:rPr>
                  <a:t>Noon</a:t>
                </a:r>
              </a:p>
            </p:txBody>
          </p:sp>
        </p:grpSp>
      </p:grpSp>
      <p:grpSp>
        <p:nvGrpSpPr>
          <p:cNvPr id="26" name="Group 25"/>
          <p:cNvGrpSpPr/>
          <p:nvPr/>
        </p:nvGrpSpPr>
        <p:grpSpPr>
          <a:xfrm>
            <a:off x="4267200" y="1752600"/>
            <a:ext cx="4800600" cy="2819400"/>
            <a:chOff x="4038600" y="609600"/>
            <a:chExt cx="4800600" cy="2819400"/>
          </a:xfrm>
        </p:grpSpPr>
        <p:grpSp>
          <p:nvGrpSpPr>
            <p:cNvPr id="6" name="Group 34"/>
            <p:cNvGrpSpPr>
              <a:grpSpLocks/>
            </p:cNvGrpSpPr>
            <p:nvPr/>
          </p:nvGrpSpPr>
          <p:grpSpPr bwMode="auto">
            <a:xfrm>
              <a:off x="4038600" y="609600"/>
              <a:ext cx="4800600" cy="2603500"/>
              <a:chOff x="4038600" y="533400"/>
              <a:chExt cx="4800600" cy="2603500"/>
            </a:xfrm>
          </p:grpSpPr>
          <p:pic>
            <p:nvPicPr>
              <p:cNvPr id="20518" name="Picture 4"/>
              <p:cNvPicPr>
                <a:picLocks noChangeAspect="1" noChangeArrowheads="1"/>
              </p:cNvPicPr>
              <p:nvPr/>
            </p:nvPicPr>
            <p:blipFill>
              <a:blip r:embed="rId4" cstate="print"/>
              <a:srcRect r="1767" b="11828"/>
              <a:stretch>
                <a:fillRect/>
              </a:stretch>
            </p:blipFill>
            <p:spPr bwMode="auto">
              <a:xfrm>
                <a:off x="4601895" y="533400"/>
                <a:ext cx="4237305" cy="2603500"/>
              </a:xfrm>
              <a:prstGeom prst="rect">
                <a:avLst/>
              </a:prstGeom>
              <a:noFill/>
              <a:ln w="9525">
                <a:noFill/>
                <a:miter lim="800000"/>
                <a:headEnd/>
                <a:tailEnd/>
              </a:ln>
            </p:spPr>
          </p:pic>
          <p:sp>
            <p:nvSpPr>
              <p:cNvPr id="27" name="Right Arrow 26"/>
              <p:cNvSpPr/>
              <p:nvPr/>
            </p:nvSpPr>
            <p:spPr>
              <a:xfrm>
                <a:off x="4038600" y="1524000"/>
                <a:ext cx="457200" cy="228600"/>
              </a:xfrm>
              <a:prstGeom prst="rightArrow">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4" name="TextBox 23"/>
            <p:cNvSpPr txBox="1"/>
            <p:nvPr/>
          </p:nvSpPr>
          <p:spPr>
            <a:xfrm>
              <a:off x="6019800" y="3121223"/>
              <a:ext cx="2203924" cy="307777"/>
            </a:xfrm>
            <a:prstGeom prst="rect">
              <a:avLst/>
            </a:prstGeom>
            <a:noFill/>
          </p:spPr>
          <p:txBody>
            <a:bodyPr wrap="none" rtlCol="0">
              <a:spAutoFit/>
            </a:bodyPr>
            <a:lstStyle/>
            <a:p>
              <a:r>
                <a:rPr lang="en-US" sz="1400" dirty="0" smtClean="0">
                  <a:latin typeface="Gill Sans MT"/>
                </a:rPr>
                <a:t>Noon [Local clock ticks] </a:t>
              </a:r>
              <a:r>
                <a:rPr lang="en-US" sz="1400" dirty="0" err="1" smtClean="0">
                  <a:latin typeface="Gill Sans MT"/>
                  <a:sym typeface="Wingdings"/>
                </a:rPr>
                <a:t></a:t>
              </a:r>
              <a:endParaRPr lang="en-US" sz="1400" dirty="0">
                <a:latin typeface="Gill Sans MT"/>
              </a:endParaRPr>
            </a:p>
          </p:txBody>
        </p:sp>
      </p:grpSp>
      <p:sp>
        <p:nvSpPr>
          <p:cNvPr id="19" name="Slide Number Placeholder 18"/>
          <p:cNvSpPr>
            <a:spLocks noGrp="1"/>
          </p:cNvSpPr>
          <p:nvPr>
            <p:ph type="sldNum" sz="quarter" idx="11"/>
          </p:nvPr>
        </p:nvSpPr>
        <p:spPr/>
        <p:txBody>
          <a:bodyPr/>
          <a:lstStyle/>
          <a:p>
            <a:fld id="{37C6318B-D6FE-44FF-8919-00FB94686E4E}" type="slidenum">
              <a:rPr lang="en-US" smtClean="0"/>
              <a:pPr/>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Annual Solar Patterns</a:t>
            </a:r>
            <a:endParaRPr lang="en-US" dirty="0"/>
          </a:p>
        </p:txBody>
      </p:sp>
      <p:pic>
        <p:nvPicPr>
          <p:cNvPr id="18435" name="Picture 3"/>
          <p:cNvPicPr>
            <a:picLocks noChangeAspect="1" noChangeArrowheads="1"/>
          </p:cNvPicPr>
          <p:nvPr/>
        </p:nvPicPr>
        <p:blipFill>
          <a:blip r:embed="rId3" cstate="print"/>
          <a:srcRect/>
          <a:stretch>
            <a:fillRect/>
          </a:stretch>
        </p:blipFill>
        <p:spPr bwMode="auto">
          <a:xfrm>
            <a:off x="685800" y="609600"/>
            <a:ext cx="7477125" cy="4519613"/>
          </a:xfrm>
          <a:prstGeom prst="rect">
            <a:avLst/>
          </a:prstGeom>
          <a:noFill/>
          <a:ln w="9525">
            <a:noFill/>
            <a:miter lim="800000"/>
            <a:headEnd/>
            <a:tailEnd/>
          </a:ln>
        </p:spPr>
      </p:pic>
      <p:sp>
        <p:nvSpPr>
          <p:cNvPr id="18436" name="TextBox 4"/>
          <p:cNvSpPr txBox="1">
            <a:spLocks noChangeArrowheads="1"/>
          </p:cNvSpPr>
          <p:nvPr/>
        </p:nvSpPr>
        <p:spPr bwMode="auto">
          <a:xfrm>
            <a:off x="2286000" y="5257800"/>
            <a:ext cx="5203825" cy="584200"/>
          </a:xfrm>
          <a:prstGeom prst="rect">
            <a:avLst/>
          </a:prstGeom>
          <a:noFill/>
          <a:ln w="9525">
            <a:noFill/>
            <a:miter lim="800000"/>
            <a:headEnd/>
            <a:tailEnd/>
          </a:ln>
        </p:spPr>
        <p:txBody>
          <a:bodyPr wrap="none">
            <a:spAutoFit/>
          </a:bodyPr>
          <a:lstStyle/>
          <a:p>
            <a:r>
              <a:rPr lang="en-US" sz="2400">
                <a:latin typeface="Calibri" pitchFamily="34" charset="0"/>
              </a:rPr>
              <a:t>&lt;LOD, noon&gt; = </a:t>
            </a:r>
            <a:r>
              <a:rPr lang="en-US" sz="3200" i="1">
                <a:latin typeface="Calibri" pitchFamily="34" charset="0"/>
              </a:rPr>
              <a:t>f</a:t>
            </a:r>
            <a:r>
              <a:rPr lang="en-US" sz="2800" i="1">
                <a:latin typeface="Calibri" pitchFamily="34" charset="0"/>
              </a:rPr>
              <a:t> </a:t>
            </a:r>
            <a:r>
              <a:rPr lang="en-US" sz="2400">
                <a:latin typeface="Calibri" pitchFamily="34" charset="0"/>
              </a:rPr>
              <a:t>(Latitude, Time of Year)</a:t>
            </a:r>
          </a:p>
        </p:txBody>
      </p:sp>
      <p:sp>
        <p:nvSpPr>
          <p:cNvPr id="5" name="Slide Number Placeholder 4"/>
          <p:cNvSpPr>
            <a:spLocks noGrp="1"/>
          </p:cNvSpPr>
          <p:nvPr>
            <p:ph type="sldNum" sz="quarter" idx="11"/>
          </p:nvPr>
        </p:nvSpPr>
        <p:spPr/>
        <p:txBody>
          <a:bodyPr/>
          <a:lstStyle/>
          <a:p>
            <a:fld id="{37C6318B-D6FE-44FF-8919-00FB94686E4E}"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Sundial : Anchor Points</a:t>
            </a:r>
            <a:endParaRPr lang="en-US" dirty="0"/>
          </a:p>
        </p:txBody>
      </p:sp>
      <p:graphicFrame>
        <p:nvGraphicFramePr>
          <p:cNvPr id="4" name="Table 3"/>
          <p:cNvGraphicFramePr>
            <a:graphicFrameLocks noGrp="1"/>
          </p:cNvGraphicFramePr>
          <p:nvPr/>
        </p:nvGraphicFramePr>
        <p:xfrm>
          <a:off x="5638800" y="3581400"/>
          <a:ext cx="2971800" cy="2225040"/>
        </p:xfrm>
        <a:graphic>
          <a:graphicData uri="http://schemas.openxmlformats.org/drawingml/2006/table">
            <a:tbl>
              <a:tblPr firstRow="1" bandRow="1">
                <a:tableStyleId>{5C22544A-7EE6-4342-B048-85BDC9FD1C3A}</a:tableStyleId>
              </a:tblPr>
              <a:tblGrid>
                <a:gridCol w="1485900"/>
                <a:gridCol w="1485900"/>
              </a:tblGrid>
              <a:tr h="370840">
                <a:tc>
                  <a:txBody>
                    <a:bodyPr/>
                    <a:lstStyle/>
                    <a:p>
                      <a:r>
                        <a:rPr lang="en-US" dirty="0" smtClean="0"/>
                        <a:t>Local Noon</a:t>
                      </a:r>
                      <a:endParaRPr lang="en-US" dirty="0"/>
                    </a:p>
                  </a:txBody>
                  <a:tcPr/>
                </a:tc>
                <a:tc>
                  <a:txBody>
                    <a:bodyPr/>
                    <a:lstStyle/>
                    <a:p>
                      <a:r>
                        <a:rPr lang="en-US" dirty="0" smtClean="0"/>
                        <a:t>Global Noon</a:t>
                      </a:r>
                      <a:endParaRPr lang="en-US" dirty="0"/>
                    </a:p>
                  </a:txBody>
                  <a:tcPr/>
                </a:tc>
              </a:tr>
              <a:tr h="370840">
                <a:tc>
                  <a:txBody>
                    <a:bodyPr/>
                    <a:lstStyle/>
                    <a:p>
                      <a:r>
                        <a:rPr lang="en-US" dirty="0" err="1" smtClean="0"/>
                        <a:t>Lts</a:t>
                      </a:r>
                      <a:r>
                        <a:rPr lang="en-US" dirty="0" smtClean="0"/>
                        <a:t> </a:t>
                      </a:r>
                      <a:r>
                        <a:rPr lang="en-US" baseline="-25000" dirty="0" smtClean="0"/>
                        <a:t>1</a:t>
                      </a:r>
                      <a:endParaRPr lang="en-US" baseline="-25000" dirty="0"/>
                    </a:p>
                  </a:txBody>
                  <a:tcPr/>
                </a:tc>
                <a:tc>
                  <a:txBody>
                    <a:bodyPr/>
                    <a:lstStyle/>
                    <a:p>
                      <a:r>
                        <a:rPr lang="en-US" dirty="0" err="1" smtClean="0"/>
                        <a:t>Gts</a:t>
                      </a:r>
                      <a:r>
                        <a:rPr lang="en-US" dirty="0" smtClean="0"/>
                        <a:t> </a:t>
                      </a:r>
                      <a:r>
                        <a:rPr lang="en-US" baseline="-25000" dirty="0" smtClean="0"/>
                        <a:t>1</a:t>
                      </a:r>
                      <a:endParaRPr lang="en-US" baseline="-25000" dirty="0"/>
                    </a:p>
                  </a:txBody>
                  <a:tcPr/>
                </a:tc>
              </a:tr>
              <a:tr h="370840">
                <a:tc>
                  <a:txBody>
                    <a:bodyPr/>
                    <a:lstStyle/>
                    <a:p>
                      <a:r>
                        <a:rPr lang="en-US" dirty="0" err="1" smtClean="0"/>
                        <a:t>Lts</a:t>
                      </a:r>
                      <a:r>
                        <a:rPr lang="en-US" dirty="0" smtClean="0"/>
                        <a:t> </a:t>
                      </a:r>
                      <a:r>
                        <a:rPr lang="en-US" baseline="-25000" dirty="0" smtClean="0"/>
                        <a:t>2</a:t>
                      </a:r>
                      <a:endParaRPr lang="en-US" baseline="-25000" dirty="0"/>
                    </a:p>
                  </a:txBody>
                  <a:tcPr/>
                </a:tc>
                <a:tc>
                  <a:txBody>
                    <a:bodyPr/>
                    <a:lstStyle/>
                    <a:p>
                      <a:r>
                        <a:rPr lang="en-US" dirty="0" err="1" smtClean="0"/>
                        <a:t>Gts</a:t>
                      </a:r>
                      <a:r>
                        <a:rPr lang="en-US" dirty="0" smtClean="0"/>
                        <a:t> </a:t>
                      </a:r>
                      <a:r>
                        <a:rPr lang="en-US" baseline="-25000" dirty="0" smtClean="0"/>
                        <a:t>2</a:t>
                      </a:r>
                      <a:endParaRPr lang="en-US" baseline="-25000" dirty="0"/>
                    </a:p>
                  </a:txBody>
                  <a:tcPr/>
                </a:tc>
              </a:tr>
              <a:tr h="370840">
                <a:tc>
                  <a:txBody>
                    <a:bodyPr/>
                    <a:lstStyle/>
                    <a:p>
                      <a:r>
                        <a:rPr lang="en-US" dirty="0" smtClean="0"/>
                        <a:t>…</a:t>
                      </a:r>
                      <a:endParaRPr lang="en-US" dirty="0"/>
                    </a:p>
                  </a:txBody>
                  <a:tcPr/>
                </a:tc>
                <a:tc>
                  <a:txBody>
                    <a:bodyPr/>
                    <a:lstStyle/>
                    <a:p>
                      <a:r>
                        <a:rPr lang="en-US" dirty="0" smtClean="0"/>
                        <a:t>…</a:t>
                      </a:r>
                      <a:endParaRPr lang="en-US" dirty="0"/>
                    </a:p>
                  </a:txBody>
                  <a:tcPr/>
                </a:tc>
              </a:tr>
              <a:tr h="370840">
                <a:tc>
                  <a:txBody>
                    <a:bodyPr/>
                    <a:lstStyle/>
                    <a:p>
                      <a:r>
                        <a:rPr lang="en-US" dirty="0" smtClean="0"/>
                        <a:t>…</a:t>
                      </a:r>
                      <a:endParaRPr lang="en-US" dirty="0"/>
                    </a:p>
                  </a:txBody>
                  <a:tcPr/>
                </a:tc>
                <a:tc>
                  <a:txBody>
                    <a:bodyPr/>
                    <a:lstStyle/>
                    <a:p>
                      <a:r>
                        <a:rPr lang="en-US" dirty="0" smtClean="0"/>
                        <a:t>…</a:t>
                      </a:r>
                      <a:endParaRPr lang="en-US" dirty="0"/>
                    </a:p>
                  </a:txBody>
                  <a:tcPr/>
                </a:tc>
              </a:tr>
              <a:tr h="370840">
                <a:tc>
                  <a:txBody>
                    <a:bodyPr/>
                    <a:lstStyle/>
                    <a:p>
                      <a:r>
                        <a:rPr lang="en-US" dirty="0" err="1" smtClean="0"/>
                        <a:t>Lts</a:t>
                      </a:r>
                      <a:r>
                        <a:rPr lang="en-US" dirty="0" smtClean="0"/>
                        <a:t> </a:t>
                      </a:r>
                      <a:r>
                        <a:rPr lang="en-US" baseline="-25000" dirty="0" smtClean="0"/>
                        <a:t>n</a:t>
                      </a:r>
                      <a:endParaRPr lang="en-US" baseline="-25000" dirty="0"/>
                    </a:p>
                  </a:txBody>
                  <a:tcPr/>
                </a:tc>
                <a:tc>
                  <a:txBody>
                    <a:bodyPr/>
                    <a:lstStyle/>
                    <a:p>
                      <a:r>
                        <a:rPr lang="en-US" dirty="0" err="1" smtClean="0"/>
                        <a:t>Gts</a:t>
                      </a:r>
                      <a:r>
                        <a:rPr lang="en-US" dirty="0" smtClean="0"/>
                        <a:t> </a:t>
                      </a:r>
                      <a:r>
                        <a:rPr lang="en-US" baseline="-25000" dirty="0" smtClean="0"/>
                        <a:t>n</a:t>
                      </a:r>
                      <a:endParaRPr lang="en-US" baseline="-25000" dirty="0"/>
                    </a:p>
                  </a:txBody>
                  <a:tcPr/>
                </a:tc>
              </a:tr>
            </a:tbl>
          </a:graphicData>
        </a:graphic>
      </p:graphicFrame>
      <p:sp>
        <p:nvSpPr>
          <p:cNvPr id="9" name="Down Arrow 8"/>
          <p:cNvSpPr/>
          <p:nvPr/>
        </p:nvSpPr>
        <p:spPr bwMode="auto">
          <a:xfrm>
            <a:off x="1981200" y="3581399"/>
            <a:ext cx="228600" cy="457201"/>
          </a:xfrm>
          <a:prstGeom prst="downArrow">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38"/>
          <p:cNvSpPr txBox="1">
            <a:spLocks noChangeArrowheads="1"/>
          </p:cNvSpPr>
          <p:nvPr/>
        </p:nvSpPr>
        <p:spPr bwMode="auto">
          <a:xfrm>
            <a:off x="4687331" y="1600200"/>
            <a:ext cx="4456669" cy="430314"/>
          </a:xfrm>
          <a:prstGeom prst="rect">
            <a:avLst/>
          </a:prstGeom>
          <a:noFill/>
          <a:ln w="9525">
            <a:noFill/>
            <a:miter lim="800000"/>
            <a:headEnd/>
            <a:tailEnd/>
          </a:ln>
        </p:spPr>
        <p:txBody>
          <a:bodyPr wrap="none">
            <a:spAutoFit/>
          </a:bodyPr>
          <a:lstStyle/>
          <a:p>
            <a:r>
              <a:rPr lang="en-US" sz="2200" i="1" dirty="0" err="1">
                <a:latin typeface="Calibri" pitchFamily="34" charset="0"/>
              </a:rPr>
              <a:t>argmax</a:t>
            </a:r>
            <a:r>
              <a:rPr lang="en-US" sz="2200" i="1" dirty="0">
                <a:latin typeface="Calibri" pitchFamily="34" charset="0"/>
              </a:rPr>
              <a:t> </a:t>
            </a:r>
            <a:r>
              <a:rPr lang="en-US" sz="2200" i="1" baseline="-25000" dirty="0">
                <a:latin typeface="Calibri" pitchFamily="34" charset="0"/>
              </a:rPr>
              <a:t>lag</a:t>
            </a:r>
            <a:r>
              <a:rPr lang="en-US" sz="2200" dirty="0">
                <a:latin typeface="Calibri" pitchFamily="34" charset="0"/>
              </a:rPr>
              <a:t> </a:t>
            </a:r>
            <a:r>
              <a:rPr lang="en-US" sz="2200" dirty="0" err="1">
                <a:latin typeface="Calibri" pitchFamily="34" charset="0"/>
              </a:rPr>
              <a:t>Xcorr</a:t>
            </a:r>
            <a:r>
              <a:rPr lang="en-US" sz="2200" dirty="0">
                <a:latin typeface="Calibri" pitchFamily="34" charset="0"/>
              </a:rPr>
              <a:t> (LOD </a:t>
            </a:r>
            <a:r>
              <a:rPr lang="en-US" sz="2200" baseline="-25000" dirty="0" err="1">
                <a:latin typeface="Calibri" pitchFamily="34" charset="0"/>
              </a:rPr>
              <a:t>lts</a:t>
            </a:r>
            <a:r>
              <a:rPr lang="en-US" sz="2200" dirty="0">
                <a:latin typeface="Calibri" pitchFamily="34" charset="0"/>
              </a:rPr>
              <a:t>, LOD </a:t>
            </a:r>
            <a:r>
              <a:rPr lang="en-US" sz="2200" baseline="-25000" dirty="0" err="1">
                <a:latin typeface="Calibri" pitchFamily="34" charset="0"/>
              </a:rPr>
              <a:t>gts</a:t>
            </a:r>
            <a:r>
              <a:rPr lang="en-US" sz="2200" dirty="0">
                <a:latin typeface="Calibri" pitchFamily="34" charset="0"/>
              </a:rPr>
              <a:t>, lag)</a:t>
            </a:r>
          </a:p>
        </p:txBody>
      </p:sp>
      <p:pic>
        <p:nvPicPr>
          <p:cNvPr id="11" name="Picture 7"/>
          <p:cNvPicPr>
            <a:picLocks noChangeAspect="1" noChangeArrowheads="1"/>
          </p:cNvPicPr>
          <p:nvPr/>
        </p:nvPicPr>
        <p:blipFill>
          <a:blip r:embed="rId3" cstate="print"/>
          <a:srcRect b="8671"/>
          <a:stretch>
            <a:fillRect/>
          </a:stretch>
        </p:blipFill>
        <p:spPr bwMode="auto">
          <a:xfrm>
            <a:off x="304800" y="762000"/>
            <a:ext cx="4024312" cy="2324100"/>
          </a:xfrm>
          <a:prstGeom prst="rect">
            <a:avLst/>
          </a:prstGeom>
          <a:noFill/>
          <a:ln w="9525">
            <a:noFill/>
            <a:miter lim="800000"/>
            <a:headEnd/>
            <a:tailEnd/>
          </a:ln>
        </p:spPr>
      </p:pic>
      <p:sp>
        <p:nvSpPr>
          <p:cNvPr id="12" name="TextBox 11"/>
          <p:cNvSpPr txBox="1"/>
          <p:nvPr/>
        </p:nvSpPr>
        <p:spPr>
          <a:xfrm>
            <a:off x="228600" y="4267200"/>
            <a:ext cx="3176671" cy="830997"/>
          </a:xfrm>
          <a:prstGeom prst="rect">
            <a:avLst/>
          </a:prstGeom>
          <a:noFill/>
        </p:spPr>
        <p:txBody>
          <a:bodyPr wrap="none" rtlCol="0">
            <a:spAutoFit/>
          </a:bodyPr>
          <a:lstStyle/>
          <a:p>
            <a:r>
              <a:rPr lang="en-US" sz="1600" dirty="0" smtClean="0">
                <a:latin typeface="Gill Sans MT"/>
              </a:rPr>
              <a:t>For each data point:</a:t>
            </a:r>
          </a:p>
          <a:p>
            <a:endParaRPr lang="en-US" sz="1600" dirty="0" smtClean="0">
              <a:latin typeface="Gill Sans MT"/>
            </a:endParaRPr>
          </a:p>
          <a:p>
            <a:r>
              <a:rPr lang="en-US" sz="1600" dirty="0" smtClean="0">
                <a:latin typeface="Gill Sans MT"/>
              </a:rPr>
              <a:t>Look up local noon and global noon</a:t>
            </a:r>
            <a:endParaRPr lang="en-US" sz="1600" dirty="0">
              <a:latin typeface="Gill Sans MT"/>
            </a:endParaRPr>
          </a:p>
        </p:txBody>
      </p:sp>
      <p:grpSp>
        <p:nvGrpSpPr>
          <p:cNvPr id="15" name="Group 14"/>
          <p:cNvGrpSpPr/>
          <p:nvPr/>
        </p:nvGrpSpPr>
        <p:grpSpPr>
          <a:xfrm>
            <a:off x="3657600" y="4171890"/>
            <a:ext cx="1879378" cy="743011"/>
            <a:chOff x="3657600" y="4171890"/>
            <a:chExt cx="1879378" cy="743011"/>
          </a:xfrm>
        </p:grpSpPr>
        <p:sp>
          <p:nvSpPr>
            <p:cNvPr id="13" name="Down Arrow 12"/>
            <p:cNvSpPr/>
            <p:nvPr/>
          </p:nvSpPr>
          <p:spPr bwMode="auto">
            <a:xfrm rot="16200000">
              <a:off x="4533901" y="4572000"/>
              <a:ext cx="228600" cy="457201"/>
            </a:xfrm>
            <a:prstGeom prst="downArrow">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extBox 13"/>
            <p:cNvSpPr txBox="1"/>
            <p:nvPr/>
          </p:nvSpPr>
          <p:spPr>
            <a:xfrm>
              <a:off x="3657600" y="4171890"/>
              <a:ext cx="1879378" cy="400110"/>
            </a:xfrm>
            <a:prstGeom prst="rect">
              <a:avLst/>
            </a:prstGeom>
            <a:noFill/>
          </p:spPr>
          <p:txBody>
            <a:bodyPr wrap="none" rtlCol="0">
              <a:spAutoFit/>
            </a:bodyPr>
            <a:lstStyle/>
            <a:p>
              <a:r>
                <a:rPr lang="en-US" sz="2000" dirty="0" smtClean="0">
                  <a:latin typeface="Gill Sans MT"/>
                </a:rPr>
                <a:t>“Anchor Points”</a:t>
              </a:r>
            </a:p>
          </p:txBody>
        </p:sp>
      </p:grpSp>
      <p:sp>
        <p:nvSpPr>
          <p:cNvPr id="16" name="Slide Number Placeholder 15"/>
          <p:cNvSpPr>
            <a:spLocks noGrp="1"/>
          </p:cNvSpPr>
          <p:nvPr>
            <p:ph type="sldNum" sz="quarter" idx="11"/>
          </p:nvPr>
        </p:nvSpPr>
        <p:spPr/>
        <p:txBody>
          <a:bodyPr/>
          <a:lstStyle/>
          <a:p>
            <a:fld id="{37C6318B-D6FE-44FF-8919-00FB94686E4E}"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Evaluation</a:t>
            </a:r>
            <a:endParaRPr lang="en-US" dirty="0"/>
          </a:p>
        </p:txBody>
      </p:sp>
      <p:pic>
        <p:nvPicPr>
          <p:cNvPr id="24579" name="Picture 3"/>
          <p:cNvPicPr>
            <a:picLocks noChangeAspect="1" noChangeArrowheads="1"/>
          </p:cNvPicPr>
          <p:nvPr/>
        </p:nvPicPr>
        <p:blipFill>
          <a:blip r:embed="rId3" cstate="print"/>
          <a:srcRect/>
          <a:stretch>
            <a:fillRect/>
          </a:stretch>
        </p:blipFill>
        <p:spPr bwMode="auto">
          <a:xfrm>
            <a:off x="1219200" y="838200"/>
            <a:ext cx="7840663" cy="5110163"/>
          </a:xfrm>
          <a:prstGeom prst="rect">
            <a:avLst/>
          </a:prstGeom>
          <a:noFill/>
          <a:ln w="9525">
            <a:noFill/>
            <a:miter lim="800000"/>
            <a:headEnd/>
            <a:tailEnd/>
          </a:ln>
        </p:spPr>
      </p:pic>
      <p:sp>
        <p:nvSpPr>
          <p:cNvPr id="6" name="TextBox 5"/>
          <p:cNvSpPr txBox="1"/>
          <p:nvPr/>
        </p:nvSpPr>
        <p:spPr>
          <a:xfrm>
            <a:off x="76200" y="3124200"/>
            <a:ext cx="2286000" cy="1846263"/>
          </a:xfrm>
          <a:prstGeom prst="rect">
            <a:avLst/>
          </a:prstGeom>
          <a:noFill/>
        </p:spPr>
        <p:txBody>
          <a:bodyPr>
            <a:spAutoFit/>
          </a:bodyPr>
          <a:lstStyle/>
          <a:p>
            <a:pPr fontAlgn="auto">
              <a:spcBef>
                <a:spcPts val="0"/>
              </a:spcBef>
              <a:spcAft>
                <a:spcPts val="0"/>
              </a:spcAft>
              <a:defRPr/>
            </a:pPr>
            <a:r>
              <a:rPr lang="en-US" sz="1600" b="1" dirty="0">
                <a:latin typeface="Gill Sans MT"/>
              </a:rPr>
              <a:t>“</a:t>
            </a:r>
            <a:r>
              <a:rPr lang="en-US" sz="1600" b="1" dirty="0" err="1">
                <a:latin typeface="Gill Sans MT"/>
              </a:rPr>
              <a:t>Leakin</a:t>
            </a:r>
            <a:r>
              <a:rPr lang="en-US" sz="1600" b="1" dirty="0">
                <a:latin typeface="Gill Sans MT"/>
              </a:rPr>
              <a:t>” Deployment</a:t>
            </a:r>
          </a:p>
          <a:p>
            <a:pPr fontAlgn="auto">
              <a:spcBef>
                <a:spcPts val="0"/>
              </a:spcBef>
              <a:spcAft>
                <a:spcPts val="0"/>
              </a:spcAft>
              <a:defRPr/>
            </a:pPr>
            <a:endParaRPr lang="en-US" sz="1600" b="1" dirty="0">
              <a:latin typeface="Gill Sans MT"/>
            </a:endParaRPr>
          </a:p>
          <a:p>
            <a:pPr fontAlgn="auto">
              <a:spcBef>
                <a:spcPts val="0"/>
              </a:spcBef>
              <a:spcAft>
                <a:spcPts val="0"/>
              </a:spcAft>
              <a:buFontTx/>
              <a:buChar char="-"/>
              <a:defRPr/>
            </a:pPr>
            <a:r>
              <a:rPr lang="en-US" sz="1600" dirty="0">
                <a:latin typeface="Gill Sans MT"/>
              </a:rPr>
              <a:t> </a:t>
            </a:r>
            <a:r>
              <a:rPr lang="en-US" sz="1600" dirty="0" err="1">
                <a:latin typeface="Gill Sans MT"/>
              </a:rPr>
              <a:t>MicaZ</a:t>
            </a:r>
            <a:r>
              <a:rPr lang="en-US" sz="1600" dirty="0">
                <a:latin typeface="Gill Sans MT"/>
              </a:rPr>
              <a:t> motes</a:t>
            </a:r>
          </a:p>
          <a:p>
            <a:pPr fontAlgn="auto">
              <a:spcBef>
                <a:spcPts val="0"/>
              </a:spcBef>
              <a:spcAft>
                <a:spcPts val="0"/>
              </a:spcAft>
              <a:buFontTx/>
              <a:buChar char="-"/>
              <a:defRPr/>
            </a:pPr>
            <a:r>
              <a:rPr lang="en-US" sz="1600" dirty="0">
                <a:latin typeface="Gill Sans MT"/>
              </a:rPr>
              <a:t> 20 minute sampling</a:t>
            </a:r>
          </a:p>
          <a:p>
            <a:pPr fontAlgn="auto">
              <a:spcBef>
                <a:spcPts val="0"/>
              </a:spcBef>
              <a:spcAft>
                <a:spcPts val="0"/>
              </a:spcAft>
              <a:buFontTx/>
              <a:buChar char="-"/>
              <a:defRPr/>
            </a:pPr>
            <a:r>
              <a:rPr lang="en-US" sz="1600" dirty="0">
                <a:latin typeface="Gill Sans MT"/>
              </a:rPr>
              <a:t> 6 boxes</a:t>
            </a:r>
          </a:p>
          <a:p>
            <a:pPr fontAlgn="auto">
              <a:spcBef>
                <a:spcPts val="0"/>
              </a:spcBef>
              <a:spcAft>
                <a:spcPts val="0"/>
              </a:spcAft>
              <a:buFontTx/>
              <a:buChar char="-"/>
              <a:defRPr/>
            </a:pPr>
            <a:r>
              <a:rPr lang="en-US" sz="1600" dirty="0">
                <a:latin typeface="Gill Sans MT"/>
              </a:rPr>
              <a:t> Max Size : 587 days</a:t>
            </a:r>
          </a:p>
          <a:p>
            <a:pPr fontAlgn="auto">
              <a:spcBef>
                <a:spcPts val="0"/>
              </a:spcBef>
              <a:spcAft>
                <a:spcPts val="0"/>
              </a:spcAft>
              <a:defRPr/>
            </a:pPr>
            <a:endParaRPr lang="en-US" dirty="0">
              <a:latin typeface="Gill Sans MT"/>
            </a:endParaRPr>
          </a:p>
        </p:txBody>
      </p:sp>
      <p:sp>
        <p:nvSpPr>
          <p:cNvPr id="24581" name="TextBox 6"/>
          <p:cNvSpPr txBox="1">
            <a:spLocks noChangeArrowheads="1"/>
          </p:cNvSpPr>
          <p:nvPr/>
        </p:nvSpPr>
        <p:spPr bwMode="auto">
          <a:xfrm>
            <a:off x="152400" y="990600"/>
            <a:ext cx="2339102" cy="1846659"/>
          </a:xfrm>
          <a:prstGeom prst="rect">
            <a:avLst/>
          </a:prstGeom>
          <a:noFill/>
          <a:ln w="9525">
            <a:noFill/>
            <a:miter lim="800000"/>
            <a:headEnd/>
            <a:tailEnd/>
          </a:ln>
        </p:spPr>
        <p:txBody>
          <a:bodyPr wrap="none">
            <a:spAutoFit/>
          </a:bodyPr>
          <a:lstStyle/>
          <a:p>
            <a:r>
              <a:rPr lang="en-US" sz="1600" b="1" dirty="0">
                <a:latin typeface="Gill Sans MT"/>
              </a:rPr>
              <a:t>“Jug bay” Deployment</a:t>
            </a:r>
          </a:p>
          <a:p>
            <a:endParaRPr lang="en-US" sz="1600" b="1" dirty="0">
              <a:latin typeface="Gill Sans MT"/>
            </a:endParaRPr>
          </a:p>
          <a:p>
            <a:pPr>
              <a:buFontTx/>
              <a:buChar char="-"/>
            </a:pPr>
            <a:r>
              <a:rPr lang="en-US" sz="1600" dirty="0">
                <a:latin typeface="Gill Sans MT"/>
              </a:rPr>
              <a:t> </a:t>
            </a:r>
            <a:r>
              <a:rPr lang="en-US" sz="1600" dirty="0" err="1">
                <a:latin typeface="Gill Sans MT"/>
              </a:rPr>
              <a:t>Telos</a:t>
            </a:r>
            <a:r>
              <a:rPr lang="en-US" sz="1600" dirty="0">
                <a:latin typeface="Gill Sans MT"/>
              </a:rPr>
              <a:t> B motes</a:t>
            </a:r>
          </a:p>
          <a:p>
            <a:pPr>
              <a:buFontTx/>
              <a:buChar char="-"/>
            </a:pPr>
            <a:r>
              <a:rPr lang="en-US" sz="1600" dirty="0">
                <a:latin typeface="Gill Sans MT"/>
              </a:rPr>
              <a:t> 30 minute sampling </a:t>
            </a:r>
          </a:p>
          <a:p>
            <a:pPr>
              <a:buFontTx/>
              <a:buChar char="-"/>
            </a:pPr>
            <a:r>
              <a:rPr lang="en-US" sz="1600" dirty="0">
                <a:latin typeface="Gill Sans MT"/>
              </a:rPr>
              <a:t> 13 boxes</a:t>
            </a:r>
          </a:p>
          <a:p>
            <a:pPr>
              <a:buFontTx/>
              <a:buChar char="-"/>
            </a:pPr>
            <a:r>
              <a:rPr lang="en-US" sz="1600" dirty="0">
                <a:latin typeface="Gill Sans MT"/>
              </a:rPr>
              <a:t> Max Size : 167 days  	</a:t>
            </a:r>
          </a:p>
          <a:p>
            <a:endParaRPr lang="en-US" dirty="0">
              <a:latin typeface="Gill Sans MT"/>
            </a:endParaRPr>
          </a:p>
        </p:txBody>
      </p:sp>
      <p:sp>
        <p:nvSpPr>
          <p:cNvPr id="7" name="Slide Number Placeholder 6"/>
          <p:cNvSpPr>
            <a:spLocks noGrp="1"/>
          </p:cNvSpPr>
          <p:nvPr>
            <p:ph type="sldNum" sz="quarter" idx="11"/>
          </p:nvPr>
        </p:nvSpPr>
        <p:spPr/>
        <p:txBody>
          <a:bodyPr/>
          <a:lstStyle/>
          <a:p>
            <a:fld id="{37C6318B-D6FE-44FF-8919-00FB94686E4E}"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Reconstruction </a:t>
            </a:r>
            <a:r>
              <a:rPr lang="en-US" dirty="0" smtClean="0"/>
              <a:t>Results (RMSE)</a:t>
            </a:r>
            <a:endParaRPr lang="en-US" dirty="0"/>
          </a:p>
        </p:txBody>
      </p:sp>
      <p:sp>
        <p:nvSpPr>
          <p:cNvPr id="9" name="Slide Number Placeholder 8"/>
          <p:cNvSpPr>
            <a:spLocks noGrp="1"/>
          </p:cNvSpPr>
          <p:nvPr>
            <p:ph type="sldNum" sz="quarter" idx="11"/>
          </p:nvPr>
        </p:nvSpPr>
        <p:spPr/>
        <p:txBody>
          <a:bodyPr/>
          <a:lstStyle/>
          <a:p>
            <a:fld id="{37C6318B-D6FE-44FF-8919-00FB94686E4E}" type="slidenum">
              <a:rPr lang="en-US" smtClean="0"/>
              <a:pPr/>
              <a:t>29</a:t>
            </a:fld>
            <a:endParaRPr lang="en-US"/>
          </a:p>
        </p:txBody>
      </p:sp>
      <p:pic>
        <p:nvPicPr>
          <p:cNvPr id="12" name="Picture 11" descr="sundial-error.PNG"/>
          <p:cNvPicPr>
            <a:picLocks noChangeAspect="1"/>
          </p:cNvPicPr>
          <p:nvPr/>
        </p:nvPicPr>
        <p:blipFill>
          <a:blip r:embed="rId3"/>
          <a:stretch>
            <a:fillRect/>
          </a:stretch>
        </p:blipFill>
        <p:spPr>
          <a:xfrm>
            <a:off x="556260" y="908050"/>
            <a:ext cx="8054340" cy="51117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 Environment of Interest</a:t>
            </a:r>
            <a:endParaRPr lang="en-US" dirty="0"/>
          </a:p>
        </p:txBody>
      </p:sp>
      <p:sp>
        <p:nvSpPr>
          <p:cNvPr id="11" name="TextBox 10"/>
          <p:cNvSpPr txBox="1"/>
          <p:nvPr/>
        </p:nvSpPr>
        <p:spPr>
          <a:xfrm>
            <a:off x="5943600" y="6078379"/>
            <a:ext cx="1352103" cy="246221"/>
          </a:xfrm>
          <a:prstGeom prst="rect">
            <a:avLst/>
          </a:prstGeom>
          <a:noFill/>
        </p:spPr>
        <p:txBody>
          <a:bodyPr wrap="none" rtlCol="0">
            <a:spAutoFit/>
          </a:bodyPr>
          <a:lstStyle/>
          <a:p>
            <a:r>
              <a:rPr lang="en-US" sz="1000" dirty="0" smtClean="0">
                <a:latin typeface="Gill Sans MT" pitchFamily="34" charset="0"/>
              </a:rPr>
              <a:t>Cub Hill, Parkville, </a:t>
            </a:r>
            <a:r>
              <a:rPr lang="en-US" sz="1000" dirty="0" smtClean="0">
                <a:latin typeface="Gill Sans MT" pitchFamily="34" charset="0"/>
              </a:rPr>
              <a:t>MD</a:t>
            </a:r>
            <a:endParaRPr lang="en-US" sz="1000" dirty="0">
              <a:latin typeface="Gill Sans MT" pitchFamily="34" charset="0"/>
            </a:endParaRPr>
          </a:p>
        </p:txBody>
      </p:sp>
      <p:sp>
        <p:nvSpPr>
          <p:cNvPr id="5" name="Slide Number Placeholder 4"/>
          <p:cNvSpPr>
            <a:spLocks noGrp="1"/>
          </p:cNvSpPr>
          <p:nvPr>
            <p:ph type="sldNum" sz="quarter" idx="11"/>
          </p:nvPr>
        </p:nvSpPr>
        <p:spPr/>
        <p:txBody>
          <a:bodyPr/>
          <a:lstStyle/>
          <a:p>
            <a:fld id="{37C6318B-D6FE-44FF-8919-00FB94686E4E}" type="slidenum">
              <a:rPr lang="en-US" smtClean="0"/>
              <a:pPr/>
              <a:t>3</a:t>
            </a:fld>
            <a:endParaRPr lang="en-US"/>
          </a:p>
        </p:txBody>
      </p:sp>
      <p:pic>
        <p:nvPicPr>
          <p:cNvPr id="6" name="Picture 5" descr="Cubhill-Kirg.png"/>
          <p:cNvPicPr>
            <a:picLocks noChangeAspect="1"/>
          </p:cNvPicPr>
          <p:nvPr/>
        </p:nvPicPr>
        <p:blipFill>
          <a:blip r:embed="rId3"/>
          <a:stretch>
            <a:fillRect/>
          </a:stretch>
        </p:blipFill>
        <p:spPr>
          <a:xfrm>
            <a:off x="1774190" y="1040130"/>
            <a:ext cx="5464810" cy="490347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Discussion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Sun provides a natural time base for environmental processes</a:t>
            </a:r>
          </a:p>
          <a:p>
            <a:endParaRPr lang="en-US" dirty="0" smtClean="0"/>
          </a:p>
          <a:p>
            <a:endParaRPr lang="en-US" dirty="0" smtClean="0"/>
          </a:p>
          <a:p>
            <a:r>
              <a:rPr lang="en-US" dirty="0" smtClean="0">
                <a:solidFill>
                  <a:schemeClr val="bg1">
                    <a:lumMod val="85000"/>
                  </a:schemeClr>
                </a:solidFill>
              </a:rPr>
              <a:t>LOD and Noon metrics :  Validate timestamps</a:t>
            </a:r>
          </a:p>
          <a:p>
            <a:pPr lvl="1"/>
            <a:r>
              <a:rPr lang="en-US" dirty="0" smtClean="0">
                <a:solidFill>
                  <a:schemeClr val="bg1">
                    <a:lumMod val="85000"/>
                  </a:schemeClr>
                </a:solidFill>
              </a:rPr>
              <a:t>Applied to nearby weather station</a:t>
            </a:r>
          </a:p>
          <a:p>
            <a:pPr lvl="1"/>
            <a:r>
              <a:rPr lang="en-US" dirty="0" smtClean="0">
                <a:solidFill>
                  <a:schemeClr val="bg1">
                    <a:lumMod val="85000"/>
                  </a:schemeClr>
                </a:solidFill>
              </a:rPr>
              <a:t>One month in December when time was off by an hour</a:t>
            </a:r>
          </a:p>
          <a:p>
            <a:pPr lvl="1"/>
            <a:endParaRPr lang="en-US" dirty="0" smtClean="0">
              <a:solidFill>
                <a:schemeClr val="bg1">
                  <a:lumMod val="85000"/>
                </a:schemeClr>
              </a:solidFill>
            </a:endParaRPr>
          </a:p>
          <a:p>
            <a:pPr lvl="1"/>
            <a:endParaRPr lang="en-US" dirty="0" smtClean="0">
              <a:solidFill>
                <a:schemeClr val="bg1">
                  <a:lumMod val="85000"/>
                </a:schemeClr>
              </a:solidFill>
            </a:endParaRPr>
          </a:p>
          <a:p>
            <a:r>
              <a:rPr lang="en-US" dirty="0" smtClean="0">
                <a:solidFill>
                  <a:schemeClr val="bg1">
                    <a:lumMod val="85000"/>
                  </a:schemeClr>
                </a:solidFill>
              </a:rPr>
              <a:t>Does not work well for segments that are small</a:t>
            </a:r>
          </a:p>
          <a:p>
            <a:endParaRPr lang="en-US" dirty="0" smtClean="0">
              <a:solidFill>
                <a:schemeClr val="bg1">
                  <a:lumMod val="85000"/>
                </a:schemeClr>
              </a:solidFill>
            </a:endParaRPr>
          </a:p>
          <a:p>
            <a:endParaRPr lang="en-US" dirty="0" smtClean="0">
              <a:solidFill>
                <a:schemeClr val="bg1">
                  <a:lumMod val="85000"/>
                </a:schemeClr>
              </a:solidFill>
            </a:endParaRPr>
          </a:p>
          <a:p>
            <a:r>
              <a:rPr lang="en-US" dirty="0" smtClean="0">
                <a:solidFill>
                  <a:schemeClr val="bg1">
                    <a:lumMod val="85000"/>
                  </a:schemeClr>
                </a:solidFill>
              </a:rPr>
              <a:t>Can we design a system that is </a:t>
            </a:r>
          </a:p>
          <a:p>
            <a:pPr lvl="1"/>
            <a:r>
              <a:rPr lang="en-US" dirty="0" smtClean="0">
                <a:solidFill>
                  <a:schemeClr val="bg1">
                    <a:lumMod val="85000"/>
                  </a:schemeClr>
                </a:solidFill>
              </a:rPr>
              <a:t>Low Power</a:t>
            </a:r>
          </a:p>
          <a:p>
            <a:pPr lvl="1"/>
            <a:r>
              <a:rPr lang="en-US" dirty="0" smtClean="0">
                <a:solidFill>
                  <a:schemeClr val="bg1">
                    <a:lumMod val="85000"/>
                  </a:schemeClr>
                </a:solidFill>
              </a:rPr>
              <a:t>Robust to random mote resets </a:t>
            </a:r>
          </a:p>
          <a:p>
            <a:pPr lvl="1"/>
            <a:r>
              <a:rPr lang="en-US" dirty="0" smtClean="0">
                <a:solidFill>
                  <a:schemeClr val="bg1">
                    <a:lumMod val="85000"/>
                  </a:schemeClr>
                </a:solidFill>
              </a:rPr>
              <a:t>Tolerant to missing global clock sources for ~ days</a:t>
            </a:r>
            <a:endParaRPr lang="en-US" dirty="0">
              <a:solidFill>
                <a:schemeClr val="bg1">
                  <a:lumMod val="85000"/>
                </a:schemeClr>
              </a:solidFill>
            </a:endParaRPr>
          </a:p>
        </p:txBody>
      </p:sp>
      <p:sp>
        <p:nvSpPr>
          <p:cNvPr id="4" name="Slide Number Placeholder 3"/>
          <p:cNvSpPr>
            <a:spLocks noGrp="1"/>
          </p:cNvSpPr>
          <p:nvPr>
            <p:ph type="sldNum" sz="quarter" idx="11"/>
          </p:nvPr>
        </p:nvSpPr>
        <p:spPr/>
        <p:txBody>
          <a:bodyPr/>
          <a:lstStyle/>
          <a:p>
            <a:fld id="{37C6318B-D6FE-44FF-8919-00FB94686E4E}" type="slidenum">
              <a:rPr lang="en-US" smtClean="0"/>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3">
                                            <p:txEl>
                                              <p:pRg st="3" end="3"/>
                                            </p:txEl>
                                          </p:spTgt>
                                        </p:tgtEl>
                                        <p:attrNameLst>
                                          <p:attrName>style.color</p:attrName>
                                        </p:attrNameLst>
                                      </p:cBhvr>
                                      <p:to>
                                        <a:schemeClr val="tx1"/>
                                      </p:to>
                                    </p:animClr>
                                  </p:childTnLst>
                                </p:cTn>
                              </p:par>
                              <p:par>
                                <p:cTn id="7" presetID="3" presetClass="emph" presetSubtype="2" fill="hold" grpId="0" nodeType="withEffect">
                                  <p:stCondLst>
                                    <p:cond delay="0"/>
                                  </p:stCondLst>
                                  <p:childTnLst>
                                    <p:animClr clrSpc="rgb">
                                      <p:cBhvr override="childStyle">
                                        <p:cTn id="8" dur="1000" fill="hold"/>
                                        <p:tgtEl>
                                          <p:spTgt spid="3">
                                            <p:txEl>
                                              <p:pRg st="4" end="4"/>
                                            </p:txEl>
                                          </p:spTgt>
                                        </p:tgtEl>
                                        <p:attrNameLst>
                                          <p:attrName>style.color</p:attrName>
                                        </p:attrNameLst>
                                      </p:cBhvr>
                                      <p:to>
                                        <a:schemeClr val="tx1"/>
                                      </p:to>
                                    </p:animClr>
                                  </p:childTnLst>
                                </p:cTn>
                              </p:par>
                              <p:par>
                                <p:cTn id="9" presetID="3" presetClass="emph" presetSubtype="2" fill="hold" grpId="0" nodeType="withEffect">
                                  <p:stCondLst>
                                    <p:cond delay="0"/>
                                  </p:stCondLst>
                                  <p:childTnLst>
                                    <p:animClr clrSpc="rgb">
                                      <p:cBhvr override="childStyle">
                                        <p:cTn id="10" dur="1000" fill="hold"/>
                                        <p:tgtEl>
                                          <p:spTgt spid="3">
                                            <p:txEl>
                                              <p:pRg st="5" end="5"/>
                                            </p:txEl>
                                          </p:spTgt>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p:cBhvr override="childStyle">
                                        <p:cTn id="14" dur="1000" fill="hold"/>
                                        <p:tgtEl>
                                          <p:spTgt spid="3">
                                            <p:txEl>
                                              <p:pRg st="8" end="8"/>
                                            </p:txEl>
                                          </p:spTgt>
                                        </p:tgtEl>
                                        <p:attrNameLst>
                                          <p:attrName>style.color</p:attrName>
                                        </p:attrNameLst>
                                      </p:cBhvr>
                                      <p:to>
                                        <a:schemeClr val="tx1"/>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p:cBhvr override="childStyle">
                                        <p:cTn id="18" dur="1000" fill="hold"/>
                                        <p:tgtEl>
                                          <p:spTgt spid="3">
                                            <p:txEl>
                                              <p:pRg st="11" end="11"/>
                                            </p:txEl>
                                          </p:spTgt>
                                        </p:tgtEl>
                                        <p:attrNameLst>
                                          <p:attrName>style.color</p:attrName>
                                        </p:attrNameLst>
                                      </p:cBhvr>
                                      <p:to>
                                        <a:srgbClr val="FF0000"/>
                                      </p:to>
                                    </p:animClr>
                                  </p:childTnLst>
                                </p:cTn>
                              </p:par>
                              <p:par>
                                <p:cTn id="19" presetID="3" presetClass="emph" presetSubtype="2" fill="hold" grpId="0" nodeType="withEffect">
                                  <p:stCondLst>
                                    <p:cond delay="0"/>
                                  </p:stCondLst>
                                  <p:childTnLst>
                                    <p:animClr clrSpc="rgb">
                                      <p:cBhvr override="childStyle">
                                        <p:cTn id="20" dur="1000" fill="hold"/>
                                        <p:tgtEl>
                                          <p:spTgt spid="3">
                                            <p:txEl>
                                              <p:pRg st="12" end="12"/>
                                            </p:txEl>
                                          </p:spTgt>
                                        </p:tgtEl>
                                        <p:attrNameLst>
                                          <p:attrName>style.color</p:attrName>
                                        </p:attrNameLst>
                                      </p:cBhvr>
                                      <p:to>
                                        <a:srgbClr val="FF0000"/>
                                      </p:to>
                                    </p:animClr>
                                  </p:childTnLst>
                                </p:cTn>
                              </p:par>
                              <p:par>
                                <p:cTn id="21" presetID="3" presetClass="emph" presetSubtype="2" fill="hold" grpId="0" nodeType="withEffect">
                                  <p:stCondLst>
                                    <p:cond delay="0"/>
                                  </p:stCondLst>
                                  <p:childTnLst>
                                    <p:animClr clrSpc="rgb">
                                      <p:cBhvr override="childStyle">
                                        <p:cTn id="22" dur="1000" fill="hold"/>
                                        <p:tgtEl>
                                          <p:spTgt spid="3">
                                            <p:txEl>
                                              <p:pRg st="13" end="13"/>
                                            </p:txEl>
                                          </p:spTgt>
                                        </p:tgtEl>
                                        <p:attrNameLst>
                                          <p:attrName>style.color</p:attrName>
                                        </p:attrNameLst>
                                      </p:cBhvr>
                                      <p:to>
                                        <a:srgbClr val="FF0000"/>
                                      </p:to>
                                    </p:animClr>
                                  </p:childTnLst>
                                </p:cTn>
                              </p:par>
                              <p:par>
                                <p:cTn id="23" presetID="3" presetClass="emph" presetSubtype="2" fill="hold" grpId="0" nodeType="withEffect">
                                  <p:stCondLst>
                                    <p:cond delay="0"/>
                                  </p:stCondLst>
                                  <p:childTnLst>
                                    <p:animClr clrSpc="rgb">
                                      <p:cBhvr override="childStyle">
                                        <p:cTn id="24" dur="1000" fill="hold"/>
                                        <p:tgtEl>
                                          <p:spTgt spid="3">
                                            <p:txEl>
                                              <p:pRg st="14" end="14"/>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09800"/>
            <a:ext cx="7772400" cy="2305051"/>
          </a:xfrm>
          <a:solidFill>
            <a:srgbClr val="29486D"/>
          </a:solidFill>
          <a:effectLst>
            <a:outerShdw blurRad="50800" dist="50800" dir="5400000" algn="ctr" rotWithShape="0">
              <a:srgbClr val="000000">
                <a:alpha val="0"/>
              </a:srgbClr>
            </a:outerShdw>
          </a:effectLst>
        </p:spPr>
        <p:txBody>
          <a:bodyPr/>
          <a:lstStyle/>
          <a:p>
            <a:r>
              <a:rPr lang="en-US" dirty="0" smtClean="0">
                <a:solidFill>
                  <a:schemeClr val="bg1"/>
                </a:solidFill>
                <a:latin typeface="Gill Sans MT" pitchFamily="34" charset="0"/>
              </a:rPr>
              <a:t>Phoenix</a:t>
            </a:r>
            <a:endParaRPr lang="en-US" dirty="0">
              <a:solidFill>
                <a:schemeClr val="bg1"/>
              </a:solidFill>
              <a:latin typeface="Gill Sans MT" pitchFamily="34" charset="0"/>
            </a:endParaRPr>
          </a:p>
        </p:txBody>
      </p:sp>
      <p:sp>
        <p:nvSpPr>
          <p:cNvPr id="3" name="Slide Number Placeholder 2"/>
          <p:cNvSpPr>
            <a:spLocks noGrp="1"/>
          </p:cNvSpPr>
          <p:nvPr>
            <p:ph type="sldNum" sz="quarter" idx="12"/>
          </p:nvPr>
        </p:nvSpPr>
        <p:spPr/>
        <p:txBody>
          <a:bodyPr/>
          <a:lstStyle/>
          <a:p>
            <a:fld id="{37C6318B-D6FE-44FF-8919-00FB94686E4E}" type="slidenum">
              <a:rPr lang="en-US" smtClean="0"/>
              <a:pPr/>
              <a:t>31</a:t>
            </a:fld>
            <a:endParaRPr lang="en-US"/>
          </a:p>
        </p:txBody>
      </p:sp>
      <p:sp>
        <p:nvSpPr>
          <p:cNvPr id="4" name="TextBox 3"/>
          <p:cNvSpPr txBox="1"/>
          <p:nvPr/>
        </p:nvSpPr>
        <p:spPr>
          <a:xfrm>
            <a:off x="1295400" y="5715000"/>
            <a:ext cx="6781336" cy="738664"/>
          </a:xfrm>
          <a:prstGeom prst="rect">
            <a:avLst/>
          </a:prstGeom>
          <a:noFill/>
        </p:spPr>
        <p:txBody>
          <a:bodyPr wrap="none" rtlCol="0">
            <a:spAutoFit/>
          </a:bodyPr>
          <a:lstStyle/>
          <a:p>
            <a:r>
              <a:rPr lang="en-US" sz="1400" dirty="0" smtClean="0">
                <a:latin typeface="Gill Sans MT"/>
              </a:rPr>
              <a:t>Jayant Gupchup, Doug Carlson, </a:t>
            </a:r>
            <a:r>
              <a:rPr lang="en-US" sz="1400" dirty="0" err="1" smtClean="0">
                <a:latin typeface="Gill Sans MT"/>
              </a:rPr>
              <a:t>Răzvan</a:t>
            </a:r>
            <a:r>
              <a:rPr lang="en-US" sz="1400" dirty="0" smtClean="0">
                <a:latin typeface="Gill Sans MT"/>
              </a:rPr>
              <a:t> </a:t>
            </a:r>
            <a:r>
              <a:rPr lang="en-US" sz="1400" dirty="0" err="1" smtClean="0">
                <a:latin typeface="Gill Sans MT"/>
              </a:rPr>
              <a:t>Musăloiu</a:t>
            </a:r>
            <a:r>
              <a:rPr lang="en-US" sz="1400" dirty="0" smtClean="0">
                <a:latin typeface="Gill Sans MT"/>
              </a:rPr>
              <a:t>-E, Alex Szalay, Andreas Terzis. </a:t>
            </a:r>
          </a:p>
          <a:p>
            <a:r>
              <a:rPr lang="en-US" sz="1400" dirty="0" smtClean="0">
                <a:latin typeface="Gill Sans MT"/>
              </a:rPr>
              <a:t>Phoenix: An Epidemic Approach to Time Reconstruction. </a:t>
            </a:r>
          </a:p>
          <a:p>
            <a:r>
              <a:rPr lang="en-US" sz="1400" dirty="0" smtClean="0">
                <a:latin typeface="Gill Sans MT"/>
              </a:rPr>
              <a:t>7th European Conference on Wireless Sensor Networks (EWSN 2010), Coimbra, Portugal </a:t>
            </a:r>
            <a:endParaRPr lang="en-US" sz="1400" dirty="0">
              <a:latin typeface="Gill Sans M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Reboots </a:t>
            </a:r>
            <a:r>
              <a:rPr lang="en-US" sz="3100" dirty="0" smtClean="0">
                <a:solidFill>
                  <a:schemeClr val="bg1"/>
                </a:solidFill>
              </a:rPr>
              <a:t>and</a:t>
            </a:r>
            <a:r>
              <a:rPr lang="en-US" dirty="0" smtClean="0">
                <a:solidFill>
                  <a:schemeClr val="bg1"/>
                </a:solidFill>
              </a:rPr>
              <a:t> </a:t>
            </a:r>
            <a:r>
              <a:rPr lang="en-US" dirty="0" smtClean="0"/>
              <a:t>Basestation</a:t>
            </a:r>
            <a:endParaRPr lang="en-US" dirty="0"/>
          </a:p>
        </p:txBody>
      </p:sp>
      <p:pic>
        <p:nvPicPr>
          <p:cNvPr id="1028" name="Picture 4"/>
          <p:cNvPicPr>
            <a:picLocks noChangeAspect="1" noChangeArrowheads="1"/>
          </p:cNvPicPr>
          <p:nvPr/>
        </p:nvPicPr>
        <p:blipFill>
          <a:blip r:embed="rId3" cstate="print"/>
          <a:srcRect/>
          <a:stretch>
            <a:fillRect/>
          </a:stretch>
        </p:blipFill>
        <p:spPr bwMode="auto">
          <a:xfrm>
            <a:off x="2911982" y="1771863"/>
            <a:ext cx="3100388" cy="4253865"/>
          </a:xfrm>
          <a:prstGeom prst="rect">
            <a:avLst/>
          </a:prstGeom>
          <a:noFill/>
          <a:ln w="9525">
            <a:noFill/>
            <a:miter lim="800000"/>
            <a:headEnd/>
            <a:tailEnd/>
          </a:ln>
        </p:spPr>
      </p:pic>
      <p:grpSp>
        <p:nvGrpSpPr>
          <p:cNvPr id="3" name="Group 20"/>
          <p:cNvGrpSpPr/>
          <p:nvPr/>
        </p:nvGrpSpPr>
        <p:grpSpPr>
          <a:xfrm>
            <a:off x="58292" y="838007"/>
            <a:ext cx="2853690" cy="5181600"/>
            <a:chOff x="58292" y="838007"/>
            <a:chExt cx="2853690" cy="5181600"/>
          </a:xfrm>
        </p:grpSpPr>
        <p:pic>
          <p:nvPicPr>
            <p:cNvPr id="1027" name="Picture 3"/>
            <p:cNvPicPr>
              <a:picLocks noChangeAspect="1" noChangeArrowheads="1"/>
            </p:cNvPicPr>
            <p:nvPr/>
          </p:nvPicPr>
          <p:blipFill>
            <a:blip r:embed="rId4" cstate="print"/>
            <a:srcRect/>
            <a:stretch>
              <a:fillRect/>
            </a:stretch>
          </p:blipFill>
          <p:spPr bwMode="auto">
            <a:xfrm>
              <a:off x="58292" y="1752407"/>
              <a:ext cx="2853690" cy="4267200"/>
            </a:xfrm>
            <a:prstGeom prst="rect">
              <a:avLst/>
            </a:prstGeom>
            <a:noFill/>
            <a:ln w="9525">
              <a:noFill/>
              <a:miter lim="800000"/>
              <a:headEnd/>
              <a:tailEnd/>
            </a:ln>
          </p:spPr>
        </p:pic>
        <p:pic>
          <p:nvPicPr>
            <p:cNvPr id="20" name="Picture 19" descr="laptop.png"/>
            <p:cNvPicPr>
              <a:picLocks noChangeAspect="1"/>
            </p:cNvPicPr>
            <p:nvPr/>
          </p:nvPicPr>
          <p:blipFill>
            <a:blip r:embed="rId5" cstate="print"/>
            <a:stretch>
              <a:fillRect/>
            </a:stretch>
          </p:blipFill>
          <p:spPr>
            <a:xfrm>
              <a:off x="1864017" y="838007"/>
              <a:ext cx="1047965" cy="914400"/>
            </a:xfrm>
            <a:prstGeom prst="rect">
              <a:avLst/>
            </a:prstGeom>
          </p:spPr>
        </p:pic>
      </p:grpSp>
      <p:grpSp>
        <p:nvGrpSpPr>
          <p:cNvPr id="4" name="Group 28"/>
          <p:cNvGrpSpPr/>
          <p:nvPr/>
        </p:nvGrpSpPr>
        <p:grpSpPr>
          <a:xfrm>
            <a:off x="6021207" y="846023"/>
            <a:ext cx="2546985" cy="5173583"/>
            <a:chOff x="6021207" y="846023"/>
            <a:chExt cx="2546985" cy="5173583"/>
          </a:xfrm>
        </p:grpSpPr>
        <p:pic>
          <p:nvPicPr>
            <p:cNvPr id="1029" name="Picture 5"/>
            <p:cNvPicPr>
              <a:picLocks noChangeAspect="1" noChangeArrowheads="1"/>
            </p:cNvPicPr>
            <p:nvPr/>
          </p:nvPicPr>
          <p:blipFill>
            <a:blip r:embed="rId6" cstate="print"/>
            <a:srcRect/>
            <a:stretch>
              <a:fillRect/>
            </a:stretch>
          </p:blipFill>
          <p:spPr bwMode="auto">
            <a:xfrm>
              <a:off x="6021207" y="1752406"/>
              <a:ext cx="2546985" cy="4267200"/>
            </a:xfrm>
            <a:prstGeom prst="rect">
              <a:avLst/>
            </a:prstGeom>
            <a:noFill/>
            <a:ln w="9525">
              <a:noFill/>
              <a:miter lim="800000"/>
              <a:headEnd/>
              <a:tailEnd/>
            </a:ln>
          </p:spPr>
        </p:pic>
        <p:pic>
          <p:nvPicPr>
            <p:cNvPr id="28" name="Picture 27" descr="laptop.png"/>
            <p:cNvPicPr>
              <a:picLocks noChangeAspect="1"/>
            </p:cNvPicPr>
            <p:nvPr/>
          </p:nvPicPr>
          <p:blipFill>
            <a:blip r:embed="rId5" cstate="print"/>
            <a:stretch>
              <a:fillRect/>
            </a:stretch>
          </p:blipFill>
          <p:spPr>
            <a:xfrm>
              <a:off x="6973428" y="846023"/>
              <a:ext cx="1047965" cy="914400"/>
            </a:xfrm>
            <a:prstGeom prst="rect">
              <a:avLst/>
            </a:prstGeom>
          </p:spPr>
        </p:pic>
      </p:grpSp>
      <p:grpSp>
        <p:nvGrpSpPr>
          <p:cNvPr id="5" name="Group 29"/>
          <p:cNvGrpSpPr/>
          <p:nvPr/>
        </p:nvGrpSpPr>
        <p:grpSpPr>
          <a:xfrm>
            <a:off x="3282758" y="762000"/>
            <a:ext cx="3194242" cy="492443"/>
            <a:chOff x="3443616" y="6171289"/>
            <a:chExt cx="3270442" cy="492443"/>
          </a:xfrm>
        </p:grpSpPr>
        <p:cxnSp>
          <p:nvCxnSpPr>
            <p:cNvPr id="22" name="Straight Arrow Connector 21"/>
            <p:cNvCxnSpPr/>
            <p:nvPr/>
          </p:nvCxnSpPr>
          <p:spPr>
            <a:xfrm>
              <a:off x="3443616" y="6631652"/>
              <a:ext cx="3270442" cy="1588"/>
            </a:xfrm>
            <a:prstGeom prst="straightConnector1">
              <a:avLst/>
            </a:prstGeom>
            <a:ln w="31750">
              <a:solidFill>
                <a:schemeClr val="accent2">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610050" y="6171289"/>
              <a:ext cx="1065322" cy="492443"/>
            </a:xfrm>
            <a:prstGeom prst="rect">
              <a:avLst/>
            </a:prstGeom>
            <a:noFill/>
          </p:spPr>
          <p:txBody>
            <a:bodyPr wrap="square" rtlCol="0">
              <a:spAutoFit/>
            </a:bodyPr>
            <a:lstStyle/>
            <a:p>
              <a:r>
                <a:rPr lang="en-US" sz="2600" b="1" dirty="0" smtClean="0">
                  <a:solidFill>
                    <a:schemeClr val="accent2">
                      <a:lumMod val="75000"/>
                    </a:schemeClr>
                  </a:solidFill>
                  <a:latin typeface="Arial" pitchFamily="34" charset="0"/>
                  <a:cs typeface="Arial" pitchFamily="34" charset="0"/>
                </a:rPr>
                <a:t>? ? ?</a:t>
              </a:r>
              <a:endParaRPr lang="en-US" sz="2600" b="1" dirty="0">
                <a:solidFill>
                  <a:schemeClr val="accent2">
                    <a:lumMod val="75000"/>
                  </a:schemeClr>
                </a:solidFill>
                <a:latin typeface="Arial" pitchFamily="34" charset="0"/>
                <a:cs typeface="Arial" pitchFamily="34" charset="0"/>
              </a:endParaRPr>
            </a:p>
          </p:txBody>
        </p:sp>
      </p:grpSp>
      <p:sp>
        <p:nvSpPr>
          <p:cNvPr id="13" name="Slide Number Placeholder 12"/>
          <p:cNvSpPr>
            <a:spLocks noGrp="1"/>
          </p:cNvSpPr>
          <p:nvPr>
            <p:ph type="sldNum" sz="quarter" idx="11"/>
          </p:nvPr>
        </p:nvSpPr>
        <p:spPr/>
        <p:txBody>
          <a:bodyPr/>
          <a:lstStyle/>
          <a:p>
            <a:fld id="{37C6318B-D6FE-44FF-8919-00FB94686E4E}" type="slidenum">
              <a:rPr lang="en-US" smtClean="0"/>
              <a:pPr/>
              <a:t>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Big Picture</a:t>
            </a:r>
            <a:endParaRPr lang="en-US" dirty="0"/>
          </a:p>
        </p:txBody>
      </p:sp>
      <p:grpSp>
        <p:nvGrpSpPr>
          <p:cNvPr id="3" name="Group 10"/>
          <p:cNvGrpSpPr/>
          <p:nvPr/>
        </p:nvGrpSpPr>
        <p:grpSpPr>
          <a:xfrm>
            <a:off x="757722" y="1300156"/>
            <a:ext cx="7966710" cy="3400425"/>
            <a:chOff x="757722" y="1774408"/>
            <a:chExt cx="7966710" cy="3400425"/>
          </a:xfrm>
        </p:grpSpPr>
        <p:pic>
          <p:nvPicPr>
            <p:cNvPr id="5123" name="Picture 3"/>
            <p:cNvPicPr>
              <a:picLocks noChangeAspect="1" noChangeArrowheads="1"/>
            </p:cNvPicPr>
            <p:nvPr/>
          </p:nvPicPr>
          <p:blipFill>
            <a:blip r:embed="rId3" cstate="print"/>
            <a:srcRect/>
            <a:stretch>
              <a:fillRect/>
            </a:stretch>
          </p:blipFill>
          <p:spPr bwMode="auto">
            <a:xfrm>
              <a:off x="757722" y="1774408"/>
              <a:ext cx="7966710" cy="3400425"/>
            </a:xfrm>
            <a:prstGeom prst="rect">
              <a:avLst/>
            </a:prstGeom>
            <a:noFill/>
            <a:ln w="9525">
              <a:noFill/>
              <a:miter lim="800000"/>
              <a:headEnd/>
              <a:tailEnd/>
            </a:ln>
          </p:spPr>
        </p:pic>
        <p:sp>
          <p:nvSpPr>
            <p:cNvPr id="8" name="TextBox 7"/>
            <p:cNvSpPr txBox="1"/>
            <p:nvPr/>
          </p:nvSpPr>
          <p:spPr>
            <a:xfrm>
              <a:off x="1141972" y="2046493"/>
              <a:ext cx="341760" cy="430887"/>
            </a:xfrm>
            <a:prstGeom prst="rect">
              <a:avLst/>
            </a:prstGeom>
            <a:noFill/>
          </p:spPr>
          <p:txBody>
            <a:bodyPr wrap="none" rtlCol="0">
              <a:spAutoFit/>
            </a:bodyPr>
            <a:lstStyle/>
            <a:p>
              <a:r>
                <a:rPr lang="en-US" sz="2200" dirty="0" smtClean="0">
                  <a:latin typeface="Arial" pitchFamily="34" charset="0"/>
                  <a:cs typeface="Arial" pitchFamily="34" charset="0"/>
                </a:rPr>
                <a:t>1</a:t>
              </a:r>
              <a:endParaRPr lang="en-US" sz="2200" dirty="0">
                <a:latin typeface="Arial" pitchFamily="34" charset="0"/>
                <a:cs typeface="Arial" pitchFamily="34" charset="0"/>
              </a:endParaRPr>
            </a:p>
          </p:txBody>
        </p:sp>
        <p:sp>
          <p:nvSpPr>
            <p:cNvPr id="9" name="TextBox 8"/>
            <p:cNvSpPr txBox="1"/>
            <p:nvPr/>
          </p:nvSpPr>
          <p:spPr>
            <a:xfrm>
              <a:off x="2499321" y="3058271"/>
              <a:ext cx="341760" cy="430887"/>
            </a:xfrm>
            <a:prstGeom prst="rect">
              <a:avLst/>
            </a:prstGeom>
            <a:noFill/>
          </p:spPr>
          <p:txBody>
            <a:bodyPr wrap="none" rtlCol="0">
              <a:spAutoFit/>
            </a:bodyPr>
            <a:lstStyle/>
            <a:p>
              <a:r>
                <a:rPr lang="en-US" sz="2200" dirty="0" smtClean="0">
                  <a:latin typeface="Arial" pitchFamily="34" charset="0"/>
                  <a:cs typeface="Arial" pitchFamily="34" charset="0"/>
                </a:rPr>
                <a:t>2</a:t>
              </a:r>
              <a:endParaRPr lang="en-US" sz="2200" dirty="0">
                <a:latin typeface="Arial" pitchFamily="34" charset="0"/>
                <a:cs typeface="Arial" pitchFamily="34" charset="0"/>
              </a:endParaRPr>
            </a:p>
          </p:txBody>
        </p:sp>
        <p:sp>
          <p:nvSpPr>
            <p:cNvPr id="10" name="TextBox 9"/>
            <p:cNvSpPr txBox="1"/>
            <p:nvPr/>
          </p:nvSpPr>
          <p:spPr>
            <a:xfrm>
              <a:off x="2157561" y="4129081"/>
              <a:ext cx="341760" cy="430887"/>
            </a:xfrm>
            <a:prstGeom prst="rect">
              <a:avLst/>
            </a:prstGeom>
            <a:noFill/>
          </p:spPr>
          <p:txBody>
            <a:bodyPr wrap="none" rtlCol="0">
              <a:spAutoFit/>
            </a:bodyPr>
            <a:lstStyle/>
            <a:p>
              <a:r>
                <a:rPr lang="en-US" sz="2200" dirty="0" smtClean="0">
                  <a:latin typeface="Arial" pitchFamily="34" charset="0"/>
                  <a:cs typeface="Arial" pitchFamily="34" charset="0"/>
                </a:rPr>
                <a:t>3</a:t>
              </a:r>
              <a:endParaRPr lang="en-US" sz="2200" dirty="0">
                <a:latin typeface="Arial" pitchFamily="34" charset="0"/>
                <a:cs typeface="Arial" pitchFamily="34" charset="0"/>
              </a:endParaRPr>
            </a:p>
          </p:txBody>
        </p:sp>
      </p:grpSp>
      <p:sp>
        <p:nvSpPr>
          <p:cNvPr id="12" name="TextBox 11"/>
          <p:cNvSpPr txBox="1"/>
          <p:nvPr/>
        </p:nvSpPr>
        <p:spPr>
          <a:xfrm>
            <a:off x="6172200" y="5105400"/>
            <a:ext cx="1709122" cy="461665"/>
          </a:xfrm>
          <a:prstGeom prst="rect">
            <a:avLst/>
          </a:prstGeom>
          <a:noFill/>
        </p:spPr>
        <p:txBody>
          <a:bodyPr wrap="none" rtlCol="0">
            <a:spAutoFit/>
          </a:bodyPr>
          <a:lstStyle/>
          <a:p>
            <a:r>
              <a:rPr lang="en-US" sz="2400" dirty="0" smtClean="0">
                <a:latin typeface="Gill Sans MT"/>
                <a:cs typeface="Arial" pitchFamily="34" charset="0"/>
              </a:rPr>
              <a:t>Base Station</a:t>
            </a:r>
            <a:endParaRPr lang="en-US" sz="2400" dirty="0">
              <a:latin typeface="Gill Sans MT"/>
              <a:cs typeface="Arial" pitchFamily="34" charset="0"/>
            </a:endParaRPr>
          </a:p>
        </p:txBody>
      </p:sp>
      <p:cxnSp>
        <p:nvCxnSpPr>
          <p:cNvPr id="13" name="Straight Arrow Connector 12"/>
          <p:cNvCxnSpPr/>
          <p:nvPr/>
        </p:nvCxnSpPr>
        <p:spPr>
          <a:xfrm>
            <a:off x="6280482" y="5742070"/>
            <a:ext cx="1323476" cy="1588"/>
          </a:xfrm>
          <a:prstGeom prst="straightConnector1">
            <a:avLst/>
          </a:prstGeom>
          <a:ln>
            <a:solidFill>
              <a:schemeClr val="tx1">
                <a:lumMod val="85000"/>
                <a:lumOff val="15000"/>
              </a:schemeClr>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pic>
        <p:nvPicPr>
          <p:cNvPr id="5124" name="Picture 4"/>
          <p:cNvPicPr>
            <a:picLocks noChangeAspect="1" noChangeArrowheads="1"/>
          </p:cNvPicPr>
          <p:nvPr/>
        </p:nvPicPr>
        <p:blipFill>
          <a:blip r:embed="rId4" cstate="print"/>
          <a:srcRect/>
          <a:stretch>
            <a:fillRect/>
          </a:stretch>
        </p:blipFill>
        <p:spPr bwMode="auto">
          <a:xfrm>
            <a:off x="8057682" y="1431628"/>
            <a:ext cx="571500" cy="571500"/>
          </a:xfrm>
          <a:prstGeom prst="rect">
            <a:avLst/>
          </a:prstGeom>
          <a:noFill/>
          <a:ln w="9525">
            <a:noFill/>
            <a:miter lim="800000"/>
            <a:headEnd/>
            <a:tailEnd/>
          </a:ln>
        </p:spPr>
      </p:pic>
      <p:pic>
        <p:nvPicPr>
          <p:cNvPr id="23" name="Picture 4"/>
          <p:cNvPicPr>
            <a:picLocks noChangeAspect="1" noChangeArrowheads="1"/>
          </p:cNvPicPr>
          <p:nvPr/>
        </p:nvPicPr>
        <p:blipFill>
          <a:blip r:embed="rId4" cstate="print"/>
          <a:srcRect/>
          <a:stretch>
            <a:fillRect/>
          </a:stretch>
        </p:blipFill>
        <p:spPr bwMode="auto">
          <a:xfrm>
            <a:off x="8057682" y="2559955"/>
            <a:ext cx="571500" cy="571500"/>
          </a:xfrm>
          <a:prstGeom prst="rect">
            <a:avLst/>
          </a:prstGeom>
          <a:noFill/>
          <a:ln w="9525">
            <a:noFill/>
            <a:miter lim="800000"/>
            <a:headEnd/>
            <a:tailEnd/>
          </a:ln>
        </p:spPr>
      </p:pic>
      <p:pic>
        <p:nvPicPr>
          <p:cNvPr id="26" name="Picture 4"/>
          <p:cNvPicPr>
            <a:picLocks noChangeAspect="1" noChangeArrowheads="1"/>
          </p:cNvPicPr>
          <p:nvPr/>
        </p:nvPicPr>
        <p:blipFill>
          <a:blip r:embed="rId4" cstate="print"/>
          <a:srcRect/>
          <a:stretch>
            <a:fillRect/>
          </a:stretch>
        </p:blipFill>
        <p:spPr bwMode="auto">
          <a:xfrm>
            <a:off x="8069714" y="3534509"/>
            <a:ext cx="571500" cy="571500"/>
          </a:xfrm>
          <a:prstGeom prst="rect">
            <a:avLst/>
          </a:prstGeom>
          <a:noFill/>
          <a:ln w="9525">
            <a:noFill/>
            <a:miter lim="800000"/>
            <a:headEnd/>
            <a:tailEnd/>
          </a:ln>
        </p:spPr>
      </p:pic>
      <p:grpSp>
        <p:nvGrpSpPr>
          <p:cNvPr id="36" name="Group 35"/>
          <p:cNvGrpSpPr/>
          <p:nvPr/>
        </p:nvGrpSpPr>
        <p:grpSpPr>
          <a:xfrm>
            <a:off x="6070060" y="1809443"/>
            <a:ext cx="1232169" cy="215194"/>
            <a:chOff x="6070060" y="1809443"/>
            <a:chExt cx="1232169" cy="215194"/>
          </a:xfrm>
        </p:grpSpPr>
        <p:sp>
          <p:nvSpPr>
            <p:cNvPr id="18" name="Isosceles Triangle 17"/>
            <p:cNvSpPr/>
            <p:nvPr/>
          </p:nvSpPr>
          <p:spPr>
            <a:xfrm>
              <a:off x="6070060" y="1809443"/>
              <a:ext cx="210422" cy="203413"/>
            </a:xfrm>
            <a:prstGeom prst="triangle">
              <a:avLst/>
            </a:prstGeom>
            <a:solidFill>
              <a:schemeClr val="accent2">
                <a:lumMod val="60000"/>
                <a:lumOff val="40000"/>
              </a:schemeClr>
            </a:solidFill>
            <a:ln w="158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a:off x="6605337" y="1821224"/>
              <a:ext cx="210422" cy="203413"/>
            </a:xfrm>
            <a:prstGeom prst="triangle">
              <a:avLst/>
            </a:prstGeom>
            <a:solidFill>
              <a:schemeClr val="accent2">
                <a:lumMod val="60000"/>
                <a:lumOff val="40000"/>
              </a:schemeClr>
            </a:solidFill>
            <a:ln w="158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a:off x="7091807" y="1819171"/>
              <a:ext cx="210422" cy="203413"/>
            </a:xfrm>
            <a:prstGeom prst="triangle">
              <a:avLst/>
            </a:prstGeom>
            <a:solidFill>
              <a:schemeClr val="accent2">
                <a:lumMod val="60000"/>
                <a:lumOff val="40000"/>
              </a:schemeClr>
            </a:solidFill>
            <a:ln w="158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extBox 26"/>
          <p:cNvSpPr txBox="1"/>
          <p:nvPr/>
        </p:nvSpPr>
        <p:spPr>
          <a:xfrm>
            <a:off x="6041398" y="2064159"/>
            <a:ext cx="1375569" cy="338554"/>
          </a:xfrm>
          <a:prstGeom prst="rect">
            <a:avLst/>
          </a:prstGeom>
          <a:noFill/>
        </p:spPr>
        <p:txBody>
          <a:bodyPr wrap="none" rtlCol="0">
            <a:spAutoFit/>
          </a:bodyPr>
          <a:lstStyle/>
          <a:p>
            <a:r>
              <a:rPr lang="en-US" sz="1600" dirty="0" smtClean="0">
                <a:latin typeface="Gill Sans MT"/>
              </a:rPr>
              <a:t>&lt;local, global&gt;</a:t>
            </a:r>
            <a:endParaRPr lang="en-US" sz="1600" dirty="0">
              <a:latin typeface="Gill Sans MT"/>
            </a:endParaRPr>
          </a:p>
        </p:txBody>
      </p:sp>
      <p:grpSp>
        <p:nvGrpSpPr>
          <p:cNvPr id="33" name="Group 32"/>
          <p:cNvGrpSpPr/>
          <p:nvPr/>
        </p:nvGrpSpPr>
        <p:grpSpPr>
          <a:xfrm>
            <a:off x="3380874" y="1799715"/>
            <a:ext cx="998621" cy="1058779"/>
            <a:chOff x="3380874" y="1799715"/>
            <a:chExt cx="998621" cy="1058779"/>
          </a:xfrm>
        </p:grpSpPr>
        <p:cxnSp>
          <p:nvCxnSpPr>
            <p:cNvPr id="21" name="Straight Arrow Connector 20"/>
            <p:cNvCxnSpPr/>
            <p:nvPr/>
          </p:nvCxnSpPr>
          <p:spPr>
            <a:xfrm rot="16200000" flipH="1">
              <a:off x="2857500" y="2323089"/>
              <a:ext cx="1058779" cy="12031"/>
            </a:xfrm>
            <a:prstGeom prst="straightConnector1">
              <a:avLst/>
            </a:prstGeom>
            <a:ln w="12700">
              <a:solidFill>
                <a:schemeClr val="bg1">
                  <a:lumMod val="50000"/>
                </a:schemeClr>
              </a:solidFill>
              <a:prstDash val="dash"/>
              <a:headEnd type="diamond" w="lg" len="lg"/>
              <a:tailEnd type="diamond"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6200000" flipH="1">
              <a:off x="3844090" y="2323089"/>
              <a:ext cx="1058779" cy="12031"/>
            </a:xfrm>
            <a:prstGeom prst="straightConnector1">
              <a:avLst/>
            </a:prstGeom>
            <a:ln w="12700">
              <a:solidFill>
                <a:schemeClr val="bg1">
                  <a:lumMod val="50000"/>
                </a:schemeClr>
              </a:solidFill>
              <a:prstDash val="dash"/>
              <a:headEnd type="diamond" w="lg" len="lg"/>
              <a:tailEnd type="diamond" w="lg" len="lg"/>
            </a:ln>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rot="16200000">
            <a:off x="4242852" y="2122527"/>
            <a:ext cx="1123900" cy="307777"/>
          </a:xfrm>
          <a:prstGeom prst="rect">
            <a:avLst/>
          </a:prstGeom>
          <a:noFill/>
        </p:spPr>
        <p:txBody>
          <a:bodyPr wrap="none" rtlCol="0">
            <a:spAutoFit/>
          </a:bodyPr>
          <a:lstStyle/>
          <a:p>
            <a:r>
              <a:rPr lang="en-US" sz="1400" dirty="0" smtClean="0"/>
              <a:t>&lt;local, local&gt;</a:t>
            </a:r>
            <a:endParaRPr lang="en-US" sz="1400" dirty="0"/>
          </a:p>
        </p:txBody>
      </p:sp>
      <p:grpSp>
        <p:nvGrpSpPr>
          <p:cNvPr id="34" name="Group 33"/>
          <p:cNvGrpSpPr/>
          <p:nvPr/>
        </p:nvGrpSpPr>
        <p:grpSpPr>
          <a:xfrm>
            <a:off x="3164305" y="2834430"/>
            <a:ext cx="962524" cy="1058779"/>
            <a:chOff x="3164305" y="2834430"/>
            <a:chExt cx="962524" cy="1058779"/>
          </a:xfrm>
        </p:grpSpPr>
        <p:cxnSp>
          <p:nvCxnSpPr>
            <p:cNvPr id="24" name="Straight Arrow Connector 23"/>
            <p:cNvCxnSpPr/>
            <p:nvPr/>
          </p:nvCxnSpPr>
          <p:spPr>
            <a:xfrm rot="16200000" flipH="1">
              <a:off x="2640931" y="3357804"/>
              <a:ext cx="1058779" cy="12031"/>
            </a:xfrm>
            <a:prstGeom prst="straightConnector1">
              <a:avLst/>
            </a:prstGeom>
            <a:ln w="12700">
              <a:solidFill>
                <a:schemeClr val="bg1">
                  <a:lumMod val="50000"/>
                </a:schemeClr>
              </a:solidFill>
              <a:prstDash val="dash"/>
              <a:headEnd type="diamond" w="lg" len="lg"/>
              <a:tailEnd type="diamond" w="lg"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6200000" flipH="1">
              <a:off x="3591424" y="3357804"/>
              <a:ext cx="1058779" cy="12031"/>
            </a:xfrm>
            <a:prstGeom prst="straightConnector1">
              <a:avLst/>
            </a:prstGeom>
            <a:ln w="12700">
              <a:solidFill>
                <a:schemeClr val="bg1">
                  <a:lumMod val="50000"/>
                </a:schemeClr>
              </a:solidFill>
              <a:prstDash val="dash"/>
              <a:headEnd type="diamond" w="lg" len="lg"/>
              <a:tailEnd type="diamond" w="lg" len="lg"/>
            </a:ln>
          </p:spPr>
          <p:style>
            <a:lnRef idx="2">
              <a:schemeClr val="accent1"/>
            </a:lnRef>
            <a:fillRef idx="0">
              <a:schemeClr val="accent1"/>
            </a:fillRef>
            <a:effectRef idx="1">
              <a:schemeClr val="accent1"/>
            </a:effectRef>
            <a:fontRef idx="minor">
              <a:schemeClr val="tx1"/>
            </a:fontRef>
          </p:style>
        </p:cxnSp>
      </p:grpSp>
      <p:sp>
        <p:nvSpPr>
          <p:cNvPr id="29" name="TextBox 28"/>
          <p:cNvSpPr txBox="1"/>
          <p:nvPr/>
        </p:nvSpPr>
        <p:spPr>
          <a:xfrm rot="16200000">
            <a:off x="4083768" y="3225016"/>
            <a:ext cx="1125886" cy="307777"/>
          </a:xfrm>
          <a:prstGeom prst="rect">
            <a:avLst/>
          </a:prstGeom>
          <a:noFill/>
        </p:spPr>
        <p:txBody>
          <a:bodyPr wrap="none" rtlCol="0">
            <a:spAutoFit/>
          </a:bodyPr>
          <a:lstStyle/>
          <a:p>
            <a:r>
              <a:rPr lang="en-US" sz="1400" dirty="0" smtClean="0"/>
              <a:t>&lt;local, local&gt;</a:t>
            </a:r>
            <a:endParaRPr lang="en-US" sz="1400" dirty="0"/>
          </a:p>
        </p:txBody>
      </p:sp>
      <p:sp>
        <p:nvSpPr>
          <p:cNvPr id="35" name="TextBox 34"/>
          <p:cNvSpPr txBox="1"/>
          <p:nvPr/>
        </p:nvSpPr>
        <p:spPr>
          <a:xfrm rot="16200000">
            <a:off x="3768537" y="2175064"/>
            <a:ext cx="726281" cy="338554"/>
          </a:xfrm>
          <a:prstGeom prst="rect">
            <a:avLst/>
          </a:prstGeom>
          <a:noFill/>
        </p:spPr>
        <p:txBody>
          <a:bodyPr wrap="none" rtlCol="0">
            <a:spAutoFit/>
          </a:bodyPr>
          <a:lstStyle/>
          <a:p>
            <a:r>
              <a:rPr lang="en-US" sz="1600" dirty="0" smtClean="0">
                <a:latin typeface="Gill Sans MT"/>
              </a:rPr>
              <a:t>χ = 3</a:t>
            </a:r>
            <a:endParaRPr lang="en-US" sz="1600" dirty="0">
              <a:latin typeface="Gill Sans MT"/>
            </a:endParaRPr>
          </a:p>
        </p:txBody>
      </p:sp>
      <p:sp>
        <p:nvSpPr>
          <p:cNvPr id="30" name="Slide Number Placeholder 29"/>
          <p:cNvSpPr>
            <a:spLocks noGrp="1"/>
          </p:cNvSpPr>
          <p:nvPr>
            <p:ph type="sldNum" sz="quarter" idx="11"/>
          </p:nvPr>
        </p:nvSpPr>
        <p:spPr/>
        <p:txBody>
          <a:bodyPr/>
          <a:lstStyle/>
          <a:p>
            <a:fld id="{37C6318B-D6FE-44FF-8919-00FB94686E4E}" type="slidenum">
              <a:rPr lang="en-US" smtClean="0"/>
              <a:pPr/>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5" grpId="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Phoenix: 2-Phase</a:t>
            </a:r>
            <a:endParaRPr lang="en-US" dirty="0"/>
          </a:p>
        </p:txBody>
      </p:sp>
      <p:sp>
        <p:nvSpPr>
          <p:cNvPr id="3" name="Content Placeholder 2"/>
          <p:cNvSpPr>
            <a:spLocks noGrp="1"/>
          </p:cNvSpPr>
          <p:nvPr>
            <p:ph idx="1"/>
          </p:nvPr>
        </p:nvSpPr>
        <p:spPr/>
        <p:txBody>
          <a:bodyPr/>
          <a:lstStyle/>
          <a:p>
            <a:endParaRPr lang="en-US" dirty="0" smtClean="0"/>
          </a:p>
          <a:p>
            <a:pPr>
              <a:buNone/>
            </a:pPr>
            <a:endParaRPr lang="en-US" dirty="0" smtClean="0"/>
          </a:p>
          <a:p>
            <a:r>
              <a:rPr lang="en-US" dirty="0" smtClean="0"/>
              <a:t>Phase-I  : Data Collection </a:t>
            </a:r>
          </a:p>
          <a:p>
            <a:pPr>
              <a:buNone/>
            </a:pPr>
            <a:r>
              <a:rPr lang="en-US" dirty="0" smtClean="0">
                <a:solidFill>
                  <a:schemeClr val="accent2">
                    <a:lumMod val="75000"/>
                  </a:schemeClr>
                </a:solidFill>
              </a:rPr>
              <a:t>   (In-network)</a:t>
            </a:r>
          </a:p>
          <a:p>
            <a:endParaRPr lang="en-US" dirty="0" smtClean="0"/>
          </a:p>
          <a:p>
            <a:r>
              <a:rPr lang="en-US" dirty="0" smtClean="0"/>
              <a:t>Phase-II : Timestamp Assignment </a:t>
            </a:r>
          </a:p>
          <a:p>
            <a:pPr>
              <a:buNone/>
            </a:pPr>
            <a:r>
              <a:rPr lang="en-US" dirty="0" smtClean="0">
                <a:solidFill>
                  <a:schemeClr val="accent2">
                    <a:lumMod val="75000"/>
                  </a:schemeClr>
                </a:solidFill>
              </a:rPr>
              <a:t>   (Database)</a:t>
            </a:r>
            <a:endParaRPr lang="en-US" dirty="0">
              <a:solidFill>
                <a:schemeClr val="accent2">
                  <a:lumMod val="75000"/>
                </a:schemeClr>
              </a:solidFill>
            </a:endParaRPr>
          </a:p>
        </p:txBody>
      </p:sp>
      <p:sp>
        <p:nvSpPr>
          <p:cNvPr id="4" name="Slide Number Placeholder 3"/>
          <p:cNvSpPr>
            <a:spLocks noGrp="1"/>
          </p:cNvSpPr>
          <p:nvPr>
            <p:ph type="sldNum" sz="quarter" idx="11"/>
          </p:nvPr>
        </p:nvSpPr>
        <p:spPr/>
        <p:txBody>
          <a:bodyPr/>
          <a:lstStyle/>
          <a:p>
            <a:fld id="{37C6318B-D6FE-44FF-8919-00FB94686E4E}"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Anchor Collection – I : Beaconing</a:t>
            </a:r>
            <a:endParaRPr lang="en-US" dirty="0"/>
          </a:p>
        </p:txBody>
      </p:sp>
      <p:pic>
        <p:nvPicPr>
          <p:cNvPr id="12" name="Picture 3" descr="C:\Projects\Sensor\luyf\lifeunderyourfeet.org\en\tools\VZTool\Image\Map\none_mouseover.png"/>
          <p:cNvPicPr>
            <a:picLocks noChangeAspect="1" noChangeArrowheads="1"/>
          </p:cNvPicPr>
          <p:nvPr/>
        </p:nvPicPr>
        <p:blipFill>
          <a:blip r:embed="rId3" cstate="print"/>
          <a:srcRect/>
          <a:stretch>
            <a:fillRect/>
          </a:stretch>
        </p:blipFill>
        <p:spPr bwMode="auto">
          <a:xfrm>
            <a:off x="1157591" y="3921685"/>
            <a:ext cx="279400" cy="431800"/>
          </a:xfrm>
          <a:prstGeom prst="rect">
            <a:avLst/>
          </a:prstGeom>
          <a:noFill/>
        </p:spPr>
      </p:pic>
      <p:pic>
        <p:nvPicPr>
          <p:cNvPr id="17" name="Picture 3" descr="C:\Projects\Sensor\luyf\lifeunderyourfeet.org\en\tools\VZTool\Image\Map\none_mouseover.png"/>
          <p:cNvPicPr>
            <a:picLocks noChangeAspect="1" noChangeArrowheads="1"/>
          </p:cNvPicPr>
          <p:nvPr/>
        </p:nvPicPr>
        <p:blipFill>
          <a:blip r:embed="rId3" cstate="print"/>
          <a:srcRect/>
          <a:stretch>
            <a:fillRect/>
          </a:stretch>
        </p:blipFill>
        <p:spPr bwMode="auto">
          <a:xfrm>
            <a:off x="2198590" y="2225708"/>
            <a:ext cx="279400" cy="431800"/>
          </a:xfrm>
          <a:prstGeom prst="rect">
            <a:avLst/>
          </a:prstGeom>
          <a:noFill/>
        </p:spPr>
      </p:pic>
      <p:sp>
        <p:nvSpPr>
          <p:cNvPr id="19" name="TextBox 18"/>
          <p:cNvSpPr txBox="1"/>
          <p:nvPr/>
        </p:nvSpPr>
        <p:spPr>
          <a:xfrm>
            <a:off x="4696411" y="954967"/>
            <a:ext cx="4015998" cy="2000548"/>
          </a:xfrm>
          <a:prstGeom prst="rect">
            <a:avLst/>
          </a:prstGeom>
          <a:noFill/>
        </p:spPr>
        <p:txBody>
          <a:bodyPr wrap="square" rtlCol="0">
            <a:spAutoFit/>
          </a:bodyPr>
          <a:lstStyle/>
          <a:p>
            <a:r>
              <a:rPr lang="en-US" sz="2400" b="1" dirty="0" smtClean="0">
                <a:solidFill>
                  <a:schemeClr val="tx1">
                    <a:lumMod val="75000"/>
                    <a:lumOff val="25000"/>
                  </a:schemeClr>
                </a:solidFill>
                <a:latin typeface="Gill Sans MT" pitchFamily="34" charset="0"/>
                <a:cs typeface="Arial" pitchFamily="34" charset="0"/>
              </a:rPr>
              <a:t>Each Mote: </a:t>
            </a:r>
          </a:p>
          <a:p>
            <a:endParaRPr lang="en-US" sz="2000" dirty="0" smtClean="0">
              <a:solidFill>
                <a:schemeClr val="tx1">
                  <a:lumMod val="75000"/>
                  <a:lumOff val="25000"/>
                </a:schemeClr>
              </a:solidFill>
              <a:latin typeface="Gill Sans MT" pitchFamily="34" charset="0"/>
              <a:cs typeface="Arial" pitchFamily="34" charset="0"/>
            </a:endParaRPr>
          </a:p>
          <a:p>
            <a:pPr>
              <a:buFont typeface="Arial" pitchFamily="34" charset="0"/>
              <a:buChar char="•"/>
            </a:pPr>
            <a:r>
              <a:rPr lang="en-US" sz="2000" dirty="0" smtClean="0">
                <a:solidFill>
                  <a:schemeClr val="tx1">
                    <a:lumMod val="75000"/>
                    <a:lumOff val="25000"/>
                  </a:schemeClr>
                </a:solidFill>
                <a:latin typeface="Gill Sans MT" pitchFamily="34" charset="0"/>
                <a:cs typeface="Arial" pitchFamily="34" charset="0"/>
              </a:rPr>
              <a:t> Beacons time-state periodically</a:t>
            </a:r>
          </a:p>
          <a:p>
            <a:pPr>
              <a:buFont typeface="Arial" pitchFamily="34" charset="0"/>
              <a:buChar char="•"/>
            </a:pPr>
            <a:r>
              <a:rPr lang="en-US" sz="2000" dirty="0" smtClean="0">
                <a:solidFill>
                  <a:schemeClr val="tx1">
                    <a:lumMod val="75000"/>
                    <a:lumOff val="25000"/>
                  </a:schemeClr>
                </a:solidFill>
                <a:latin typeface="Gill Sans MT" pitchFamily="34" charset="0"/>
                <a:cs typeface="Arial" pitchFamily="34" charset="0"/>
              </a:rPr>
              <a:t> &lt;</a:t>
            </a:r>
            <a:r>
              <a:rPr lang="en-US" sz="2000" dirty="0" err="1" smtClean="0">
                <a:solidFill>
                  <a:schemeClr val="tx1">
                    <a:lumMod val="75000"/>
                    <a:lumOff val="25000"/>
                  </a:schemeClr>
                </a:solidFill>
                <a:latin typeface="Gill Sans MT" pitchFamily="34" charset="0"/>
                <a:cs typeface="Arial" pitchFamily="34" charset="0"/>
              </a:rPr>
              <a:t>moteid</a:t>
            </a:r>
            <a:r>
              <a:rPr lang="en-US" sz="2000" dirty="0" smtClean="0">
                <a:solidFill>
                  <a:schemeClr val="tx1">
                    <a:lumMod val="75000"/>
                    <a:lumOff val="25000"/>
                  </a:schemeClr>
                </a:solidFill>
                <a:latin typeface="Gill Sans MT" pitchFamily="34" charset="0"/>
                <a:cs typeface="Arial" pitchFamily="34" charset="0"/>
              </a:rPr>
              <a:t>, RC #, LC&gt;</a:t>
            </a:r>
          </a:p>
          <a:p>
            <a:pPr>
              <a:buFont typeface="Arial" pitchFamily="34" charset="0"/>
              <a:buChar char="•"/>
            </a:pPr>
            <a:r>
              <a:rPr lang="en-US" sz="2000" dirty="0" smtClean="0">
                <a:solidFill>
                  <a:schemeClr val="tx1">
                    <a:lumMod val="75000"/>
                    <a:lumOff val="25000"/>
                  </a:schemeClr>
                </a:solidFill>
                <a:latin typeface="Gill Sans MT" pitchFamily="34" charset="0"/>
                <a:cs typeface="Arial" pitchFamily="34" charset="0"/>
              </a:rPr>
              <a:t> Beacon interval ~ 30s</a:t>
            </a:r>
          </a:p>
          <a:p>
            <a:pPr>
              <a:buFont typeface="Arial" pitchFamily="34" charset="0"/>
              <a:buChar char="•"/>
            </a:pPr>
            <a:r>
              <a:rPr lang="en-US" sz="2000" dirty="0" smtClean="0">
                <a:solidFill>
                  <a:schemeClr val="tx1">
                    <a:lumMod val="75000"/>
                    <a:lumOff val="25000"/>
                  </a:schemeClr>
                </a:solidFill>
                <a:latin typeface="Gill Sans MT" pitchFamily="34" charset="0"/>
                <a:cs typeface="Arial" pitchFamily="34" charset="0"/>
              </a:rPr>
              <a:t> Duty-cycle overhead: 0.075%</a:t>
            </a:r>
          </a:p>
        </p:txBody>
      </p:sp>
      <p:pic>
        <p:nvPicPr>
          <p:cNvPr id="21" name="Picture 3" descr="C:\Projects\Sensor\luyf\lifeunderyourfeet.org\en\tools\VZTool\Image\Map\none_mouseover.png"/>
          <p:cNvPicPr>
            <a:picLocks noChangeAspect="1" noChangeArrowheads="1"/>
          </p:cNvPicPr>
          <p:nvPr/>
        </p:nvPicPr>
        <p:blipFill>
          <a:blip r:embed="rId3" cstate="print"/>
          <a:srcRect/>
          <a:stretch>
            <a:fillRect/>
          </a:stretch>
        </p:blipFill>
        <p:spPr bwMode="auto">
          <a:xfrm>
            <a:off x="3744735" y="4918119"/>
            <a:ext cx="279400" cy="431800"/>
          </a:xfrm>
          <a:prstGeom prst="rect">
            <a:avLst/>
          </a:prstGeom>
          <a:noFill/>
        </p:spPr>
      </p:pic>
      <p:grpSp>
        <p:nvGrpSpPr>
          <p:cNvPr id="3" name="Group 21"/>
          <p:cNvGrpSpPr/>
          <p:nvPr/>
        </p:nvGrpSpPr>
        <p:grpSpPr>
          <a:xfrm>
            <a:off x="3748575" y="4647652"/>
            <a:ext cx="495300" cy="702267"/>
            <a:chOff x="4521558" y="5029200"/>
            <a:chExt cx="495300" cy="702267"/>
          </a:xfrm>
        </p:grpSpPr>
        <p:pic>
          <p:nvPicPr>
            <p:cNvPr id="23" name="Picture 22" descr="index_wireless.jpg"/>
            <p:cNvPicPr>
              <a:picLocks noChangeAspect="1"/>
            </p:cNvPicPr>
            <p:nvPr/>
          </p:nvPicPr>
          <p:blipFill>
            <a:blip r:embed="rId4" cstate="print"/>
            <a:stretch>
              <a:fillRect/>
            </a:stretch>
          </p:blipFill>
          <p:spPr>
            <a:xfrm>
              <a:off x="4521558" y="5029200"/>
              <a:ext cx="495300" cy="371475"/>
            </a:xfrm>
            <a:prstGeom prst="rect">
              <a:avLst/>
            </a:prstGeom>
          </p:spPr>
        </p:pic>
        <p:pic>
          <p:nvPicPr>
            <p:cNvPr id="24" name="Picture 2" descr="C:\Projects\Sensor\luyf\lifeunderyourfeet.org\en\tools\VZTool\Image\Map\full_unselected.png"/>
            <p:cNvPicPr>
              <a:picLocks noChangeAspect="1" noChangeArrowheads="1"/>
            </p:cNvPicPr>
            <p:nvPr/>
          </p:nvPicPr>
          <p:blipFill>
            <a:blip r:embed="rId5" cstate="print"/>
            <a:srcRect/>
            <a:stretch>
              <a:fillRect/>
            </a:stretch>
          </p:blipFill>
          <p:spPr bwMode="auto">
            <a:xfrm>
              <a:off x="4521558" y="5299667"/>
              <a:ext cx="279400" cy="431800"/>
            </a:xfrm>
            <a:prstGeom prst="rect">
              <a:avLst/>
            </a:prstGeom>
            <a:noFill/>
          </p:spPr>
        </p:pic>
      </p:grpSp>
      <p:graphicFrame>
        <p:nvGraphicFramePr>
          <p:cNvPr id="25" name="Table 24"/>
          <p:cNvGraphicFramePr>
            <a:graphicFrameLocks noGrp="1"/>
          </p:cNvGraphicFramePr>
          <p:nvPr/>
        </p:nvGraphicFramePr>
        <p:xfrm>
          <a:off x="3072243" y="4195510"/>
          <a:ext cx="1825545" cy="315949"/>
        </p:xfrm>
        <a:graphic>
          <a:graphicData uri="http://schemas.openxmlformats.org/drawingml/2006/table">
            <a:tbl>
              <a:tblPr firstRow="1" bandRow="1">
                <a:tableStyleId>{5C22544A-7EE6-4342-B048-85BDC9FD1C3A}</a:tableStyleId>
              </a:tblPr>
              <a:tblGrid>
                <a:gridCol w="528172"/>
                <a:gridCol w="348916"/>
                <a:gridCol w="948457"/>
              </a:tblGrid>
              <a:tr h="315949">
                <a:tc>
                  <a:txBody>
                    <a:bodyPr/>
                    <a:lstStyle/>
                    <a:p>
                      <a:pPr algn="ctr"/>
                      <a:r>
                        <a:rPr lang="en-US" sz="1400" dirty="0" smtClean="0">
                          <a:solidFill>
                            <a:schemeClr val="tx1"/>
                          </a:solidFill>
                        </a:rPr>
                        <a:t>43</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1400" dirty="0" smtClean="0">
                          <a:solidFill>
                            <a:schemeClr val="tx1"/>
                          </a:solidFill>
                        </a:rPr>
                        <a:t>5</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1400" dirty="0" smtClean="0">
                          <a:solidFill>
                            <a:schemeClr val="tx1"/>
                          </a:solidFill>
                        </a:rPr>
                        <a:t>102400</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grpSp>
        <p:nvGrpSpPr>
          <p:cNvPr id="4" name="Group 25"/>
          <p:cNvGrpSpPr/>
          <p:nvPr/>
        </p:nvGrpSpPr>
        <p:grpSpPr>
          <a:xfrm>
            <a:off x="1157591" y="3651218"/>
            <a:ext cx="495300" cy="702267"/>
            <a:chOff x="4521558" y="5029200"/>
            <a:chExt cx="495300" cy="702267"/>
          </a:xfrm>
        </p:grpSpPr>
        <p:pic>
          <p:nvPicPr>
            <p:cNvPr id="27" name="Picture 26" descr="index_wireless.jpg"/>
            <p:cNvPicPr>
              <a:picLocks noChangeAspect="1"/>
            </p:cNvPicPr>
            <p:nvPr/>
          </p:nvPicPr>
          <p:blipFill>
            <a:blip r:embed="rId4" cstate="print"/>
            <a:stretch>
              <a:fillRect/>
            </a:stretch>
          </p:blipFill>
          <p:spPr>
            <a:xfrm>
              <a:off x="4521558" y="5029200"/>
              <a:ext cx="495300" cy="371475"/>
            </a:xfrm>
            <a:prstGeom prst="rect">
              <a:avLst/>
            </a:prstGeom>
          </p:spPr>
        </p:pic>
        <p:pic>
          <p:nvPicPr>
            <p:cNvPr id="28" name="Picture 2" descr="C:\Projects\Sensor\luyf\lifeunderyourfeet.org\en\tools\VZTool\Image\Map\full_unselected.png"/>
            <p:cNvPicPr>
              <a:picLocks noChangeAspect="1" noChangeArrowheads="1"/>
            </p:cNvPicPr>
            <p:nvPr/>
          </p:nvPicPr>
          <p:blipFill>
            <a:blip r:embed="rId5" cstate="print"/>
            <a:srcRect/>
            <a:stretch>
              <a:fillRect/>
            </a:stretch>
          </p:blipFill>
          <p:spPr bwMode="auto">
            <a:xfrm>
              <a:off x="4521558" y="5299667"/>
              <a:ext cx="279400" cy="431800"/>
            </a:xfrm>
            <a:prstGeom prst="rect">
              <a:avLst/>
            </a:prstGeom>
            <a:noFill/>
          </p:spPr>
        </p:pic>
      </p:grpSp>
      <p:graphicFrame>
        <p:nvGraphicFramePr>
          <p:cNvPr id="29" name="Table 28"/>
          <p:cNvGraphicFramePr>
            <a:graphicFrameLocks noGrp="1"/>
          </p:cNvGraphicFramePr>
          <p:nvPr/>
        </p:nvGraphicFramePr>
        <p:xfrm>
          <a:off x="481259" y="3213369"/>
          <a:ext cx="1825545" cy="304799"/>
        </p:xfrm>
        <a:graphic>
          <a:graphicData uri="http://schemas.openxmlformats.org/drawingml/2006/table">
            <a:tbl>
              <a:tblPr firstRow="1" bandRow="1">
                <a:tableStyleId>{5C22544A-7EE6-4342-B048-85BDC9FD1C3A}</a:tableStyleId>
              </a:tblPr>
              <a:tblGrid>
                <a:gridCol w="565488"/>
                <a:gridCol w="360948"/>
                <a:gridCol w="899109"/>
              </a:tblGrid>
              <a:tr h="298367">
                <a:tc>
                  <a:txBody>
                    <a:bodyPr/>
                    <a:lstStyle/>
                    <a:p>
                      <a:pPr algn="ctr"/>
                      <a:r>
                        <a:rPr lang="en-US" sz="1400" dirty="0" smtClean="0">
                          <a:solidFill>
                            <a:schemeClr val="tx1"/>
                          </a:solidFill>
                        </a:rPr>
                        <a:t>97</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1400" dirty="0" smtClean="0">
                          <a:solidFill>
                            <a:schemeClr val="tx1"/>
                          </a:solidFill>
                        </a:rPr>
                        <a:t>7</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1400" dirty="0" smtClean="0">
                          <a:solidFill>
                            <a:schemeClr val="tx1"/>
                          </a:solidFill>
                        </a:rPr>
                        <a:t>3600</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grpSp>
        <p:nvGrpSpPr>
          <p:cNvPr id="5" name="Group 29"/>
          <p:cNvGrpSpPr/>
          <p:nvPr/>
        </p:nvGrpSpPr>
        <p:grpSpPr>
          <a:xfrm>
            <a:off x="2198590" y="1955241"/>
            <a:ext cx="495300" cy="702267"/>
            <a:chOff x="4521558" y="5029200"/>
            <a:chExt cx="495300" cy="702267"/>
          </a:xfrm>
        </p:grpSpPr>
        <p:pic>
          <p:nvPicPr>
            <p:cNvPr id="31" name="Picture 30" descr="index_wireless.jpg"/>
            <p:cNvPicPr>
              <a:picLocks noChangeAspect="1"/>
            </p:cNvPicPr>
            <p:nvPr/>
          </p:nvPicPr>
          <p:blipFill>
            <a:blip r:embed="rId4" cstate="print"/>
            <a:stretch>
              <a:fillRect/>
            </a:stretch>
          </p:blipFill>
          <p:spPr>
            <a:xfrm>
              <a:off x="4521558" y="5029200"/>
              <a:ext cx="495300" cy="371475"/>
            </a:xfrm>
            <a:prstGeom prst="rect">
              <a:avLst/>
            </a:prstGeom>
          </p:spPr>
        </p:pic>
        <p:pic>
          <p:nvPicPr>
            <p:cNvPr id="32" name="Picture 2" descr="C:\Projects\Sensor\luyf\lifeunderyourfeet.org\en\tools\VZTool\Image\Map\full_unselected.png"/>
            <p:cNvPicPr>
              <a:picLocks noChangeAspect="1" noChangeArrowheads="1"/>
            </p:cNvPicPr>
            <p:nvPr/>
          </p:nvPicPr>
          <p:blipFill>
            <a:blip r:embed="rId5" cstate="print"/>
            <a:srcRect/>
            <a:stretch>
              <a:fillRect/>
            </a:stretch>
          </p:blipFill>
          <p:spPr bwMode="auto">
            <a:xfrm>
              <a:off x="4521558" y="5299667"/>
              <a:ext cx="279400" cy="431800"/>
            </a:xfrm>
            <a:prstGeom prst="rect">
              <a:avLst/>
            </a:prstGeom>
            <a:noFill/>
          </p:spPr>
        </p:pic>
      </p:grpSp>
      <p:graphicFrame>
        <p:nvGraphicFramePr>
          <p:cNvPr id="33" name="Table 32"/>
          <p:cNvGraphicFramePr>
            <a:graphicFrameLocks noGrp="1"/>
          </p:cNvGraphicFramePr>
          <p:nvPr/>
        </p:nvGraphicFramePr>
        <p:xfrm>
          <a:off x="1522258" y="1517392"/>
          <a:ext cx="1825545" cy="304799"/>
        </p:xfrm>
        <a:graphic>
          <a:graphicData uri="http://schemas.openxmlformats.org/drawingml/2006/table">
            <a:tbl>
              <a:tblPr firstRow="1" bandRow="1">
                <a:tableStyleId>{5C22544A-7EE6-4342-B048-85BDC9FD1C3A}</a:tableStyleId>
              </a:tblPr>
              <a:tblGrid>
                <a:gridCol w="486501"/>
                <a:gridCol w="360947"/>
                <a:gridCol w="978097"/>
              </a:tblGrid>
              <a:tr h="298367">
                <a:tc>
                  <a:txBody>
                    <a:bodyPr/>
                    <a:lstStyle/>
                    <a:p>
                      <a:pPr algn="ctr"/>
                      <a:r>
                        <a:rPr lang="en-US" sz="1400" dirty="0" smtClean="0">
                          <a:solidFill>
                            <a:schemeClr val="tx1"/>
                          </a:solidFill>
                        </a:rPr>
                        <a:t>28</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1400" dirty="0" smtClean="0">
                          <a:solidFill>
                            <a:schemeClr val="tx1"/>
                          </a:solidFill>
                        </a:rPr>
                        <a:t>3</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1400" dirty="0" smtClean="0">
                          <a:solidFill>
                            <a:schemeClr val="tx1"/>
                          </a:solidFill>
                        </a:rPr>
                        <a:t>9600000</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sp>
        <p:nvSpPr>
          <p:cNvPr id="34" name="TextBox 33"/>
          <p:cNvSpPr txBox="1"/>
          <p:nvPr/>
        </p:nvSpPr>
        <p:spPr>
          <a:xfrm>
            <a:off x="3744735" y="5385955"/>
            <a:ext cx="441146" cy="369332"/>
          </a:xfrm>
          <a:prstGeom prst="rect">
            <a:avLst/>
          </a:prstGeom>
          <a:noFill/>
        </p:spPr>
        <p:txBody>
          <a:bodyPr wrap="none" rtlCol="0">
            <a:spAutoFit/>
          </a:bodyPr>
          <a:lstStyle/>
          <a:p>
            <a:r>
              <a:rPr lang="en-US" dirty="0" smtClean="0">
                <a:latin typeface="Arial" pitchFamily="34" charset="0"/>
                <a:cs typeface="Arial" pitchFamily="34" charset="0"/>
              </a:rPr>
              <a:t>43</a:t>
            </a:r>
            <a:endParaRPr lang="en-US" dirty="0">
              <a:latin typeface="Arial" pitchFamily="34" charset="0"/>
              <a:cs typeface="Arial" pitchFamily="34" charset="0"/>
            </a:endParaRPr>
          </a:p>
        </p:txBody>
      </p:sp>
      <p:sp>
        <p:nvSpPr>
          <p:cNvPr id="35" name="TextBox 34"/>
          <p:cNvSpPr txBox="1"/>
          <p:nvPr/>
        </p:nvSpPr>
        <p:spPr>
          <a:xfrm>
            <a:off x="1081112" y="4462986"/>
            <a:ext cx="441146" cy="369332"/>
          </a:xfrm>
          <a:prstGeom prst="rect">
            <a:avLst/>
          </a:prstGeom>
          <a:noFill/>
        </p:spPr>
        <p:txBody>
          <a:bodyPr wrap="none" rtlCol="0">
            <a:spAutoFit/>
          </a:bodyPr>
          <a:lstStyle/>
          <a:p>
            <a:r>
              <a:rPr lang="en-US" dirty="0" smtClean="0">
                <a:latin typeface="Arial" pitchFamily="34" charset="0"/>
                <a:cs typeface="Arial" pitchFamily="34" charset="0"/>
              </a:rPr>
              <a:t>97</a:t>
            </a:r>
            <a:endParaRPr lang="en-US" dirty="0">
              <a:latin typeface="Arial" pitchFamily="34" charset="0"/>
              <a:cs typeface="Arial" pitchFamily="34" charset="0"/>
            </a:endParaRPr>
          </a:p>
        </p:txBody>
      </p:sp>
      <p:sp>
        <p:nvSpPr>
          <p:cNvPr id="36" name="TextBox 35"/>
          <p:cNvSpPr txBox="1"/>
          <p:nvPr/>
        </p:nvSpPr>
        <p:spPr>
          <a:xfrm>
            <a:off x="2477990" y="2472842"/>
            <a:ext cx="441146" cy="369332"/>
          </a:xfrm>
          <a:prstGeom prst="rect">
            <a:avLst/>
          </a:prstGeom>
          <a:noFill/>
        </p:spPr>
        <p:txBody>
          <a:bodyPr wrap="none" rtlCol="0">
            <a:spAutoFit/>
          </a:bodyPr>
          <a:lstStyle/>
          <a:p>
            <a:r>
              <a:rPr lang="en-US" dirty="0" smtClean="0">
                <a:latin typeface="Arial" pitchFamily="34" charset="0"/>
                <a:cs typeface="Arial" pitchFamily="34" charset="0"/>
              </a:rPr>
              <a:t>28</a:t>
            </a:r>
            <a:endParaRPr lang="en-US" dirty="0">
              <a:latin typeface="Arial" pitchFamily="34" charset="0"/>
              <a:cs typeface="Arial" pitchFamily="34" charset="0"/>
            </a:endParaRPr>
          </a:p>
        </p:txBody>
      </p:sp>
      <p:sp>
        <p:nvSpPr>
          <p:cNvPr id="22" name="Slide Number Placeholder 21"/>
          <p:cNvSpPr>
            <a:spLocks noGrp="1"/>
          </p:cNvSpPr>
          <p:nvPr>
            <p:ph type="sldNum" sz="quarter" idx="11"/>
          </p:nvPr>
        </p:nvSpPr>
        <p:spPr/>
        <p:txBody>
          <a:bodyPr/>
          <a:lstStyle/>
          <a:p>
            <a:fld id="{37C6318B-D6FE-44FF-8919-00FB94686E4E}" type="slidenum">
              <a:rPr lang="en-US" smtClean="0"/>
              <a:pPr/>
              <a:t>35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800"/>
                                  </p:stCondLst>
                                  <p:childTnLst>
                                    <p:set>
                                      <p:cBhvr>
                                        <p:cTn id="11" dur="1" fill="hold">
                                          <p:stCondLst>
                                            <p:cond delay="0"/>
                                          </p:stCondLst>
                                        </p:cTn>
                                        <p:tgtEl>
                                          <p:spTgt spid="25"/>
                                        </p:tgtEl>
                                        <p:attrNameLst>
                                          <p:attrName>style.visibility</p:attrName>
                                        </p:attrNameLst>
                                      </p:cBhvr>
                                      <p:to>
                                        <p:strVal val="hidden"/>
                                      </p:to>
                                    </p:set>
                                  </p:childTnLst>
                                </p:cTn>
                              </p:par>
                              <p:par>
                                <p:cTn id="12" presetID="1" presetClass="exit" presetSubtype="0" fill="hold" nodeType="withEffect">
                                  <p:stCondLst>
                                    <p:cond delay="800"/>
                                  </p:stCondLst>
                                  <p:childTnLst>
                                    <p:set>
                                      <p:cBhvr>
                                        <p:cTn id="13" dur="1" fill="hold">
                                          <p:stCondLst>
                                            <p:cond delay="0"/>
                                          </p:stCondLst>
                                        </p:cTn>
                                        <p:tgtEl>
                                          <p:spTgt spid="3"/>
                                        </p:tgtEl>
                                        <p:attrNameLst>
                                          <p:attrName>style.visibility</p:attrName>
                                        </p:attrNameLst>
                                      </p:cBhvr>
                                      <p:to>
                                        <p:strVal val="hidden"/>
                                      </p:to>
                                    </p:set>
                                  </p:childTnLst>
                                </p:cTn>
                              </p:par>
                            </p:childTnLst>
                          </p:cTn>
                        </p:par>
                        <p:par>
                          <p:cTn id="14" fill="hold">
                            <p:stCondLst>
                              <p:cond delay="800"/>
                            </p:stCondLst>
                            <p:childTnLst>
                              <p:par>
                                <p:cTn id="15" presetID="1" presetClass="entr" presetSubtype="0" fill="hold" nodeType="afterEffect">
                                  <p:stCondLst>
                                    <p:cond delay="100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29"/>
                                        </p:tgtEl>
                                        <p:attrNameLst>
                                          <p:attrName>style.visibility</p:attrName>
                                        </p:attrNameLst>
                                      </p:cBhvr>
                                      <p:to>
                                        <p:strVal val="visible"/>
                                      </p:to>
                                    </p:set>
                                  </p:childTnLst>
                                </p:cTn>
                              </p:par>
                            </p:childTnLst>
                          </p:cTn>
                        </p:par>
                        <p:par>
                          <p:cTn id="19" fill="hold">
                            <p:stCondLst>
                              <p:cond delay="1800"/>
                            </p:stCondLst>
                            <p:childTnLst>
                              <p:par>
                                <p:cTn id="20" presetID="1" presetClass="exit" presetSubtype="0" fill="hold" nodeType="afterEffect">
                                  <p:stCondLst>
                                    <p:cond delay="800"/>
                                  </p:stCondLst>
                                  <p:childTnLst>
                                    <p:set>
                                      <p:cBhvr>
                                        <p:cTn id="21" dur="1" fill="hold">
                                          <p:stCondLst>
                                            <p:cond delay="0"/>
                                          </p:stCondLst>
                                        </p:cTn>
                                        <p:tgtEl>
                                          <p:spTgt spid="29"/>
                                        </p:tgtEl>
                                        <p:attrNameLst>
                                          <p:attrName>style.visibility</p:attrName>
                                        </p:attrNameLst>
                                      </p:cBhvr>
                                      <p:to>
                                        <p:strVal val="hidden"/>
                                      </p:to>
                                    </p:set>
                                  </p:childTnLst>
                                </p:cTn>
                              </p:par>
                              <p:par>
                                <p:cTn id="22" presetID="1" presetClass="exit" presetSubtype="0" fill="hold" nodeType="withEffect">
                                  <p:stCondLst>
                                    <p:cond delay="800"/>
                                  </p:stCondLst>
                                  <p:childTnLst>
                                    <p:set>
                                      <p:cBhvr>
                                        <p:cTn id="23" dur="1" fill="hold">
                                          <p:stCondLst>
                                            <p:cond delay="0"/>
                                          </p:stCondLst>
                                        </p:cTn>
                                        <p:tgtEl>
                                          <p:spTgt spid="4"/>
                                        </p:tgtEl>
                                        <p:attrNameLst>
                                          <p:attrName>style.visibility</p:attrName>
                                        </p:attrNameLst>
                                      </p:cBhvr>
                                      <p:to>
                                        <p:strVal val="hidden"/>
                                      </p:to>
                                    </p:set>
                                  </p:childTnLst>
                                </p:cTn>
                              </p:par>
                            </p:childTnLst>
                          </p:cTn>
                        </p:par>
                        <p:par>
                          <p:cTn id="24" fill="hold">
                            <p:stCondLst>
                              <p:cond delay="2600"/>
                            </p:stCondLst>
                            <p:childTnLst>
                              <p:par>
                                <p:cTn id="25" presetID="1" presetClass="entr" presetSubtype="0" fill="hold" nodeType="afterEffect">
                                  <p:stCondLst>
                                    <p:cond delay="100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1000"/>
                                  </p:stCondLst>
                                  <p:childTnLst>
                                    <p:set>
                                      <p:cBhvr>
                                        <p:cTn id="28" dur="1" fill="hold">
                                          <p:stCondLst>
                                            <p:cond delay="0"/>
                                          </p:stCondLst>
                                        </p:cTn>
                                        <p:tgtEl>
                                          <p:spTgt spid="33"/>
                                        </p:tgtEl>
                                        <p:attrNameLst>
                                          <p:attrName>style.visibility</p:attrName>
                                        </p:attrNameLst>
                                      </p:cBhvr>
                                      <p:to>
                                        <p:strVal val="visible"/>
                                      </p:to>
                                    </p:set>
                                  </p:childTnLst>
                                </p:cTn>
                              </p:par>
                            </p:childTnLst>
                          </p:cTn>
                        </p:par>
                        <p:par>
                          <p:cTn id="29" fill="hold">
                            <p:stCondLst>
                              <p:cond delay="3600"/>
                            </p:stCondLst>
                            <p:childTnLst>
                              <p:par>
                                <p:cTn id="30" presetID="1" presetClass="exit" presetSubtype="0" fill="hold" nodeType="afterEffect">
                                  <p:stCondLst>
                                    <p:cond delay="800"/>
                                  </p:stCondLst>
                                  <p:childTnLst>
                                    <p:set>
                                      <p:cBhvr>
                                        <p:cTn id="31" dur="1" fill="hold">
                                          <p:stCondLst>
                                            <p:cond delay="0"/>
                                          </p:stCondLst>
                                        </p:cTn>
                                        <p:tgtEl>
                                          <p:spTgt spid="33"/>
                                        </p:tgtEl>
                                        <p:attrNameLst>
                                          <p:attrName>style.visibility</p:attrName>
                                        </p:attrNameLst>
                                      </p:cBhvr>
                                      <p:to>
                                        <p:strVal val="hidden"/>
                                      </p:to>
                                    </p:set>
                                  </p:childTnLst>
                                </p:cTn>
                              </p:par>
                            </p:childTnLst>
                          </p:cTn>
                        </p:par>
                        <p:par>
                          <p:cTn id="32" fill="hold">
                            <p:stCondLst>
                              <p:cond delay="4400"/>
                            </p:stCondLst>
                            <p:childTnLst>
                              <p:par>
                                <p:cTn id="33" presetID="1" presetClass="exit" presetSubtype="0" fill="hold" nodeType="after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Anchor Collection – II : Storage</a:t>
            </a:r>
            <a:endParaRPr lang="en-US" dirty="0"/>
          </a:p>
        </p:txBody>
      </p:sp>
      <p:pic>
        <p:nvPicPr>
          <p:cNvPr id="12" name="Picture 3" descr="C:\Projects\Sensor\luyf\lifeunderyourfeet.org\en\tools\VZTool\Image\Map\none_mouseover.png"/>
          <p:cNvPicPr>
            <a:picLocks noChangeAspect="1" noChangeArrowheads="1"/>
          </p:cNvPicPr>
          <p:nvPr/>
        </p:nvPicPr>
        <p:blipFill>
          <a:blip r:embed="rId3" cstate="print"/>
          <a:srcRect/>
          <a:stretch>
            <a:fillRect/>
          </a:stretch>
        </p:blipFill>
        <p:spPr bwMode="auto">
          <a:xfrm>
            <a:off x="1157591" y="3921685"/>
            <a:ext cx="279400" cy="431800"/>
          </a:xfrm>
          <a:prstGeom prst="rect">
            <a:avLst/>
          </a:prstGeom>
          <a:noFill/>
        </p:spPr>
      </p:pic>
      <p:pic>
        <p:nvPicPr>
          <p:cNvPr id="17" name="Picture 3" descr="C:\Projects\Sensor\luyf\lifeunderyourfeet.org\en\tools\VZTool\Image\Map\none_mouseover.png"/>
          <p:cNvPicPr>
            <a:picLocks noChangeAspect="1" noChangeArrowheads="1"/>
          </p:cNvPicPr>
          <p:nvPr/>
        </p:nvPicPr>
        <p:blipFill>
          <a:blip r:embed="rId3" cstate="print"/>
          <a:srcRect/>
          <a:stretch>
            <a:fillRect/>
          </a:stretch>
        </p:blipFill>
        <p:spPr bwMode="auto">
          <a:xfrm>
            <a:off x="2198590" y="2225708"/>
            <a:ext cx="279400" cy="431800"/>
          </a:xfrm>
          <a:prstGeom prst="rect">
            <a:avLst/>
          </a:prstGeom>
          <a:noFill/>
        </p:spPr>
      </p:pic>
      <p:pic>
        <p:nvPicPr>
          <p:cNvPr id="21" name="Picture 3" descr="C:\Projects\Sensor\luyf\lifeunderyourfeet.org\en\tools\VZTool\Image\Map\none_mouseover.png"/>
          <p:cNvPicPr>
            <a:picLocks noChangeAspect="1" noChangeArrowheads="1"/>
          </p:cNvPicPr>
          <p:nvPr/>
        </p:nvPicPr>
        <p:blipFill>
          <a:blip r:embed="rId3" cstate="print"/>
          <a:srcRect/>
          <a:stretch>
            <a:fillRect/>
          </a:stretch>
        </p:blipFill>
        <p:spPr bwMode="auto">
          <a:xfrm>
            <a:off x="3744735" y="4918119"/>
            <a:ext cx="279400" cy="431800"/>
          </a:xfrm>
          <a:prstGeom prst="rect">
            <a:avLst/>
          </a:prstGeom>
          <a:noFill/>
        </p:spPr>
      </p:pic>
      <p:grpSp>
        <p:nvGrpSpPr>
          <p:cNvPr id="3" name="Group 21"/>
          <p:cNvGrpSpPr/>
          <p:nvPr/>
        </p:nvGrpSpPr>
        <p:grpSpPr>
          <a:xfrm>
            <a:off x="3748575" y="4647652"/>
            <a:ext cx="495300" cy="702267"/>
            <a:chOff x="4521558" y="5029200"/>
            <a:chExt cx="495300" cy="702267"/>
          </a:xfrm>
        </p:grpSpPr>
        <p:pic>
          <p:nvPicPr>
            <p:cNvPr id="23" name="Picture 22" descr="index_wireless.jpg"/>
            <p:cNvPicPr>
              <a:picLocks noChangeAspect="1"/>
            </p:cNvPicPr>
            <p:nvPr/>
          </p:nvPicPr>
          <p:blipFill>
            <a:blip r:embed="rId4" cstate="print"/>
            <a:stretch>
              <a:fillRect/>
            </a:stretch>
          </p:blipFill>
          <p:spPr>
            <a:xfrm>
              <a:off x="4521558" y="5029200"/>
              <a:ext cx="495300" cy="371475"/>
            </a:xfrm>
            <a:prstGeom prst="rect">
              <a:avLst/>
            </a:prstGeom>
          </p:spPr>
        </p:pic>
        <p:pic>
          <p:nvPicPr>
            <p:cNvPr id="24" name="Picture 2" descr="C:\Projects\Sensor\luyf\lifeunderyourfeet.org\en\tools\VZTool\Image\Map\full_unselected.png"/>
            <p:cNvPicPr>
              <a:picLocks noChangeAspect="1" noChangeArrowheads="1"/>
            </p:cNvPicPr>
            <p:nvPr/>
          </p:nvPicPr>
          <p:blipFill>
            <a:blip r:embed="rId5" cstate="print"/>
            <a:srcRect/>
            <a:stretch>
              <a:fillRect/>
            </a:stretch>
          </p:blipFill>
          <p:spPr bwMode="auto">
            <a:xfrm>
              <a:off x="4521558" y="5299667"/>
              <a:ext cx="279400" cy="431800"/>
            </a:xfrm>
            <a:prstGeom prst="rect">
              <a:avLst/>
            </a:prstGeom>
            <a:noFill/>
          </p:spPr>
        </p:pic>
      </p:grpSp>
      <p:graphicFrame>
        <p:nvGraphicFramePr>
          <p:cNvPr id="25" name="Table 24"/>
          <p:cNvGraphicFramePr>
            <a:graphicFrameLocks noGrp="1"/>
          </p:cNvGraphicFramePr>
          <p:nvPr/>
        </p:nvGraphicFramePr>
        <p:xfrm>
          <a:off x="3072243" y="4195510"/>
          <a:ext cx="1825545" cy="315949"/>
        </p:xfrm>
        <a:graphic>
          <a:graphicData uri="http://schemas.openxmlformats.org/drawingml/2006/table">
            <a:tbl>
              <a:tblPr firstRow="1" bandRow="1">
                <a:tableStyleId>{5C22544A-7EE6-4342-B048-85BDC9FD1C3A}</a:tableStyleId>
              </a:tblPr>
              <a:tblGrid>
                <a:gridCol w="528172"/>
                <a:gridCol w="348916"/>
                <a:gridCol w="948457"/>
              </a:tblGrid>
              <a:tr h="315949">
                <a:tc>
                  <a:txBody>
                    <a:bodyPr/>
                    <a:lstStyle/>
                    <a:p>
                      <a:pPr algn="ctr"/>
                      <a:r>
                        <a:rPr lang="en-US" sz="1400" dirty="0" smtClean="0">
                          <a:solidFill>
                            <a:schemeClr val="tx1"/>
                          </a:solidFill>
                        </a:rPr>
                        <a:t>43</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1400" dirty="0" smtClean="0">
                          <a:solidFill>
                            <a:schemeClr val="tx1"/>
                          </a:solidFill>
                        </a:rPr>
                        <a:t>5</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1400" dirty="0" smtClean="0">
                          <a:solidFill>
                            <a:schemeClr val="tx1"/>
                          </a:solidFill>
                        </a:rPr>
                        <a:t>102800</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pic>
        <p:nvPicPr>
          <p:cNvPr id="28" name="Picture 2" descr="C:\Projects\Sensor\luyf\lifeunderyourfeet.org\en\tools\VZTool\Image\Map\full_unselected.png"/>
          <p:cNvPicPr>
            <a:picLocks noChangeAspect="1" noChangeArrowheads="1"/>
          </p:cNvPicPr>
          <p:nvPr/>
        </p:nvPicPr>
        <p:blipFill>
          <a:blip r:embed="rId5" cstate="print"/>
          <a:srcRect/>
          <a:stretch>
            <a:fillRect/>
          </a:stretch>
        </p:blipFill>
        <p:spPr bwMode="auto">
          <a:xfrm>
            <a:off x="1157591" y="3921685"/>
            <a:ext cx="279400" cy="431800"/>
          </a:xfrm>
          <a:prstGeom prst="rect">
            <a:avLst/>
          </a:prstGeom>
          <a:noFill/>
        </p:spPr>
      </p:pic>
      <p:graphicFrame>
        <p:nvGraphicFramePr>
          <p:cNvPr id="29" name="Table 28"/>
          <p:cNvGraphicFramePr>
            <a:graphicFrameLocks noGrp="1"/>
          </p:cNvGraphicFramePr>
          <p:nvPr/>
        </p:nvGraphicFramePr>
        <p:xfrm>
          <a:off x="481259" y="3213369"/>
          <a:ext cx="1825545" cy="304799"/>
        </p:xfrm>
        <a:graphic>
          <a:graphicData uri="http://schemas.openxmlformats.org/drawingml/2006/table">
            <a:tbl>
              <a:tblPr firstRow="1" bandRow="1">
                <a:tableStyleId>{5C22544A-7EE6-4342-B048-85BDC9FD1C3A}</a:tableStyleId>
              </a:tblPr>
              <a:tblGrid>
                <a:gridCol w="565488"/>
                <a:gridCol w="360948"/>
                <a:gridCol w="899109"/>
              </a:tblGrid>
              <a:tr h="298367">
                <a:tc>
                  <a:txBody>
                    <a:bodyPr/>
                    <a:lstStyle/>
                    <a:p>
                      <a:pPr algn="ctr"/>
                      <a:r>
                        <a:rPr lang="en-US" sz="1400" dirty="0" smtClean="0">
                          <a:solidFill>
                            <a:schemeClr val="tx1"/>
                          </a:solidFill>
                        </a:rPr>
                        <a:t>97</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1400" dirty="0" smtClean="0">
                          <a:solidFill>
                            <a:schemeClr val="tx1"/>
                          </a:solidFill>
                        </a:rPr>
                        <a:t>7</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1400" dirty="0" smtClean="0">
                          <a:solidFill>
                            <a:schemeClr val="tx1"/>
                          </a:solidFill>
                        </a:rPr>
                        <a:t>3800</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sp>
        <p:nvSpPr>
          <p:cNvPr id="20" name="TextBox 19"/>
          <p:cNvSpPr txBox="1"/>
          <p:nvPr/>
        </p:nvSpPr>
        <p:spPr>
          <a:xfrm>
            <a:off x="5040620" y="995583"/>
            <a:ext cx="4079316" cy="2923877"/>
          </a:xfrm>
          <a:prstGeom prst="rect">
            <a:avLst/>
          </a:prstGeom>
          <a:noFill/>
        </p:spPr>
        <p:txBody>
          <a:bodyPr wrap="square" rtlCol="0">
            <a:spAutoFit/>
          </a:bodyPr>
          <a:lstStyle/>
          <a:p>
            <a:r>
              <a:rPr lang="en-US" sz="2400" b="1" dirty="0" smtClean="0">
                <a:solidFill>
                  <a:schemeClr val="tx1">
                    <a:lumMod val="75000"/>
                    <a:lumOff val="25000"/>
                  </a:schemeClr>
                </a:solidFill>
                <a:latin typeface="Gill Sans MT" pitchFamily="34" charset="0"/>
                <a:cs typeface="Arial" pitchFamily="34" charset="0"/>
              </a:rPr>
              <a:t>Each Mote: </a:t>
            </a:r>
          </a:p>
          <a:p>
            <a:endParaRPr lang="en-US" sz="2000" dirty="0" smtClean="0">
              <a:solidFill>
                <a:schemeClr val="tx1">
                  <a:lumMod val="75000"/>
                  <a:lumOff val="25000"/>
                </a:schemeClr>
              </a:solidFill>
              <a:latin typeface="Gill Sans MT" pitchFamily="34" charset="0"/>
              <a:cs typeface="Arial" pitchFamily="34" charset="0"/>
            </a:endParaRPr>
          </a:p>
          <a:p>
            <a:pPr>
              <a:buFont typeface="Arial" pitchFamily="34" charset="0"/>
              <a:buChar char="•"/>
            </a:pPr>
            <a:r>
              <a:rPr lang="en-US" sz="2000" dirty="0" smtClean="0">
                <a:solidFill>
                  <a:schemeClr val="tx1">
                    <a:lumMod val="75000"/>
                    <a:lumOff val="25000"/>
                  </a:schemeClr>
                </a:solidFill>
                <a:latin typeface="Gill Sans MT" pitchFamily="34" charset="0"/>
                <a:cs typeface="Arial" pitchFamily="34" charset="0"/>
              </a:rPr>
              <a:t> Stays up (30s) after reboot </a:t>
            </a:r>
          </a:p>
          <a:p>
            <a:pPr>
              <a:buFont typeface="Arial" pitchFamily="34" charset="0"/>
              <a:buChar char="•"/>
            </a:pPr>
            <a:r>
              <a:rPr lang="en-US" sz="2000" dirty="0" smtClean="0">
                <a:solidFill>
                  <a:schemeClr val="tx1">
                    <a:lumMod val="75000"/>
                    <a:lumOff val="25000"/>
                  </a:schemeClr>
                </a:solidFill>
                <a:latin typeface="Gill Sans MT" pitchFamily="34" charset="0"/>
                <a:cs typeface="Arial" pitchFamily="34" charset="0"/>
              </a:rPr>
              <a:t> Stays up periodically (~ 6 hrs)</a:t>
            </a:r>
          </a:p>
          <a:p>
            <a:pPr>
              <a:buFont typeface="Arial" pitchFamily="34" charset="0"/>
              <a:buChar char="•"/>
            </a:pPr>
            <a:r>
              <a:rPr lang="en-US" sz="2000" dirty="0" smtClean="0">
                <a:solidFill>
                  <a:schemeClr val="tx1">
                    <a:lumMod val="75000"/>
                    <a:lumOff val="25000"/>
                  </a:schemeClr>
                </a:solidFill>
                <a:latin typeface="Gill Sans MT" pitchFamily="34" charset="0"/>
                <a:cs typeface="Arial" pitchFamily="34" charset="0"/>
              </a:rPr>
              <a:t> Listens for announcements</a:t>
            </a:r>
          </a:p>
          <a:p>
            <a:pPr>
              <a:buFont typeface="Arial" pitchFamily="34" charset="0"/>
              <a:buChar char="•"/>
            </a:pPr>
            <a:r>
              <a:rPr lang="en-US" sz="2000" dirty="0" smtClean="0">
                <a:solidFill>
                  <a:schemeClr val="tx1">
                    <a:lumMod val="75000"/>
                    <a:lumOff val="25000"/>
                  </a:schemeClr>
                </a:solidFill>
                <a:latin typeface="Gill Sans MT" pitchFamily="34" charset="0"/>
                <a:cs typeface="Arial" pitchFamily="34" charset="0"/>
              </a:rPr>
              <a:t> Stores &lt;local,</a:t>
            </a:r>
            <a:r>
              <a:rPr lang="en-US" sz="2000" dirty="0" smtClean="0">
                <a:solidFill>
                  <a:schemeClr val="tx1">
                    <a:lumMod val="75000"/>
                    <a:lumOff val="25000"/>
                  </a:schemeClr>
                </a:solidFill>
                <a:latin typeface="Gill Sans MT" pitchFamily="34" charset="0"/>
                <a:cs typeface="Arial" pitchFamily="34" charset="0"/>
              </a:rPr>
              <a:t> </a:t>
            </a:r>
            <a:r>
              <a:rPr lang="en-US" sz="2000" dirty="0" smtClean="0">
                <a:solidFill>
                  <a:schemeClr val="tx1">
                    <a:lumMod val="75000"/>
                    <a:lumOff val="25000"/>
                  </a:schemeClr>
                </a:solidFill>
                <a:latin typeface="Gill Sans MT" pitchFamily="34" charset="0"/>
                <a:cs typeface="Arial" pitchFamily="34" charset="0"/>
              </a:rPr>
              <a:t>local</a:t>
            </a:r>
            <a:r>
              <a:rPr lang="en-US" sz="2000" dirty="0" smtClean="0">
                <a:solidFill>
                  <a:schemeClr val="tx1">
                    <a:lumMod val="75000"/>
                    <a:lumOff val="25000"/>
                  </a:schemeClr>
                </a:solidFill>
                <a:latin typeface="Gill Sans MT" pitchFamily="34" charset="0"/>
                <a:cs typeface="Arial" pitchFamily="34" charset="0"/>
              </a:rPr>
              <a:t>&gt; </a:t>
            </a:r>
            <a:r>
              <a:rPr lang="en-US" sz="2000" dirty="0" smtClean="0">
                <a:solidFill>
                  <a:schemeClr val="tx1">
                    <a:lumMod val="75000"/>
                    <a:lumOff val="25000"/>
                  </a:schemeClr>
                </a:solidFill>
                <a:latin typeface="Gill Sans MT" pitchFamily="34" charset="0"/>
                <a:cs typeface="Arial" pitchFamily="34" charset="0"/>
              </a:rPr>
              <a:t>anchors</a:t>
            </a:r>
          </a:p>
          <a:p>
            <a:pPr>
              <a:buFont typeface="Arial" pitchFamily="34" charset="0"/>
              <a:buChar char="•"/>
            </a:pPr>
            <a:endParaRPr lang="en-US" sz="2000" dirty="0" smtClean="0">
              <a:solidFill>
                <a:schemeClr val="tx1">
                  <a:lumMod val="75000"/>
                  <a:lumOff val="25000"/>
                </a:schemeClr>
              </a:solidFill>
              <a:latin typeface="Gill Sans MT" pitchFamily="34" charset="0"/>
              <a:cs typeface="Arial" pitchFamily="34" charset="0"/>
            </a:endParaRPr>
          </a:p>
          <a:p>
            <a:pPr>
              <a:buFont typeface="Arial" pitchFamily="34" charset="0"/>
              <a:buChar char="•"/>
            </a:pPr>
            <a:r>
              <a:rPr lang="en-US" sz="2000" dirty="0" smtClean="0">
                <a:solidFill>
                  <a:schemeClr val="tx1">
                    <a:lumMod val="75000"/>
                    <a:lumOff val="25000"/>
                  </a:schemeClr>
                </a:solidFill>
                <a:latin typeface="Gill Sans MT" pitchFamily="34" charset="0"/>
                <a:cs typeface="Arial" pitchFamily="34" charset="0"/>
              </a:rPr>
              <a:t> Duty-Cycle : 0.14%</a:t>
            </a:r>
          </a:p>
          <a:p>
            <a:pPr>
              <a:buFont typeface="Arial" pitchFamily="34" charset="0"/>
              <a:buChar char="•"/>
            </a:pPr>
            <a:r>
              <a:rPr lang="en-US" sz="2000" dirty="0" smtClean="0">
                <a:solidFill>
                  <a:schemeClr val="tx1">
                    <a:lumMod val="75000"/>
                    <a:lumOff val="25000"/>
                  </a:schemeClr>
                </a:solidFill>
                <a:latin typeface="Gill Sans MT" pitchFamily="34" charset="0"/>
                <a:cs typeface="Arial" pitchFamily="34" charset="0"/>
              </a:rPr>
              <a:t> Space Overhead :  5%</a:t>
            </a:r>
          </a:p>
        </p:txBody>
      </p:sp>
      <p:sp>
        <p:nvSpPr>
          <p:cNvPr id="22" name="TextBox 21"/>
          <p:cNvSpPr txBox="1"/>
          <p:nvPr/>
        </p:nvSpPr>
        <p:spPr>
          <a:xfrm>
            <a:off x="3744735" y="5385955"/>
            <a:ext cx="441146" cy="369332"/>
          </a:xfrm>
          <a:prstGeom prst="rect">
            <a:avLst/>
          </a:prstGeom>
          <a:noFill/>
        </p:spPr>
        <p:txBody>
          <a:bodyPr wrap="none" rtlCol="0">
            <a:spAutoFit/>
          </a:bodyPr>
          <a:lstStyle/>
          <a:p>
            <a:r>
              <a:rPr lang="en-US" dirty="0" smtClean="0">
                <a:latin typeface="Arial" pitchFamily="34" charset="0"/>
                <a:cs typeface="Arial" pitchFamily="34" charset="0"/>
              </a:rPr>
              <a:t>43</a:t>
            </a:r>
            <a:endParaRPr lang="en-US" dirty="0">
              <a:latin typeface="Arial" pitchFamily="34" charset="0"/>
              <a:cs typeface="Arial" pitchFamily="34" charset="0"/>
            </a:endParaRPr>
          </a:p>
        </p:txBody>
      </p:sp>
      <p:sp>
        <p:nvSpPr>
          <p:cNvPr id="26" name="TextBox 25"/>
          <p:cNvSpPr txBox="1"/>
          <p:nvPr/>
        </p:nvSpPr>
        <p:spPr>
          <a:xfrm>
            <a:off x="2477990" y="2472842"/>
            <a:ext cx="441146" cy="369332"/>
          </a:xfrm>
          <a:prstGeom prst="rect">
            <a:avLst/>
          </a:prstGeom>
          <a:noFill/>
        </p:spPr>
        <p:txBody>
          <a:bodyPr wrap="none" rtlCol="0">
            <a:spAutoFit/>
          </a:bodyPr>
          <a:lstStyle/>
          <a:p>
            <a:r>
              <a:rPr lang="en-US" dirty="0" smtClean="0">
                <a:latin typeface="Arial" pitchFamily="34" charset="0"/>
                <a:cs typeface="Arial" pitchFamily="34" charset="0"/>
              </a:rPr>
              <a:t>28</a:t>
            </a:r>
            <a:endParaRPr lang="en-US" dirty="0">
              <a:latin typeface="Arial" pitchFamily="34" charset="0"/>
              <a:cs typeface="Arial" pitchFamily="34" charset="0"/>
            </a:endParaRPr>
          </a:p>
        </p:txBody>
      </p:sp>
      <p:sp>
        <p:nvSpPr>
          <p:cNvPr id="30" name="TextBox 29"/>
          <p:cNvSpPr txBox="1"/>
          <p:nvPr/>
        </p:nvSpPr>
        <p:spPr>
          <a:xfrm>
            <a:off x="1081112" y="4471864"/>
            <a:ext cx="441146" cy="369332"/>
          </a:xfrm>
          <a:prstGeom prst="rect">
            <a:avLst/>
          </a:prstGeom>
          <a:noFill/>
        </p:spPr>
        <p:txBody>
          <a:bodyPr wrap="none" rtlCol="0">
            <a:spAutoFit/>
          </a:bodyPr>
          <a:lstStyle/>
          <a:p>
            <a:r>
              <a:rPr lang="en-US" dirty="0" smtClean="0">
                <a:latin typeface="Arial" pitchFamily="34" charset="0"/>
                <a:cs typeface="Arial" pitchFamily="34" charset="0"/>
              </a:rPr>
              <a:t>97</a:t>
            </a:r>
            <a:endParaRPr lang="en-US" dirty="0">
              <a:latin typeface="Arial" pitchFamily="34" charset="0"/>
              <a:cs typeface="Arial" pitchFamily="34" charset="0"/>
            </a:endParaRPr>
          </a:p>
        </p:txBody>
      </p:sp>
      <p:sp>
        <p:nvSpPr>
          <p:cNvPr id="16" name="Slide Number Placeholder 15"/>
          <p:cNvSpPr>
            <a:spLocks noGrp="1"/>
          </p:cNvSpPr>
          <p:nvPr>
            <p:ph type="sldNum" sz="quarter" idx="11"/>
          </p:nvPr>
        </p:nvSpPr>
        <p:spPr/>
        <p:txBody>
          <a:bodyPr/>
          <a:lstStyle/>
          <a:p>
            <a:fld id="{37C6318B-D6FE-44FF-8919-00FB94686E4E}" type="slidenum">
              <a:rPr lang="en-US" smtClean="0"/>
              <a:pPr/>
              <a:t>36</a:t>
            </a:fld>
            <a:endParaRPr lang="en-US"/>
          </a:p>
        </p:txBody>
      </p:sp>
      <p:pic>
        <p:nvPicPr>
          <p:cNvPr id="18" name="Picture 17" descr="index_wireless.jpg"/>
          <p:cNvPicPr>
            <a:picLocks noChangeAspect="1"/>
          </p:cNvPicPr>
          <p:nvPr/>
        </p:nvPicPr>
        <p:blipFill>
          <a:blip r:embed="rId4" cstate="print"/>
          <a:stretch>
            <a:fillRect/>
          </a:stretch>
        </p:blipFill>
        <p:spPr>
          <a:xfrm>
            <a:off x="1066800" y="3581400"/>
            <a:ext cx="495300" cy="37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017 -0.00023 L -0.07656 -0.14166 " pathEditMode="relative" rAng="0" ptsTypes="AA">
                                      <p:cBhvr>
                                        <p:cTn id="12" dur="1000" fill="hold"/>
                                        <p:tgtEl>
                                          <p:spTgt spid="25"/>
                                        </p:tgtEl>
                                        <p:attrNameLst>
                                          <p:attrName>ppt_x</p:attrName>
                                          <p:attrName>ppt_y</p:attrName>
                                        </p:attrNameLst>
                                      </p:cBhvr>
                                      <p:rCtr x="-38" y="-71"/>
                                    </p:animMotion>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000"/>
                                        <p:tgtEl>
                                          <p:spTgt spid="29"/>
                                        </p:tgtEl>
                                      </p:cBhvr>
                                    </p:animEffect>
                                  </p:childTnLst>
                                </p:cTn>
                              </p:par>
                              <p:par>
                                <p:cTn id="16" presetID="10" presetClass="exit" presetSubtype="0" fill="hold" nodeType="withEffect">
                                  <p:stCondLst>
                                    <p:cond delay="0"/>
                                  </p:stCondLst>
                                  <p:childTnLst>
                                    <p:animEffect transition="out" filter="fade">
                                      <p:cBhvr>
                                        <p:cTn id="17" dur="2000"/>
                                        <p:tgtEl>
                                          <p:spTgt spid="3"/>
                                        </p:tgtEl>
                                      </p:cBhvr>
                                    </p:animEffect>
                                    <p:set>
                                      <p:cBhvr>
                                        <p:cTn id="18"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Anchor Collection – III : Global References</a:t>
            </a:r>
            <a:endParaRPr lang="en-US" dirty="0"/>
          </a:p>
        </p:txBody>
      </p:sp>
      <p:pic>
        <p:nvPicPr>
          <p:cNvPr id="12" name="Picture 3" descr="C:\Projects\Sensor\luyf\lifeunderyourfeet.org\en\tools\VZTool\Image\Map\none_mouseover.png"/>
          <p:cNvPicPr>
            <a:picLocks noChangeAspect="1" noChangeArrowheads="1"/>
          </p:cNvPicPr>
          <p:nvPr/>
        </p:nvPicPr>
        <p:blipFill>
          <a:blip r:embed="rId3" cstate="print"/>
          <a:srcRect/>
          <a:stretch>
            <a:fillRect/>
          </a:stretch>
        </p:blipFill>
        <p:spPr bwMode="auto">
          <a:xfrm>
            <a:off x="1157591" y="3921685"/>
            <a:ext cx="279400" cy="431800"/>
          </a:xfrm>
          <a:prstGeom prst="rect">
            <a:avLst/>
          </a:prstGeom>
          <a:noFill/>
        </p:spPr>
      </p:pic>
      <p:pic>
        <p:nvPicPr>
          <p:cNvPr id="17" name="Picture 3" descr="C:\Projects\Sensor\luyf\lifeunderyourfeet.org\en\tools\VZTool\Image\Map\none_mouseover.png"/>
          <p:cNvPicPr>
            <a:picLocks noChangeAspect="1" noChangeArrowheads="1"/>
          </p:cNvPicPr>
          <p:nvPr/>
        </p:nvPicPr>
        <p:blipFill>
          <a:blip r:embed="rId3" cstate="print"/>
          <a:srcRect/>
          <a:stretch>
            <a:fillRect/>
          </a:stretch>
        </p:blipFill>
        <p:spPr bwMode="auto">
          <a:xfrm>
            <a:off x="2198590" y="2225708"/>
            <a:ext cx="279400" cy="431800"/>
          </a:xfrm>
          <a:prstGeom prst="rect">
            <a:avLst/>
          </a:prstGeom>
          <a:noFill/>
        </p:spPr>
      </p:pic>
      <p:pic>
        <p:nvPicPr>
          <p:cNvPr id="21" name="Picture 3" descr="C:\Projects\Sensor\luyf\lifeunderyourfeet.org\en\tools\VZTool\Image\Map\none_mouseover.png"/>
          <p:cNvPicPr>
            <a:picLocks noChangeAspect="1" noChangeArrowheads="1"/>
          </p:cNvPicPr>
          <p:nvPr/>
        </p:nvPicPr>
        <p:blipFill>
          <a:blip r:embed="rId3" cstate="print"/>
          <a:srcRect/>
          <a:stretch>
            <a:fillRect/>
          </a:stretch>
        </p:blipFill>
        <p:spPr bwMode="auto">
          <a:xfrm>
            <a:off x="3744735" y="4918119"/>
            <a:ext cx="279400" cy="431800"/>
          </a:xfrm>
          <a:prstGeom prst="rect">
            <a:avLst/>
          </a:prstGeom>
          <a:noFill/>
        </p:spPr>
      </p:pic>
      <p:pic>
        <p:nvPicPr>
          <p:cNvPr id="28" name="Picture 2" descr="C:\Projects\Sensor\luyf\lifeunderyourfeet.org\en\tools\VZTool\Image\Map\full_unselected.png"/>
          <p:cNvPicPr>
            <a:picLocks noChangeAspect="1" noChangeArrowheads="1"/>
          </p:cNvPicPr>
          <p:nvPr/>
        </p:nvPicPr>
        <p:blipFill>
          <a:blip r:embed="rId4" cstate="print"/>
          <a:srcRect/>
          <a:stretch>
            <a:fillRect/>
          </a:stretch>
        </p:blipFill>
        <p:spPr bwMode="auto">
          <a:xfrm>
            <a:off x="1157591" y="3921685"/>
            <a:ext cx="279400" cy="431800"/>
          </a:xfrm>
          <a:prstGeom prst="rect">
            <a:avLst/>
          </a:prstGeom>
          <a:noFill/>
        </p:spPr>
      </p:pic>
      <p:graphicFrame>
        <p:nvGraphicFramePr>
          <p:cNvPr id="29" name="Table 28"/>
          <p:cNvGraphicFramePr>
            <a:graphicFrameLocks noGrp="1"/>
          </p:cNvGraphicFramePr>
          <p:nvPr/>
        </p:nvGraphicFramePr>
        <p:xfrm>
          <a:off x="481259" y="3213369"/>
          <a:ext cx="1825545" cy="304799"/>
        </p:xfrm>
        <a:graphic>
          <a:graphicData uri="http://schemas.openxmlformats.org/drawingml/2006/table">
            <a:tbl>
              <a:tblPr firstRow="1" bandRow="1">
                <a:tableStyleId>{5C22544A-7EE6-4342-B048-85BDC9FD1C3A}</a:tableStyleId>
              </a:tblPr>
              <a:tblGrid>
                <a:gridCol w="565488"/>
                <a:gridCol w="360948"/>
                <a:gridCol w="899109"/>
              </a:tblGrid>
              <a:tr h="298367">
                <a:tc>
                  <a:txBody>
                    <a:bodyPr/>
                    <a:lstStyle/>
                    <a:p>
                      <a:pPr algn="ctr"/>
                      <a:r>
                        <a:rPr lang="en-US" sz="1400" dirty="0" smtClean="0">
                          <a:solidFill>
                            <a:schemeClr val="tx1"/>
                          </a:solidFill>
                        </a:rPr>
                        <a:t>97</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1400" dirty="0" smtClean="0">
                          <a:solidFill>
                            <a:schemeClr val="tx1"/>
                          </a:solidFill>
                        </a:rPr>
                        <a:t>7</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1400" dirty="0" smtClean="0">
                          <a:solidFill>
                            <a:schemeClr val="tx1"/>
                          </a:solidFill>
                        </a:rPr>
                        <a:t>4000</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sp>
        <p:nvSpPr>
          <p:cNvPr id="20" name="TextBox 19"/>
          <p:cNvSpPr txBox="1"/>
          <p:nvPr/>
        </p:nvSpPr>
        <p:spPr>
          <a:xfrm>
            <a:off x="4425895" y="3213369"/>
            <a:ext cx="4551209" cy="2308324"/>
          </a:xfrm>
          <a:prstGeom prst="rect">
            <a:avLst/>
          </a:prstGeom>
          <a:noFill/>
        </p:spPr>
        <p:txBody>
          <a:bodyPr wrap="square" rtlCol="0">
            <a:spAutoFit/>
          </a:bodyPr>
          <a:lstStyle/>
          <a:p>
            <a:r>
              <a:rPr lang="en-US" sz="2400" b="1" dirty="0" smtClean="0">
                <a:solidFill>
                  <a:schemeClr val="tx1">
                    <a:lumMod val="75000"/>
                    <a:lumOff val="25000"/>
                  </a:schemeClr>
                </a:solidFill>
                <a:latin typeface="Gill Sans MT" pitchFamily="34" charset="0"/>
                <a:cs typeface="Arial" pitchFamily="34" charset="0"/>
              </a:rPr>
              <a:t>G-Mote: </a:t>
            </a:r>
          </a:p>
          <a:p>
            <a:endParaRPr lang="en-US" sz="2000" dirty="0" smtClean="0">
              <a:solidFill>
                <a:schemeClr val="tx1">
                  <a:lumMod val="75000"/>
                  <a:lumOff val="25000"/>
                </a:schemeClr>
              </a:solidFill>
              <a:latin typeface="Gill Sans MT" pitchFamily="34" charset="0"/>
              <a:cs typeface="Arial" pitchFamily="34" charset="0"/>
            </a:endParaRPr>
          </a:p>
          <a:p>
            <a:pPr>
              <a:buFont typeface="Arial" pitchFamily="34" charset="0"/>
              <a:buChar char="•"/>
            </a:pPr>
            <a:r>
              <a:rPr lang="en-US" sz="2000" dirty="0" smtClean="0">
                <a:solidFill>
                  <a:schemeClr val="tx1">
                    <a:lumMod val="75000"/>
                    <a:lumOff val="25000"/>
                  </a:schemeClr>
                </a:solidFill>
                <a:latin typeface="Gill Sans MT" pitchFamily="34" charset="0"/>
                <a:cs typeface="Arial" pitchFamily="34" charset="0"/>
              </a:rPr>
              <a:t> Connected to a global clock source</a:t>
            </a:r>
          </a:p>
          <a:p>
            <a:pPr>
              <a:buFont typeface="Arial" pitchFamily="34" charset="0"/>
              <a:buChar char="•"/>
            </a:pPr>
            <a:r>
              <a:rPr lang="en-US" sz="2000" dirty="0" smtClean="0">
                <a:solidFill>
                  <a:schemeClr val="tx1">
                    <a:lumMod val="75000"/>
                    <a:lumOff val="25000"/>
                  </a:schemeClr>
                </a:solidFill>
                <a:latin typeface="Gill Sans MT" pitchFamily="34" charset="0"/>
                <a:cs typeface="Arial" pitchFamily="34" charset="0"/>
              </a:rPr>
              <a:t> Beacon its time-state (30s)</a:t>
            </a:r>
          </a:p>
          <a:p>
            <a:pPr>
              <a:buFont typeface="Arial" pitchFamily="34" charset="0"/>
              <a:buChar char="•"/>
            </a:pPr>
            <a:r>
              <a:rPr lang="en-US" sz="2000" dirty="0" smtClean="0">
                <a:solidFill>
                  <a:schemeClr val="tx1">
                    <a:lumMod val="75000"/>
                    <a:lumOff val="25000"/>
                  </a:schemeClr>
                </a:solidFill>
                <a:latin typeface="Gill Sans MT" pitchFamily="34" charset="0"/>
                <a:cs typeface="Arial" pitchFamily="34" charset="0"/>
              </a:rPr>
              <a:t> Store Global References (6 hrs)</a:t>
            </a:r>
          </a:p>
          <a:p>
            <a:pPr>
              <a:buFont typeface="Arial" pitchFamily="34" charset="0"/>
              <a:buChar char="•"/>
            </a:pPr>
            <a:r>
              <a:rPr lang="en-US" sz="2000" dirty="0" smtClean="0">
                <a:solidFill>
                  <a:schemeClr val="tx1">
                    <a:lumMod val="75000"/>
                    <a:lumOff val="25000"/>
                  </a:schemeClr>
                </a:solidFill>
                <a:latin typeface="Gill Sans MT" pitchFamily="34" charset="0"/>
                <a:cs typeface="Arial" pitchFamily="34" charset="0"/>
              </a:rPr>
              <a:t> Global clock source</a:t>
            </a:r>
          </a:p>
          <a:p>
            <a:r>
              <a:rPr lang="en-US" sz="2000" dirty="0" smtClean="0">
                <a:solidFill>
                  <a:schemeClr val="tx1">
                    <a:lumMod val="75000"/>
                    <a:lumOff val="25000"/>
                  </a:schemeClr>
                </a:solidFill>
                <a:latin typeface="Gill Sans MT" pitchFamily="34" charset="0"/>
                <a:cs typeface="Arial" pitchFamily="34" charset="0"/>
              </a:rPr>
              <a:t>   (GPS, Basestation etc)</a:t>
            </a:r>
          </a:p>
        </p:txBody>
      </p:sp>
      <p:pic>
        <p:nvPicPr>
          <p:cNvPr id="15" name="Picture 14" descr="sat-gps.jpg"/>
          <p:cNvPicPr>
            <a:picLocks noChangeAspect="1"/>
          </p:cNvPicPr>
          <p:nvPr/>
        </p:nvPicPr>
        <p:blipFill>
          <a:blip r:embed="rId5" cstate="print"/>
          <a:stretch>
            <a:fillRect/>
          </a:stretch>
        </p:blipFill>
        <p:spPr>
          <a:xfrm>
            <a:off x="2621923" y="2149508"/>
            <a:ext cx="508000" cy="508000"/>
          </a:xfrm>
          <a:prstGeom prst="rect">
            <a:avLst/>
          </a:prstGeom>
        </p:spPr>
      </p:pic>
      <p:pic>
        <p:nvPicPr>
          <p:cNvPr id="16" name="Picture 15" descr="index_wireless.jpg"/>
          <p:cNvPicPr>
            <a:picLocks noChangeAspect="1"/>
          </p:cNvPicPr>
          <p:nvPr/>
        </p:nvPicPr>
        <p:blipFill>
          <a:blip r:embed="rId6" cstate="print"/>
          <a:stretch>
            <a:fillRect/>
          </a:stretch>
        </p:blipFill>
        <p:spPr>
          <a:xfrm>
            <a:off x="2062428" y="1774888"/>
            <a:ext cx="495300" cy="371475"/>
          </a:xfrm>
          <a:prstGeom prst="rect">
            <a:avLst/>
          </a:prstGeom>
        </p:spPr>
      </p:pic>
      <p:graphicFrame>
        <p:nvGraphicFramePr>
          <p:cNvPr id="18" name="Table 17"/>
          <p:cNvGraphicFramePr>
            <a:graphicFrameLocks noGrp="1"/>
          </p:cNvGraphicFramePr>
          <p:nvPr/>
        </p:nvGraphicFramePr>
        <p:xfrm>
          <a:off x="1256553" y="1370485"/>
          <a:ext cx="1619370" cy="315949"/>
        </p:xfrm>
        <a:graphic>
          <a:graphicData uri="http://schemas.openxmlformats.org/drawingml/2006/table">
            <a:tbl>
              <a:tblPr firstRow="1" bandRow="1">
                <a:tableStyleId>{5C22544A-7EE6-4342-B048-85BDC9FD1C3A}</a:tableStyleId>
              </a:tblPr>
              <a:tblGrid>
                <a:gridCol w="521196"/>
                <a:gridCol w="359081"/>
                <a:gridCol w="739093"/>
              </a:tblGrid>
              <a:tr h="315949">
                <a:tc>
                  <a:txBody>
                    <a:bodyPr/>
                    <a:lstStyle/>
                    <a:p>
                      <a:pPr algn="ctr"/>
                      <a:r>
                        <a:rPr lang="en-US" sz="1200" dirty="0" smtClean="0">
                          <a:solidFill>
                            <a:schemeClr val="tx1"/>
                          </a:solidFill>
                        </a:rPr>
                        <a:t>28</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1200" dirty="0" smtClean="0">
                          <a:solidFill>
                            <a:schemeClr val="tx1"/>
                          </a:solidFill>
                        </a:rPr>
                        <a:t>4</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a:r>
                        <a:rPr lang="en-US" sz="1200" dirty="0" smtClean="0">
                          <a:solidFill>
                            <a:schemeClr val="tx1"/>
                          </a:solidFill>
                        </a:rPr>
                        <a:t>102435</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pic>
        <p:nvPicPr>
          <p:cNvPr id="26" name="Picture 2" descr="C:\Projects\Sensor\luyf\lifeunderyourfeet.org\en\tools\VZTool\Image\Map\full_unselected.png"/>
          <p:cNvPicPr>
            <a:picLocks noChangeAspect="1" noChangeArrowheads="1"/>
          </p:cNvPicPr>
          <p:nvPr/>
        </p:nvPicPr>
        <p:blipFill>
          <a:blip r:embed="rId4" cstate="print"/>
          <a:srcRect/>
          <a:stretch>
            <a:fillRect/>
          </a:stretch>
        </p:blipFill>
        <p:spPr bwMode="auto">
          <a:xfrm>
            <a:off x="2196116" y="2225708"/>
            <a:ext cx="279400" cy="431800"/>
          </a:xfrm>
          <a:prstGeom prst="rect">
            <a:avLst/>
          </a:prstGeom>
          <a:noFill/>
        </p:spPr>
      </p:pic>
      <p:graphicFrame>
        <p:nvGraphicFramePr>
          <p:cNvPr id="30" name="Table 29"/>
          <p:cNvGraphicFramePr>
            <a:graphicFrameLocks noGrp="1"/>
          </p:cNvGraphicFramePr>
          <p:nvPr/>
        </p:nvGraphicFramePr>
        <p:xfrm>
          <a:off x="3202115" y="2188276"/>
          <a:ext cx="1932154" cy="457200"/>
        </p:xfrm>
        <a:graphic>
          <a:graphicData uri="http://schemas.openxmlformats.org/drawingml/2006/table">
            <a:tbl>
              <a:tblPr firstRow="1" bandRow="1">
                <a:tableStyleId>{5C22544A-7EE6-4342-B048-85BDC9FD1C3A}</a:tableStyleId>
              </a:tblPr>
              <a:tblGrid>
                <a:gridCol w="466348"/>
                <a:gridCol w="263132"/>
                <a:gridCol w="1202674"/>
              </a:tblGrid>
              <a:tr h="315949">
                <a:tc>
                  <a:txBody>
                    <a:bodyPr/>
                    <a:lstStyle/>
                    <a:p>
                      <a:pPr algn="ctr"/>
                      <a:r>
                        <a:rPr lang="en-US" sz="1200" dirty="0" smtClean="0">
                          <a:solidFill>
                            <a:schemeClr val="tx1"/>
                          </a:solidFill>
                        </a:rPr>
                        <a:t>28</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1200" dirty="0" smtClean="0">
                          <a:solidFill>
                            <a:schemeClr val="tx1"/>
                          </a:solidFill>
                        </a:rPr>
                        <a:t>4</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a:r>
                        <a:rPr lang="en-US" sz="1200" dirty="0" smtClean="0">
                          <a:solidFill>
                            <a:schemeClr val="tx1"/>
                          </a:solidFill>
                        </a:rPr>
                        <a:t>102455, 1217351879  </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sp>
        <p:nvSpPr>
          <p:cNvPr id="31" name="TextBox 30"/>
          <p:cNvSpPr txBox="1"/>
          <p:nvPr/>
        </p:nvSpPr>
        <p:spPr>
          <a:xfrm>
            <a:off x="1081112" y="4462986"/>
            <a:ext cx="441146" cy="369332"/>
          </a:xfrm>
          <a:prstGeom prst="rect">
            <a:avLst/>
          </a:prstGeom>
          <a:noFill/>
        </p:spPr>
        <p:txBody>
          <a:bodyPr wrap="none" rtlCol="0">
            <a:spAutoFit/>
          </a:bodyPr>
          <a:lstStyle/>
          <a:p>
            <a:r>
              <a:rPr lang="en-US" dirty="0" smtClean="0">
                <a:latin typeface="Arial" pitchFamily="34" charset="0"/>
                <a:cs typeface="Arial" pitchFamily="34" charset="0"/>
              </a:rPr>
              <a:t>97</a:t>
            </a:r>
            <a:endParaRPr lang="en-US" dirty="0">
              <a:latin typeface="Arial" pitchFamily="34" charset="0"/>
              <a:cs typeface="Arial" pitchFamily="34" charset="0"/>
            </a:endParaRPr>
          </a:p>
        </p:txBody>
      </p:sp>
      <p:sp>
        <p:nvSpPr>
          <p:cNvPr id="32" name="TextBox 31"/>
          <p:cNvSpPr txBox="1"/>
          <p:nvPr/>
        </p:nvSpPr>
        <p:spPr>
          <a:xfrm>
            <a:off x="3744735" y="5385955"/>
            <a:ext cx="441146" cy="369332"/>
          </a:xfrm>
          <a:prstGeom prst="rect">
            <a:avLst/>
          </a:prstGeom>
          <a:noFill/>
        </p:spPr>
        <p:txBody>
          <a:bodyPr wrap="none" rtlCol="0">
            <a:spAutoFit/>
          </a:bodyPr>
          <a:lstStyle/>
          <a:p>
            <a:r>
              <a:rPr lang="en-US" dirty="0" smtClean="0">
                <a:latin typeface="Arial" pitchFamily="34" charset="0"/>
                <a:cs typeface="Arial" pitchFamily="34" charset="0"/>
              </a:rPr>
              <a:t>43</a:t>
            </a:r>
            <a:endParaRPr lang="en-US" dirty="0">
              <a:latin typeface="Arial" pitchFamily="34" charset="0"/>
              <a:cs typeface="Arial" pitchFamily="34" charset="0"/>
            </a:endParaRPr>
          </a:p>
        </p:txBody>
      </p:sp>
      <p:sp>
        <p:nvSpPr>
          <p:cNvPr id="19" name="Slide Number Placeholder 18"/>
          <p:cNvSpPr>
            <a:spLocks noGrp="1"/>
          </p:cNvSpPr>
          <p:nvPr>
            <p:ph type="sldNum" sz="quarter" idx="11"/>
          </p:nvPr>
        </p:nvSpPr>
        <p:spPr/>
        <p:txBody>
          <a:bodyPr/>
          <a:lstStyle/>
          <a:p>
            <a:fld id="{37C6318B-D6FE-44FF-8919-00FB94686E4E}" type="slidenum">
              <a:rPr lang="en-US" smtClean="0"/>
              <a:pPr/>
              <a:t>37</a:t>
            </a:fld>
            <a:endParaRPr lang="en-US"/>
          </a:p>
        </p:txBody>
      </p:sp>
      <p:sp>
        <p:nvSpPr>
          <p:cNvPr id="22" name="TextBox 21"/>
          <p:cNvSpPr txBox="1"/>
          <p:nvPr/>
        </p:nvSpPr>
        <p:spPr>
          <a:xfrm>
            <a:off x="5257800" y="2143780"/>
            <a:ext cx="1695033" cy="523220"/>
          </a:xfrm>
          <a:prstGeom prst="rect">
            <a:avLst/>
          </a:prstGeom>
          <a:noFill/>
        </p:spPr>
        <p:txBody>
          <a:bodyPr wrap="none" rtlCol="0">
            <a:spAutoFit/>
          </a:bodyPr>
          <a:lstStyle/>
          <a:p>
            <a:r>
              <a:rPr lang="en-US" sz="1400" dirty="0" err="1" smtClean="0">
                <a:sym typeface="Wingdings"/>
              </a:rPr>
              <a:t></a:t>
            </a:r>
            <a:r>
              <a:rPr lang="en-US" sz="1400" dirty="0" smtClean="0">
                <a:sym typeface="Wingdings"/>
              </a:rPr>
              <a:t> </a:t>
            </a:r>
            <a:r>
              <a:rPr lang="en-US" sz="1400" dirty="0" smtClean="0"/>
              <a:t>Local timestamp</a:t>
            </a:r>
          </a:p>
          <a:p>
            <a:r>
              <a:rPr lang="en-US" sz="1400" dirty="0" err="1" smtClean="0">
                <a:sym typeface="Wingdings"/>
              </a:rPr>
              <a:t></a:t>
            </a:r>
            <a:r>
              <a:rPr lang="en-US" sz="1400" dirty="0" smtClean="0">
                <a:sym typeface="Wingdings"/>
              </a:rPr>
              <a:t> </a:t>
            </a:r>
            <a:r>
              <a:rPr lang="en-US" sz="1400" dirty="0" smtClean="0"/>
              <a:t>Global timestamp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4.81481E-6 L 0.05156 0.32106 " pathEditMode="relative" rAng="0" ptsTypes="AA">
                                      <p:cBhvr>
                                        <p:cTn id="6" dur="1000" fill="hold"/>
                                        <p:tgtEl>
                                          <p:spTgt spid="18"/>
                                        </p:tgtEl>
                                        <p:attrNameLst>
                                          <p:attrName>ppt_x</p:attrName>
                                          <p:attrName>ppt_y</p:attrName>
                                        </p:attrNameLst>
                                      </p:cBhvr>
                                      <p:rCtr x="26" y="160"/>
                                    </p:animMotion>
                                  </p:childTnLst>
                                </p:cTn>
                              </p:par>
                              <p:par>
                                <p:cTn id="7" presetID="10"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20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 name="Oval 72"/>
          <p:cNvSpPr/>
          <p:nvPr/>
        </p:nvSpPr>
        <p:spPr>
          <a:xfrm>
            <a:off x="5842534" y="5089358"/>
            <a:ext cx="914400" cy="914400"/>
          </a:xfrm>
          <a:prstGeom prst="ellipse">
            <a:avLst/>
          </a:prstGeom>
          <a:solidFill>
            <a:schemeClr val="accent1">
              <a:lumMod val="40000"/>
              <a:lumOff val="60000"/>
            </a:schemeClr>
          </a:solidFill>
          <a:ln w="158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43-5</a:t>
            </a:r>
          </a:p>
          <a:p>
            <a:pPr algn="ctr"/>
            <a:r>
              <a:rPr lang="en-US" dirty="0" smtClean="0">
                <a:solidFill>
                  <a:schemeClr val="tx1"/>
                </a:solidFill>
              </a:rPr>
              <a:t>(B)</a:t>
            </a:r>
            <a:endParaRPr lang="en-US" dirty="0">
              <a:solidFill>
                <a:schemeClr val="tx1"/>
              </a:solidFill>
            </a:endParaRPr>
          </a:p>
        </p:txBody>
      </p:sp>
      <p:sp>
        <p:nvSpPr>
          <p:cNvPr id="5" name="Oval 4"/>
          <p:cNvSpPr/>
          <p:nvPr/>
        </p:nvSpPr>
        <p:spPr>
          <a:xfrm>
            <a:off x="1183907" y="4357838"/>
            <a:ext cx="914400" cy="914400"/>
          </a:xfrm>
          <a:prstGeom prst="ellipse">
            <a:avLst/>
          </a:prstGeom>
          <a:solidFill>
            <a:schemeClr val="accent1">
              <a:lumMod val="40000"/>
              <a:lumOff val="60000"/>
            </a:schemeClr>
          </a:solidFill>
          <a:ln w="158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97-7</a:t>
            </a:r>
          </a:p>
          <a:p>
            <a:pPr algn="ctr"/>
            <a:r>
              <a:rPr lang="en-US" dirty="0" smtClean="0">
                <a:solidFill>
                  <a:schemeClr val="tx1"/>
                </a:solidFill>
              </a:rPr>
              <a:t>(A)</a:t>
            </a:r>
            <a:endParaRPr lang="en-US" dirty="0">
              <a:solidFill>
                <a:schemeClr val="tx1"/>
              </a:solidFill>
            </a:endParaRPr>
          </a:p>
        </p:txBody>
      </p:sp>
      <p:sp>
        <p:nvSpPr>
          <p:cNvPr id="58" name="Oval 57"/>
          <p:cNvSpPr/>
          <p:nvPr/>
        </p:nvSpPr>
        <p:spPr>
          <a:xfrm>
            <a:off x="3934326" y="1342285"/>
            <a:ext cx="914400" cy="914400"/>
          </a:xfrm>
          <a:prstGeom prst="ellipse">
            <a:avLst/>
          </a:prstGeom>
          <a:solidFill>
            <a:schemeClr val="accent1">
              <a:lumMod val="40000"/>
              <a:lumOff val="60000"/>
            </a:schemeClr>
          </a:solidFill>
          <a:ln w="158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28-4</a:t>
            </a:r>
          </a:p>
          <a:p>
            <a:pPr algn="ctr"/>
            <a:r>
              <a:rPr lang="en-US" dirty="0" smtClean="0">
                <a:solidFill>
                  <a:schemeClr val="tx1"/>
                </a:solidFill>
              </a:rPr>
              <a:t>(G)</a:t>
            </a:r>
            <a:endParaRPr lang="en-US" dirty="0">
              <a:solidFill>
                <a:schemeClr val="tx1"/>
              </a:solidFill>
            </a:endParaRPr>
          </a:p>
        </p:txBody>
      </p:sp>
      <p:sp>
        <p:nvSpPr>
          <p:cNvPr id="74" name="Oval 73"/>
          <p:cNvSpPr/>
          <p:nvPr/>
        </p:nvSpPr>
        <p:spPr>
          <a:xfrm>
            <a:off x="1183907" y="4357838"/>
            <a:ext cx="914400" cy="914400"/>
          </a:xfrm>
          <a:prstGeom prst="ellipse">
            <a:avLst/>
          </a:prstGeom>
          <a:solidFill>
            <a:schemeClr val="accent2">
              <a:lumMod val="60000"/>
              <a:lumOff val="40000"/>
            </a:schemeClr>
          </a:solidFill>
          <a:ln w="158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97-7</a:t>
            </a:r>
          </a:p>
          <a:p>
            <a:pPr algn="ctr"/>
            <a:r>
              <a:rPr lang="en-US" sz="1600" b="1" dirty="0" smtClean="0">
                <a:solidFill>
                  <a:schemeClr val="tx1"/>
                </a:solidFill>
              </a:rPr>
              <a:t>(A)</a:t>
            </a:r>
          </a:p>
        </p:txBody>
      </p:sp>
      <p:sp>
        <p:nvSpPr>
          <p:cNvPr id="75" name="Oval 74"/>
          <p:cNvSpPr/>
          <p:nvPr/>
        </p:nvSpPr>
        <p:spPr>
          <a:xfrm>
            <a:off x="5842534" y="5089358"/>
            <a:ext cx="914400" cy="914400"/>
          </a:xfrm>
          <a:prstGeom prst="ellipse">
            <a:avLst/>
          </a:prstGeom>
          <a:solidFill>
            <a:schemeClr val="accent2">
              <a:lumMod val="60000"/>
              <a:lumOff val="40000"/>
            </a:schemeClr>
          </a:solidFill>
          <a:ln w="158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43-5</a:t>
            </a:r>
          </a:p>
          <a:p>
            <a:pPr algn="ctr"/>
            <a:r>
              <a:rPr lang="en-US" sz="1600" b="1" dirty="0" smtClean="0">
                <a:solidFill>
                  <a:schemeClr val="tx1"/>
                </a:solidFill>
              </a:rPr>
              <a:t>(B)</a:t>
            </a:r>
          </a:p>
        </p:txBody>
      </p:sp>
      <p:sp>
        <p:nvSpPr>
          <p:cNvPr id="40" name="Oval 39"/>
          <p:cNvSpPr/>
          <p:nvPr/>
        </p:nvSpPr>
        <p:spPr>
          <a:xfrm>
            <a:off x="3934326" y="1342285"/>
            <a:ext cx="914400" cy="914400"/>
          </a:xfrm>
          <a:prstGeom prst="ellipse">
            <a:avLst/>
          </a:prstGeom>
          <a:solidFill>
            <a:schemeClr val="accent2">
              <a:lumMod val="60000"/>
              <a:lumOff val="40000"/>
            </a:schemeClr>
          </a:solidFill>
          <a:ln w="158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28-4</a:t>
            </a:r>
          </a:p>
          <a:p>
            <a:pPr algn="ctr"/>
            <a:r>
              <a:rPr lang="en-US" sz="1600" b="1" dirty="0" smtClean="0">
                <a:solidFill>
                  <a:schemeClr val="tx1"/>
                </a:solidFill>
              </a:rPr>
              <a:t>(G)</a:t>
            </a:r>
          </a:p>
        </p:txBody>
      </p:sp>
      <p:sp>
        <p:nvSpPr>
          <p:cNvPr id="2" name="Title 1"/>
          <p:cNvSpPr>
            <a:spLocks noGrp="1"/>
          </p:cNvSpPr>
          <p:nvPr>
            <p:ph type="title"/>
          </p:nvPr>
        </p:nvSpPr>
        <p:spPr/>
        <p:txBody>
          <a:bodyPr>
            <a:normAutofit fontScale="90000"/>
          </a:bodyPr>
          <a:lstStyle/>
          <a:p>
            <a:r>
              <a:rPr lang="en-US" dirty="0" smtClean="0"/>
              <a:t>Time Reconstruction </a:t>
            </a:r>
            <a:r>
              <a:rPr lang="en-US" sz="2700" dirty="0" smtClean="0">
                <a:solidFill>
                  <a:schemeClr val="bg1"/>
                </a:solidFill>
              </a:rPr>
              <a:t>(outside the network)</a:t>
            </a:r>
            <a:endParaRPr lang="en-US" sz="2700" dirty="0">
              <a:solidFill>
                <a:schemeClr val="tx1">
                  <a:lumMod val="65000"/>
                  <a:lumOff val="35000"/>
                </a:schemeClr>
              </a:solidFill>
            </a:endParaRPr>
          </a:p>
        </p:txBody>
      </p:sp>
      <p:pic>
        <p:nvPicPr>
          <p:cNvPr id="55" name="Picture 54" descr="sat-gps.jpg"/>
          <p:cNvPicPr>
            <a:picLocks noChangeAspect="1"/>
          </p:cNvPicPr>
          <p:nvPr/>
        </p:nvPicPr>
        <p:blipFill>
          <a:blip r:embed="rId3" cstate="print"/>
          <a:stretch>
            <a:fillRect/>
          </a:stretch>
        </p:blipFill>
        <p:spPr>
          <a:xfrm>
            <a:off x="3438358" y="1113677"/>
            <a:ext cx="508000" cy="508000"/>
          </a:xfrm>
          <a:prstGeom prst="rect">
            <a:avLst/>
          </a:prstGeom>
        </p:spPr>
      </p:pic>
      <p:sp>
        <p:nvSpPr>
          <p:cNvPr id="59" name="TextBox 58"/>
          <p:cNvSpPr txBox="1"/>
          <p:nvPr/>
        </p:nvSpPr>
        <p:spPr>
          <a:xfrm>
            <a:off x="4848726" y="1252345"/>
            <a:ext cx="1309974" cy="369332"/>
          </a:xfrm>
          <a:prstGeom prst="rect">
            <a:avLst/>
          </a:prstGeom>
          <a:noFill/>
        </p:spPr>
        <p:txBody>
          <a:bodyPr wrap="none" rtlCol="0">
            <a:spAutoFit/>
          </a:bodyPr>
          <a:lstStyle/>
          <a:p>
            <a:r>
              <a:rPr lang="en-US" dirty="0" smtClean="0"/>
              <a:t>&lt;Global Fit&gt;</a:t>
            </a:r>
            <a:endParaRPr lang="en-US" dirty="0"/>
          </a:p>
        </p:txBody>
      </p:sp>
      <p:cxnSp>
        <p:nvCxnSpPr>
          <p:cNvPr id="61" name="Straight Connector 60"/>
          <p:cNvCxnSpPr>
            <a:stCxn id="5" idx="7"/>
            <a:endCxn id="40" idx="3"/>
          </p:cNvCxnSpPr>
          <p:nvPr/>
        </p:nvCxnSpPr>
        <p:spPr>
          <a:xfrm rot="5400000" flipH="1" flipV="1">
            <a:off x="1831829" y="2255342"/>
            <a:ext cx="2368975" cy="2103841"/>
          </a:xfrm>
          <a:prstGeom prst="line">
            <a:avLst/>
          </a:prstGeom>
          <a:ln>
            <a:solidFill>
              <a:schemeClr val="tx1">
                <a:lumMod val="65000"/>
                <a:lumOff val="3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 idx="6"/>
            <a:endCxn id="73" idx="2"/>
          </p:cNvCxnSpPr>
          <p:nvPr/>
        </p:nvCxnSpPr>
        <p:spPr>
          <a:xfrm>
            <a:off x="2098307" y="4815038"/>
            <a:ext cx="3744227" cy="731520"/>
          </a:xfrm>
          <a:prstGeom prst="line">
            <a:avLst/>
          </a:prstGeom>
          <a:ln>
            <a:solidFill>
              <a:schemeClr val="tx1">
                <a:lumMod val="65000"/>
                <a:lumOff val="3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40" idx="5"/>
            <a:endCxn id="73" idx="0"/>
          </p:cNvCxnSpPr>
          <p:nvPr/>
        </p:nvCxnSpPr>
        <p:spPr>
          <a:xfrm rot="16200000" flipH="1">
            <a:off x="4023982" y="2813606"/>
            <a:ext cx="2966584" cy="1584919"/>
          </a:xfrm>
          <a:prstGeom prst="line">
            <a:avLst/>
          </a:prstGeom>
          <a:ln>
            <a:solidFill>
              <a:schemeClr val="tx1">
                <a:lumMod val="65000"/>
                <a:lumOff val="35000"/>
              </a:schemeClr>
            </a:solidFill>
            <a:prstDash val="dash"/>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rot="18547024">
            <a:off x="2428652" y="2827612"/>
            <a:ext cx="620683" cy="369332"/>
          </a:xfrm>
          <a:prstGeom prst="rect">
            <a:avLst/>
          </a:prstGeom>
          <a:noFill/>
        </p:spPr>
        <p:txBody>
          <a:bodyPr wrap="none" rtlCol="0">
            <a:spAutoFit/>
          </a:bodyPr>
          <a:lstStyle/>
          <a:p>
            <a:r>
              <a:rPr lang="el-GR" dirty="0" smtClean="0"/>
              <a:t>χ</a:t>
            </a:r>
            <a:r>
              <a:rPr lang="en-US" dirty="0" smtClean="0"/>
              <a:t> = 2</a:t>
            </a:r>
            <a:endParaRPr lang="en-US" dirty="0"/>
          </a:p>
        </p:txBody>
      </p:sp>
      <p:sp>
        <p:nvSpPr>
          <p:cNvPr id="71" name="TextBox 70"/>
          <p:cNvSpPr txBox="1"/>
          <p:nvPr/>
        </p:nvSpPr>
        <p:spPr>
          <a:xfrm rot="667809">
            <a:off x="3173806" y="5259916"/>
            <a:ext cx="795411" cy="369332"/>
          </a:xfrm>
          <a:prstGeom prst="rect">
            <a:avLst/>
          </a:prstGeom>
          <a:noFill/>
        </p:spPr>
        <p:txBody>
          <a:bodyPr wrap="none" rtlCol="0">
            <a:spAutoFit/>
          </a:bodyPr>
          <a:lstStyle/>
          <a:p>
            <a:r>
              <a:rPr lang="el-GR" dirty="0" smtClean="0"/>
              <a:t>χ</a:t>
            </a:r>
            <a:r>
              <a:rPr lang="en-US" dirty="0" smtClean="0"/>
              <a:t> = 2.5</a:t>
            </a:r>
            <a:endParaRPr lang="en-US" dirty="0"/>
          </a:p>
        </p:txBody>
      </p:sp>
      <p:sp>
        <p:nvSpPr>
          <p:cNvPr id="72" name="TextBox 71"/>
          <p:cNvSpPr txBox="1"/>
          <p:nvPr/>
        </p:nvSpPr>
        <p:spPr>
          <a:xfrm rot="3598113">
            <a:off x="5531133" y="3114250"/>
            <a:ext cx="620683" cy="369332"/>
          </a:xfrm>
          <a:prstGeom prst="rect">
            <a:avLst/>
          </a:prstGeom>
          <a:noFill/>
        </p:spPr>
        <p:txBody>
          <a:bodyPr wrap="none" rtlCol="0">
            <a:spAutoFit/>
          </a:bodyPr>
          <a:lstStyle/>
          <a:p>
            <a:r>
              <a:rPr lang="el-GR" dirty="0" smtClean="0"/>
              <a:t>χ</a:t>
            </a:r>
            <a:r>
              <a:rPr lang="en-US" dirty="0" smtClean="0"/>
              <a:t> = 7</a:t>
            </a:r>
            <a:endParaRPr lang="en-US" dirty="0"/>
          </a:p>
        </p:txBody>
      </p:sp>
      <p:cxnSp>
        <p:nvCxnSpPr>
          <p:cNvPr id="76" name="Straight Connector 75"/>
          <p:cNvCxnSpPr/>
          <p:nvPr/>
        </p:nvCxnSpPr>
        <p:spPr>
          <a:xfrm rot="5400000" flipH="1" flipV="1">
            <a:off x="1815781" y="2263358"/>
            <a:ext cx="2368975" cy="2103841"/>
          </a:xfrm>
          <a:prstGeom prst="line">
            <a:avLst/>
          </a:prstGeom>
          <a:ln w="38100">
            <a:solidFill>
              <a:schemeClr val="tx1">
                <a:lumMod val="65000"/>
                <a:lumOff val="3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74" idx="6"/>
            <a:endCxn id="75" idx="2"/>
          </p:cNvCxnSpPr>
          <p:nvPr/>
        </p:nvCxnSpPr>
        <p:spPr>
          <a:xfrm>
            <a:off x="2098307" y="4815038"/>
            <a:ext cx="3744227" cy="731520"/>
          </a:xfrm>
          <a:prstGeom prst="line">
            <a:avLst/>
          </a:prstGeom>
          <a:ln w="38100">
            <a:solidFill>
              <a:schemeClr val="tx1">
                <a:lumMod val="65000"/>
                <a:lumOff val="35000"/>
              </a:schemeClr>
            </a:solidFill>
            <a:prstDash val="solid"/>
          </a:ln>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788333" y="5361892"/>
            <a:ext cx="1309974" cy="369332"/>
          </a:xfrm>
          <a:prstGeom prst="rect">
            <a:avLst/>
          </a:prstGeom>
          <a:noFill/>
        </p:spPr>
        <p:txBody>
          <a:bodyPr wrap="none" rtlCol="0">
            <a:spAutoFit/>
          </a:bodyPr>
          <a:lstStyle/>
          <a:p>
            <a:r>
              <a:rPr lang="en-US" dirty="0" smtClean="0"/>
              <a:t>&lt;Global Fit&gt;</a:t>
            </a:r>
            <a:endParaRPr lang="en-US" dirty="0"/>
          </a:p>
        </p:txBody>
      </p:sp>
      <p:sp>
        <p:nvSpPr>
          <p:cNvPr id="84" name="TextBox 83"/>
          <p:cNvSpPr txBox="1"/>
          <p:nvPr/>
        </p:nvSpPr>
        <p:spPr>
          <a:xfrm>
            <a:off x="5796884" y="6139751"/>
            <a:ext cx="1309974" cy="369332"/>
          </a:xfrm>
          <a:prstGeom prst="rect">
            <a:avLst/>
          </a:prstGeom>
          <a:noFill/>
        </p:spPr>
        <p:txBody>
          <a:bodyPr wrap="none" rtlCol="0">
            <a:spAutoFit/>
          </a:bodyPr>
          <a:lstStyle/>
          <a:p>
            <a:r>
              <a:rPr lang="en-US" dirty="0" smtClean="0"/>
              <a:t>&lt;Global Fit&gt;</a:t>
            </a:r>
            <a:endParaRPr lang="en-US" dirty="0"/>
          </a:p>
        </p:txBody>
      </p:sp>
      <p:sp>
        <p:nvSpPr>
          <p:cNvPr id="22" name="Slide Number Placeholder 21"/>
          <p:cNvSpPr>
            <a:spLocks noGrp="1"/>
          </p:cNvSpPr>
          <p:nvPr>
            <p:ph type="sldNum" sz="quarter" idx="11"/>
          </p:nvPr>
        </p:nvSpPr>
        <p:spPr/>
        <p:txBody>
          <a:bodyPr/>
          <a:lstStyle/>
          <a:p>
            <a:fld id="{37C6318B-D6FE-44FF-8919-00FB94686E4E}" type="slidenum">
              <a:rPr lang="en-US" smtClean="0"/>
              <a:pPr/>
              <a:t>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40" grpId="0" animBg="1"/>
      <p:bldP spid="59" grpId="0"/>
      <p:bldP spid="70" grpId="0"/>
      <p:bldP spid="71" grpId="0"/>
      <p:bldP spid="72" grpId="0"/>
      <p:bldP spid="83" grpId="0"/>
      <p:bldP spid="84" grpId="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nobs_ppm.png"/>
          <p:cNvPicPr>
            <a:picLocks noChangeAspect="1"/>
          </p:cNvPicPr>
          <p:nvPr/>
        </p:nvPicPr>
        <p:blipFill>
          <a:blip r:embed="rId3" cstate="print"/>
          <a:stretch>
            <a:fillRect/>
          </a:stretch>
        </p:blipFill>
        <p:spPr>
          <a:xfrm>
            <a:off x="293279" y="533400"/>
            <a:ext cx="8613175" cy="5916071"/>
          </a:xfrm>
          <a:prstGeom prst="rect">
            <a:avLst/>
          </a:prstGeom>
        </p:spPr>
      </p:pic>
      <p:sp>
        <p:nvSpPr>
          <p:cNvPr id="2" name="Title 1"/>
          <p:cNvSpPr>
            <a:spLocks noGrp="1"/>
          </p:cNvSpPr>
          <p:nvPr>
            <p:ph type="title"/>
          </p:nvPr>
        </p:nvSpPr>
        <p:spPr/>
        <p:txBody>
          <a:bodyPr>
            <a:normAutofit fontScale="90000"/>
          </a:bodyPr>
          <a:lstStyle/>
          <a:p>
            <a:r>
              <a:rPr lang="en-US" dirty="0" smtClean="0"/>
              <a:t>Simulation: </a:t>
            </a:r>
            <a:r>
              <a:rPr lang="en-US" sz="2800" dirty="0" smtClean="0"/>
              <a:t>Missing Global Clock Source</a:t>
            </a:r>
            <a:endParaRPr lang="en-US" sz="2800" dirty="0"/>
          </a:p>
        </p:txBody>
      </p:sp>
      <p:sp>
        <p:nvSpPr>
          <p:cNvPr id="8" name="Rectangle 7"/>
          <p:cNvSpPr/>
          <p:nvPr/>
        </p:nvSpPr>
        <p:spPr>
          <a:xfrm>
            <a:off x="6800295" y="4648200"/>
            <a:ext cx="1784412" cy="639193"/>
          </a:xfrm>
          <a:prstGeom prst="rect">
            <a:avLst/>
          </a:prstGeom>
          <a:noFill/>
          <a:ln w="25400">
            <a:solidFill>
              <a:srgbClr val="9537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94640" y="990600"/>
            <a:ext cx="2839560" cy="369332"/>
          </a:xfrm>
          <a:prstGeom prst="rect">
            <a:avLst/>
          </a:prstGeom>
          <a:noFill/>
        </p:spPr>
        <p:txBody>
          <a:bodyPr wrap="none" rtlCol="0">
            <a:spAutoFit/>
          </a:bodyPr>
          <a:lstStyle/>
          <a:p>
            <a:r>
              <a:rPr lang="en-US" dirty="0" smtClean="0">
                <a:latin typeface="Arial" pitchFamily="34" charset="0"/>
                <a:cs typeface="Arial" pitchFamily="34" charset="0"/>
              </a:rPr>
              <a:t>Simulation Period : 1 Year</a:t>
            </a:r>
            <a:endParaRPr lang="en-US" dirty="0">
              <a:latin typeface="Arial" pitchFamily="34" charset="0"/>
              <a:cs typeface="Arial" pitchFamily="34" charset="0"/>
            </a:endParaRPr>
          </a:p>
        </p:txBody>
      </p:sp>
      <p:sp>
        <p:nvSpPr>
          <p:cNvPr id="7" name="Slide Number Placeholder 6"/>
          <p:cNvSpPr>
            <a:spLocks noGrp="1"/>
          </p:cNvSpPr>
          <p:nvPr>
            <p:ph type="sldNum" sz="quarter" idx="11"/>
          </p:nvPr>
        </p:nvSpPr>
        <p:spPr/>
        <p:txBody>
          <a:bodyPr/>
          <a:lstStyle/>
          <a:p>
            <a:fld id="{37C6318B-D6FE-44FF-8919-00FB94686E4E}" type="slidenum">
              <a:rPr lang="en-US" smtClean="0"/>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Traditional Approaches</a:t>
            </a:r>
            <a:endParaRPr lang="en-US" dirty="0"/>
          </a:p>
        </p:txBody>
      </p:sp>
      <p:sp>
        <p:nvSpPr>
          <p:cNvPr id="3" name="Content Placeholder 2"/>
          <p:cNvSpPr>
            <a:spLocks noGrp="1"/>
          </p:cNvSpPr>
          <p:nvPr>
            <p:ph idx="1"/>
          </p:nvPr>
        </p:nvSpPr>
        <p:spPr>
          <a:xfrm>
            <a:off x="76200" y="762000"/>
            <a:ext cx="6172200" cy="4953000"/>
          </a:xfrm>
        </p:spPr>
        <p:txBody>
          <a:bodyPr>
            <a:normAutofit lnSpcReduction="10000"/>
          </a:bodyPr>
          <a:lstStyle/>
          <a:p>
            <a:r>
              <a:rPr lang="en-US" dirty="0" smtClean="0"/>
              <a:t>Handheld Devices</a:t>
            </a:r>
          </a:p>
          <a:p>
            <a:pPr lvl="1"/>
            <a:r>
              <a:rPr lang="en-US" dirty="0" smtClean="0"/>
              <a:t>High Manual labor</a:t>
            </a:r>
          </a:p>
          <a:p>
            <a:pPr lvl="1"/>
            <a:r>
              <a:rPr lang="en-US" dirty="0" smtClean="0"/>
              <a:t>Limited data collection</a:t>
            </a:r>
          </a:p>
          <a:p>
            <a:pPr lvl="1"/>
            <a:r>
              <a:rPr lang="en-US" dirty="0" smtClean="0"/>
              <a:t>Difficult in harsh conditions</a:t>
            </a:r>
          </a:p>
          <a:p>
            <a:pPr lvl="1"/>
            <a:r>
              <a:rPr lang="en-US" dirty="0" smtClean="0"/>
              <a:t>Intrusive: disturb the environment</a:t>
            </a:r>
          </a:p>
          <a:p>
            <a:pPr lvl="1"/>
            <a:endParaRPr lang="en-US" dirty="0" smtClean="0"/>
          </a:p>
          <a:p>
            <a:pPr lvl="1"/>
            <a:endParaRPr lang="en-US" dirty="0" smtClean="0"/>
          </a:p>
          <a:p>
            <a:pPr lvl="1">
              <a:buNone/>
            </a:pPr>
            <a:endParaRPr lang="en-US" dirty="0" smtClean="0"/>
          </a:p>
          <a:p>
            <a:r>
              <a:rPr lang="en-US" dirty="0" smtClean="0"/>
              <a:t>Data Loggers</a:t>
            </a:r>
          </a:p>
          <a:p>
            <a:pPr lvl="1"/>
            <a:r>
              <a:rPr lang="en-US" dirty="0" smtClean="0"/>
              <a:t>No end-to-end solution</a:t>
            </a:r>
          </a:p>
          <a:p>
            <a:pPr lvl="1"/>
            <a:r>
              <a:rPr lang="en-US" dirty="0" smtClean="0"/>
              <a:t>Limited or no programmability</a:t>
            </a:r>
          </a:p>
          <a:p>
            <a:pPr lvl="1"/>
            <a:r>
              <a:rPr lang="en-US" dirty="0" smtClean="0"/>
              <a:t>No fault diagnosis</a:t>
            </a:r>
          </a:p>
          <a:p>
            <a:pPr lvl="1"/>
            <a:r>
              <a:rPr lang="en-US" dirty="0" smtClean="0"/>
              <a:t>40$ - 3500$ [1]</a:t>
            </a:r>
            <a:endParaRPr lang="en-US" dirty="0"/>
          </a:p>
        </p:txBody>
      </p:sp>
      <p:sp>
        <p:nvSpPr>
          <p:cNvPr id="2056" name="AutoShape 8" descr="https://mail.google.com/mail/?ui=2&amp;ik=8fd3fe6514&amp;view=att&amp;th=134c6f6f74a89336&amp;attid=0.2&amp;disp=inline&amp;realattid=f_gx8pyyp81&amp;z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2" name="Group 11"/>
          <p:cNvGrpSpPr/>
          <p:nvPr/>
        </p:nvGrpSpPr>
        <p:grpSpPr>
          <a:xfrm>
            <a:off x="5257800" y="990600"/>
            <a:ext cx="3135085" cy="2589171"/>
            <a:chOff x="5257800" y="990600"/>
            <a:chExt cx="3135085" cy="2589171"/>
          </a:xfrm>
        </p:grpSpPr>
        <p:pic>
          <p:nvPicPr>
            <p:cNvPr id="10" name="Picture 9" descr="LijunCO2.JPG"/>
            <p:cNvPicPr>
              <a:picLocks noChangeAspect="1"/>
            </p:cNvPicPr>
            <p:nvPr/>
          </p:nvPicPr>
          <p:blipFill>
            <a:blip r:embed="rId3" cstate="print"/>
            <a:stretch>
              <a:fillRect/>
            </a:stretch>
          </p:blipFill>
          <p:spPr>
            <a:xfrm>
              <a:off x="5257800" y="990600"/>
              <a:ext cx="3135085" cy="2351315"/>
            </a:xfrm>
            <a:prstGeom prst="rect">
              <a:avLst/>
            </a:prstGeom>
          </p:spPr>
        </p:pic>
        <p:sp>
          <p:nvSpPr>
            <p:cNvPr id="11" name="TextBox 10"/>
            <p:cNvSpPr txBox="1"/>
            <p:nvPr/>
          </p:nvSpPr>
          <p:spPr>
            <a:xfrm>
              <a:off x="5334000" y="3333550"/>
              <a:ext cx="2953053" cy="246221"/>
            </a:xfrm>
            <a:prstGeom prst="rect">
              <a:avLst/>
            </a:prstGeom>
            <a:noFill/>
          </p:spPr>
          <p:txBody>
            <a:bodyPr wrap="none" rtlCol="0">
              <a:spAutoFit/>
            </a:bodyPr>
            <a:lstStyle/>
            <a:p>
              <a:r>
                <a:rPr lang="en-US" sz="1000" dirty="0" smtClean="0">
                  <a:latin typeface="Gill Sans MT" pitchFamily="34" charset="0"/>
                </a:rPr>
                <a:t>Courtesy : </a:t>
              </a:r>
              <a:r>
                <a:rPr lang="en-US" sz="1000" dirty="0" err="1" smtClean="0">
                  <a:latin typeface="Gill Sans MT" pitchFamily="34" charset="0"/>
                </a:rPr>
                <a:t>Lijun</a:t>
              </a:r>
              <a:r>
                <a:rPr lang="en-US" sz="1000" dirty="0" smtClean="0">
                  <a:latin typeface="Gill Sans MT" pitchFamily="34" charset="0"/>
                </a:rPr>
                <a:t> Xia, Earth &amp; Planetary Sciences, JHU</a:t>
              </a:r>
              <a:endParaRPr lang="en-US" sz="1000" dirty="0">
                <a:latin typeface="Gill Sans MT" pitchFamily="34" charset="0"/>
              </a:endParaRPr>
            </a:p>
          </p:txBody>
        </p:sp>
      </p:grpSp>
      <p:grpSp>
        <p:nvGrpSpPr>
          <p:cNvPr id="17" name="Group 16"/>
          <p:cNvGrpSpPr/>
          <p:nvPr/>
        </p:nvGrpSpPr>
        <p:grpSpPr>
          <a:xfrm>
            <a:off x="5257800" y="4648200"/>
            <a:ext cx="1714500" cy="1714500"/>
            <a:chOff x="5257800" y="5029200"/>
            <a:chExt cx="1714500" cy="1714500"/>
          </a:xfrm>
        </p:grpSpPr>
        <p:pic>
          <p:nvPicPr>
            <p:cNvPr id="2050" name="Picture 2" descr="http://www.globalw.com/images/products/EBI100.jpg"/>
            <p:cNvPicPr>
              <a:picLocks noChangeAspect="1" noChangeArrowheads="1"/>
            </p:cNvPicPr>
            <p:nvPr/>
          </p:nvPicPr>
          <p:blipFill>
            <a:blip r:embed="rId4" cstate="print"/>
            <a:srcRect/>
            <a:stretch>
              <a:fillRect/>
            </a:stretch>
          </p:blipFill>
          <p:spPr bwMode="auto">
            <a:xfrm>
              <a:off x="5257800" y="5029200"/>
              <a:ext cx="1714500" cy="1714500"/>
            </a:xfrm>
            <a:prstGeom prst="rect">
              <a:avLst/>
            </a:prstGeom>
            <a:noFill/>
          </p:spPr>
        </p:pic>
        <p:sp>
          <p:nvSpPr>
            <p:cNvPr id="13" name="TextBox 12"/>
            <p:cNvSpPr txBox="1"/>
            <p:nvPr/>
          </p:nvSpPr>
          <p:spPr>
            <a:xfrm>
              <a:off x="5410200" y="5181600"/>
              <a:ext cx="1200970" cy="246221"/>
            </a:xfrm>
            <a:prstGeom prst="rect">
              <a:avLst/>
            </a:prstGeom>
            <a:noFill/>
          </p:spPr>
          <p:txBody>
            <a:bodyPr wrap="square" rtlCol="0">
              <a:spAutoFit/>
            </a:bodyPr>
            <a:lstStyle/>
            <a:p>
              <a:r>
                <a:rPr lang="en-US" sz="1000" dirty="0" smtClean="0">
                  <a:hlinkClick r:id="rId5"/>
                </a:rPr>
                <a:t>http://globalw.com</a:t>
              </a:r>
              <a:endParaRPr lang="en-US" sz="1000" dirty="0" smtClean="0"/>
            </a:p>
          </p:txBody>
        </p:sp>
      </p:grpSp>
      <p:grpSp>
        <p:nvGrpSpPr>
          <p:cNvPr id="16" name="Group 15"/>
          <p:cNvGrpSpPr/>
          <p:nvPr/>
        </p:nvGrpSpPr>
        <p:grpSpPr>
          <a:xfrm>
            <a:off x="6553200" y="4095690"/>
            <a:ext cx="2590800" cy="2228910"/>
            <a:chOff x="6553200" y="4095690"/>
            <a:chExt cx="2590800" cy="2228910"/>
          </a:xfrm>
        </p:grpSpPr>
        <p:pic>
          <p:nvPicPr>
            <p:cNvPr id="4" name="Picture 2" descr="http://www.benmeadows.com/images/xl/HOBO-H8-Data-Loggers-BEN-_i_bmw113630.jpg"/>
            <p:cNvPicPr>
              <a:picLocks noChangeAspect="1" noChangeArrowheads="1"/>
            </p:cNvPicPr>
            <p:nvPr/>
          </p:nvPicPr>
          <p:blipFill>
            <a:blip r:embed="rId6" cstate="print"/>
            <a:srcRect/>
            <a:stretch>
              <a:fillRect/>
            </a:stretch>
          </p:blipFill>
          <p:spPr bwMode="auto">
            <a:xfrm>
              <a:off x="6934200" y="4487704"/>
              <a:ext cx="1500188" cy="1836896"/>
            </a:xfrm>
            <a:prstGeom prst="rect">
              <a:avLst/>
            </a:prstGeom>
            <a:noFill/>
          </p:spPr>
        </p:pic>
        <p:sp>
          <p:nvSpPr>
            <p:cNvPr id="15" name="TextBox 14"/>
            <p:cNvSpPr txBox="1"/>
            <p:nvPr/>
          </p:nvSpPr>
          <p:spPr>
            <a:xfrm>
              <a:off x="6553200" y="4095690"/>
              <a:ext cx="2590800" cy="400110"/>
            </a:xfrm>
            <a:prstGeom prst="rect">
              <a:avLst/>
            </a:prstGeom>
            <a:noFill/>
          </p:spPr>
          <p:txBody>
            <a:bodyPr wrap="square" rtlCol="0">
              <a:spAutoFit/>
            </a:bodyPr>
            <a:lstStyle/>
            <a:p>
              <a:r>
                <a:rPr lang="en-US" sz="1000" dirty="0" smtClean="0">
                  <a:hlinkClick r:id="rId7"/>
                </a:rPr>
                <a:t>http://www.benmeadows.com/HOBO-H8-Data-Loggers_31227329/</a:t>
              </a:r>
              <a:endParaRPr lang="en-US" sz="1000" dirty="0" smtClean="0"/>
            </a:p>
          </p:txBody>
        </p:sp>
      </p:grpSp>
      <p:sp>
        <p:nvSpPr>
          <p:cNvPr id="14" name="TextBox 13"/>
          <p:cNvSpPr txBox="1"/>
          <p:nvPr/>
        </p:nvSpPr>
        <p:spPr>
          <a:xfrm>
            <a:off x="304800" y="5791200"/>
            <a:ext cx="4188391" cy="276999"/>
          </a:xfrm>
          <a:prstGeom prst="rect">
            <a:avLst/>
          </a:prstGeom>
          <a:noFill/>
        </p:spPr>
        <p:txBody>
          <a:bodyPr wrap="none" rtlCol="0">
            <a:spAutoFit/>
          </a:bodyPr>
          <a:lstStyle/>
          <a:p>
            <a:r>
              <a:rPr lang="en-US" sz="1200" dirty="0" smtClean="0">
                <a:latin typeface="Gill Sans MT"/>
              </a:rPr>
              <a:t>[1] : http://www.microdaq.com/data-logger/temperature/1.php</a:t>
            </a:r>
            <a:endParaRPr lang="en-US" sz="1200" dirty="0">
              <a:latin typeface="Gill Sans MT"/>
            </a:endParaRPr>
          </a:p>
        </p:txBody>
      </p:sp>
      <p:sp>
        <p:nvSpPr>
          <p:cNvPr id="18" name="Slide Number Placeholder 17"/>
          <p:cNvSpPr>
            <a:spLocks noGrp="1"/>
          </p:cNvSpPr>
          <p:nvPr>
            <p:ph type="sldNum" sz="quarter" idx="11"/>
          </p:nvPr>
        </p:nvSpPr>
        <p:spPr/>
        <p:txBody>
          <a:bodyPr/>
          <a:lstStyle/>
          <a:p>
            <a:fld id="{37C6318B-D6FE-44FF-8919-00FB94686E4E}" type="slidenum">
              <a:rPr lang="en-US" smtClean="0"/>
              <a:pPr/>
              <a:t>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Deployment Accuracy</a:t>
            </a:r>
            <a:endParaRPr lang="en-US" dirty="0"/>
          </a:p>
        </p:txBody>
      </p:sp>
      <p:pic>
        <p:nvPicPr>
          <p:cNvPr id="3078" name="Picture 6"/>
          <p:cNvPicPr>
            <a:picLocks noChangeAspect="1" noChangeArrowheads="1"/>
          </p:cNvPicPr>
          <p:nvPr/>
        </p:nvPicPr>
        <p:blipFill>
          <a:blip r:embed="rId3" cstate="print"/>
          <a:srcRect/>
          <a:stretch>
            <a:fillRect/>
          </a:stretch>
        </p:blipFill>
        <p:spPr bwMode="auto">
          <a:xfrm>
            <a:off x="228600" y="1257300"/>
            <a:ext cx="8639175" cy="4457700"/>
          </a:xfrm>
          <a:prstGeom prst="rect">
            <a:avLst/>
          </a:prstGeom>
          <a:noFill/>
          <a:ln w="9525">
            <a:noFill/>
            <a:miter lim="800000"/>
            <a:headEnd/>
            <a:tailEnd/>
          </a:ln>
        </p:spPr>
      </p:pic>
      <p:sp>
        <p:nvSpPr>
          <p:cNvPr id="4" name="Slide Number Placeholder 3"/>
          <p:cNvSpPr>
            <a:spLocks noGrp="1"/>
          </p:cNvSpPr>
          <p:nvPr>
            <p:ph type="sldNum" sz="quarter" idx="11"/>
          </p:nvPr>
        </p:nvSpPr>
        <p:spPr/>
        <p:txBody>
          <a:bodyPr/>
          <a:lstStyle/>
          <a:p>
            <a:fld id="{37C6318B-D6FE-44FF-8919-00FB94686E4E}"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Naïve Yield Vs Phoenix Yield</a:t>
            </a:r>
            <a:endParaRPr lang="en-US" dirty="0"/>
          </a:p>
        </p:txBody>
      </p:sp>
      <p:sp>
        <p:nvSpPr>
          <p:cNvPr id="13" name="TextBox 12"/>
          <p:cNvSpPr txBox="1"/>
          <p:nvPr/>
        </p:nvSpPr>
        <p:spPr>
          <a:xfrm>
            <a:off x="3148844" y="5627132"/>
            <a:ext cx="3153812" cy="461665"/>
          </a:xfrm>
          <a:prstGeom prst="rect">
            <a:avLst/>
          </a:prstGeom>
          <a:noFill/>
        </p:spPr>
        <p:txBody>
          <a:bodyPr wrap="none" rtlCol="0">
            <a:spAutoFit/>
          </a:bodyPr>
          <a:lstStyle/>
          <a:p>
            <a:r>
              <a:rPr lang="en-US" sz="2400" b="1" dirty="0" smtClean="0">
                <a:solidFill>
                  <a:schemeClr val="accent2">
                    <a:lumMod val="75000"/>
                  </a:schemeClr>
                </a:solidFill>
                <a:latin typeface="Gill Sans MT" pitchFamily="34" charset="0"/>
                <a:cs typeface="Arial" pitchFamily="34" charset="0"/>
              </a:rPr>
              <a:t>Phoenix Yield: 99.5% </a:t>
            </a:r>
            <a:endParaRPr lang="en-US" sz="2400" b="1" dirty="0">
              <a:solidFill>
                <a:schemeClr val="accent2">
                  <a:lumMod val="75000"/>
                </a:schemeClr>
              </a:solidFill>
              <a:latin typeface="Gill Sans MT" pitchFamily="34" charset="0"/>
              <a:cs typeface="Arial" pitchFamily="34" charset="0"/>
            </a:endParaRPr>
          </a:p>
        </p:txBody>
      </p:sp>
      <p:pic>
        <p:nvPicPr>
          <p:cNvPr id="7170" name="Picture 2"/>
          <p:cNvPicPr>
            <a:picLocks noChangeAspect="1" noChangeArrowheads="1"/>
          </p:cNvPicPr>
          <p:nvPr/>
        </p:nvPicPr>
        <p:blipFill>
          <a:blip r:embed="rId3" cstate="print"/>
          <a:srcRect/>
          <a:stretch>
            <a:fillRect/>
          </a:stretch>
        </p:blipFill>
        <p:spPr bwMode="auto">
          <a:xfrm>
            <a:off x="685800" y="819150"/>
            <a:ext cx="7829550" cy="4819650"/>
          </a:xfrm>
          <a:prstGeom prst="rect">
            <a:avLst/>
          </a:prstGeom>
          <a:noFill/>
          <a:ln w="9525">
            <a:noFill/>
            <a:miter lim="800000"/>
            <a:headEnd/>
            <a:tailEnd/>
          </a:ln>
        </p:spPr>
      </p:pic>
      <p:sp>
        <p:nvSpPr>
          <p:cNvPr id="5" name="Slide Number Placeholder 4"/>
          <p:cNvSpPr>
            <a:spLocks noGrp="1"/>
          </p:cNvSpPr>
          <p:nvPr>
            <p:ph type="sldNum" sz="quarter" idx="11"/>
          </p:nvPr>
        </p:nvSpPr>
        <p:spPr/>
        <p:txBody>
          <a:bodyPr/>
          <a:lstStyle/>
          <a:p>
            <a:fld id="{37C6318B-D6FE-44FF-8919-00FB94686E4E}" type="slidenum">
              <a:rPr lang="en-US" smtClean="0"/>
              <a:pPr/>
              <a:t>41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Brazil Deployment</a:t>
            </a:r>
            <a:endParaRPr lang="en-US" dirty="0"/>
          </a:p>
        </p:txBody>
      </p:sp>
      <p:sp>
        <p:nvSpPr>
          <p:cNvPr id="4" name="Slide Number Placeholder 3"/>
          <p:cNvSpPr>
            <a:spLocks noGrp="1"/>
          </p:cNvSpPr>
          <p:nvPr>
            <p:ph type="sldNum" sz="quarter" idx="11"/>
          </p:nvPr>
        </p:nvSpPr>
        <p:spPr/>
        <p:txBody>
          <a:bodyPr/>
          <a:lstStyle/>
          <a:p>
            <a:fld id="{37C6318B-D6FE-44FF-8919-00FB94686E4E}" type="slidenum">
              <a:rPr lang="en-US" smtClean="0"/>
              <a:pPr/>
              <a:t>42</a:t>
            </a:fld>
            <a:endParaRPr lang="en-US"/>
          </a:p>
        </p:txBody>
      </p:sp>
      <p:pic>
        <p:nvPicPr>
          <p:cNvPr id="5" name="Picture 4"/>
          <p:cNvPicPr>
            <a:picLocks noChangeAspect="1"/>
          </p:cNvPicPr>
          <p:nvPr/>
        </p:nvPicPr>
        <p:blipFill>
          <a:blip r:embed="rId3"/>
          <a:stretch>
            <a:fillRect/>
          </a:stretch>
        </p:blipFill>
        <p:spPr>
          <a:xfrm>
            <a:off x="1346200" y="762000"/>
            <a:ext cx="6096000" cy="4572000"/>
          </a:xfrm>
          <a:prstGeom prst="rect">
            <a:avLst/>
          </a:prstGeom>
        </p:spPr>
      </p:pic>
      <p:sp>
        <p:nvSpPr>
          <p:cNvPr id="6" name="TextBox 5"/>
          <p:cNvSpPr txBox="1"/>
          <p:nvPr/>
        </p:nvSpPr>
        <p:spPr>
          <a:xfrm>
            <a:off x="1921964" y="5509736"/>
            <a:ext cx="5393236" cy="738664"/>
          </a:xfrm>
          <a:prstGeom prst="rect">
            <a:avLst/>
          </a:prstGeom>
          <a:noFill/>
        </p:spPr>
        <p:txBody>
          <a:bodyPr wrap="none" rtlCol="0">
            <a:spAutoFit/>
          </a:bodyPr>
          <a:lstStyle/>
          <a:p>
            <a:r>
              <a:rPr lang="en-US" sz="1400" dirty="0" smtClean="0">
                <a:latin typeface="Gill Sans MT"/>
              </a:rPr>
              <a:t>Doug Carlson, Jayant Gupchup, Andreas Terzis, Rob </a:t>
            </a:r>
            <a:r>
              <a:rPr lang="en-US" sz="1400" dirty="0" err="1" smtClean="0">
                <a:latin typeface="Gill Sans MT"/>
              </a:rPr>
              <a:t>Fatland</a:t>
            </a:r>
            <a:r>
              <a:rPr lang="en-US" sz="1400" dirty="0" smtClean="0">
                <a:latin typeface="Gill Sans MT"/>
              </a:rPr>
              <a:t>.</a:t>
            </a:r>
            <a:r>
              <a:rPr lang="en-US" sz="1400" dirty="0" smtClean="0">
                <a:latin typeface="Gill Sans MT"/>
              </a:rPr>
              <a:t> </a:t>
            </a:r>
          </a:p>
          <a:p>
            <a:r>
              <a:rPr lang="en-US" sz="1400" dirty="0" smtClean="0">
                <a:latin typeface="Gill Sans MT"/>
              </a:rPr>
              <a:t>K2</a:t>
            </a:r>
            <a:r>
              <a:rPr lang="en-US" sz="1400" dirty="0" smtClean="0">
                <a:latin typeface="Gill Sans MT"/>
              </a:rPr>
              <a:t>: A System for </a:t>
            </a:r>
            <a:r>
              <a:rPr lang="en-US" sz="1400" dirty="0" smtClean="0">
                <a:latin typeface="Gill Sans MT"/>
              </a:rPr>
              <a:t>Campaign </a:t>
            </a:r>
            <a:r>
              <a:rPr lang="en-US" sz="1400" dirty="0" smtClean="0">
                <a:latin typeface="Gill Sans MT"/>
              </a:rPr>
              <a:t>Deployments of Wireless Sensor Networks.</a:t>
            </a:r>
            <a:r>
              <a:rPr lang="en-US" sz="1400" dirty="0" smtClean="0">
                <a:latin typeface="Gill Sans MT"/>
              </a:rPr>
              <a:t> </a:t>
            </a:r>
          </a:p>
          <a:p>
            <a:r>
              <a:rPr lang="en-US" sz="1400" dirty="0" smtClean="0">
                <a:latin typeface="Gill Sans MT"/>
              </a:rPr>
              <a:t>In </a:t>
            </a:r>
            <a:r>
              <a:rPr lang="en-US" sz="1400" dirty="0" smtClean="0">
                <a:latin typeface="Gill Sans MT"/>
              </a:rPr>
              <a:t>proceedings of REALWSN, 2010</a:t>
            </a:r>
            <a:endParaRPr lang="en-US" sz="1400" dirty="0">
              <a:latin typeface="Gill Sans M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09800"/>
            <a:ext cx="7772400" cy="2305051"/>
          </a:xfrm>
          <a:solidFill>
            <a:srgbClr val="29486D"/>
          </a:solidFill>
          <a:effectLst>
            <a:outerShdw blurRad="50800" dist="50800" dir="5400000" algn="ctr" rotWithShape="0">
              <a:srgbClr val="000000">
                <a:alpha val="0"/>
              </a:srgbClr>
            </a:outerShdw>
          </a:effectLst>
        </p:spPr>
        <p:txBody>
          <a:bodyPr/>
          <a:lstStyle/>
          <a:p>
            <a:r>
              <a:rPr lang="en-US" dirty="0" smtClean="0">
                <a:solidFill>
                  <a:schemeClr val="bg1"/>
                </a:solidFill>
                <a:latin typeface="Gill Sans MT" pitchFamily="34" charset="0"/>
              </a:rPr>
              <a:t>Data Driven</a:t>
            </a:r>
            <a:br>
              <a:rPr lang="en-US" dirty="0" smtClean="0">
                <a:solidFill>
                  <a:schemeClr val="bg1"/>
                </a:solidFill>
                <a:latin typeface="Gill Sans MT" pitchFamily="34" charset="0"/>
              </a:rPr>
            </a:br>
            <a:r>
              <a:rPr lang="en-US" dirty="0" smtClean="0">
                <a:solidFill>
                  <a:schemeClr val="bg1"/>
                </a:solidFill>
                <a:latin typeface="Gill Sans MT" pitchFamily="34" charset="0"/>
              </a:rPr>
              <a:t>Data Collection</a:t>
            </a:r>
            <a:endParaRPr lang="en-US" dirty="0">
              <a:solidFill>
                <a:schemeClr val="bg1"/>
              </a:solidFill>
              <a:latin typeface="Gill Sans MT" pitchFamily="34" charset="0"/>
            </a:endParaRPr>
          </a:p>
        </p:txBody>
      </p:sp>
      <p:sp>
        <p:nvSpPr>
          <p:cNvPr id="3" name="Slide Number Placeholder 2"/>
          <p:cNvSpPr>
            <a:spLocks noGrp="1"/>
          </p:cNvSpPr>
          <p:nvPr>
            <p:ph type="sldNum" sz="quarter" idx="12"/>
          </p:nvPr>
        </p:nvSpPr>
        <p:spPr/>
        <p:txBody>
          <a:bodyPr/>
          <a:lstStyle/>
          <a:p>
            <a:fld id="{37C6318B-D6FE-44FF-8919-00FB94686E4E}"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Energy in Data Transfers</a:t>
            </a:r>
            <a:endParaRPr lang="en-US" dirty="0"/>
          </a:p>
        </p:txBody>
      </p:sp>
      <p:pic>
        <p:nvPicPr>
          <p:cNvPr id="76802" name="Picture 2"/>
          <p:cNvPicPr>
            <a:picLocks noChangeAspect="1" noChangeArrowheads="1"/>
          </p:cNvPicPr>
          <p:nvPr/>
        </p:nvPicPr>
        <p:blipFill>
          <a:blip r:embed="rId3" cstate="print"/>
          <a:srcRect/>
          <a:stretch>
            <a:fillRect/>
          </a:stretch>
        </p:blipFill>
        <p:spPr bwMode="auto">
          <a:xfrm>
            <a:off x="190500" y="838200"/>
            <a:ext cx="5705475" cy="2405063"/>
          </a:xfrm>
          <a:prstGeom prst="rect">
            <a:avLst/>
          </a:prstGeom>
          <a:noFill/>
          <a:ln w="9525">
            <a:noFill/>
            <a:miter lim="800000"/>
            <a:headEnd/>
            <a:tailEnd/>
          </a:ln>
        </p:spPr>
      </p:pic>
      <p:pic>
        <p:nvPicPr>
          <p:cNvPr id="76803" name="Picture 3"/>
          <p:cNvPicPr>
            <a:picLocks noChangeAspect="1" noChangeArrowheads="1"/>
          </p:cNvPicPr>
          <p:nvPr/>
        </p:nvPicPr>
        <p:blipFill>
          <a:blip r:embed="rId4" cstate="print"/>
          <a:srcRect/>
          <a:stretch>
            <a:fillRect/>
          </a:stretch>
        </p:blipFill>
        <p:spPr bwMode="auto">
          <a:xfrm>
            <a:off x="228600" y="3429000"/>
            <a:ext cx="5676900" cy="2614613"/>
          </a:xfrm>
          <a:prstGeom prst="rect">
            <a:avLst/>
          </a:prstGeom>
          <a:noFill/>
          <a:ln w="9525">
            <a:noFill/>
            <a:miter lim="800000"/>
            <a:headEnd/>
            <a:tailEnd/>
          </a:ln>
        </p:spPr>
      </p:pic>
      <p:sp>
        <p:nvSpPr>
          <p:cNvPr id="6" name="TextBox 5"/>
          <p:cNvSpPr txBox="1"/>
          <p:nvPr/>
        </p:nvSpPr>
        <p:spPr>
          <a:xfrm>
            <a:off x="6033853" y="3505200"/>
            <a:ext cx="3110147" cy="2308324"/>
          </a:xfrm>
          <a:prstGeom prst="rect">
            <a:avLst/>
          </a:prstGeom>
          <a:noFill/>
        </p:spPr>
        <p:txBody>
          <a:bodyPr wrap="none" rtlCol="0">
            <a:spAutoFit/>
          </a:bodyPr>
          <a:lstStyle/>
          <a:p>
            <a:r>
              <a:rPr lang="en-US" dirty="0" smtClean="0">
                <a:latin typeface="Gill Sans MT" pitchFamily="34" charset="0"/>
              </a:rPr>
              <a:t>Bulk Download Every 12 hours</a:t>
            </a:r>
          </a:p>
          <a:p>
            <a:endParaRPr lang="en-US" dirty="0" smtClean="0">
              <a:latin typeface="Gill Sans MT" pitchFamily="34" charset="0"/>
            </a:endParaRPr>
          </a:p>
          <a:p>
            <a:pPr>
              <a:buFont typeface="Wingdings" pitchFamily="2" charset="2"/>
              <a:buChar char="§"/>
            </a:pPr>
            <a:r>
              <a:rPr lang="en-US" dirty="0" smtClean="0">
                <a:latin typeface="Gill Sans MT" pitchFamily="34" charset="0"/>
              </a:rPr>
              <a:t> Summary Information</a:t>
            </a:r>
          </a:p>
          <a:p>
            <a:pPr>
              <a:buFont typeface="Wingdings" pitchFamily="2" charset="2"/>
              <a:buChar char="§"/>
            </a:pPr>
            <a:r>
              <a:rPr lang="en-US" dirty="0" smtClean="0">
                <a:latin typeface="Gill Sans MT" pitchFamily="34" charset="0"/>
              </a:rPr>
              <a:t> Measurement Data</a:t>
            </a:r>
          </a:p>
          <a:p>
            <a:pPr>
              <a:buFont typeface="Wingdings" pitchFamily="2" charset="2"/>
              <a:buChar char="§"/>
            </a:pPr>
            <a:r>
              <a:rPr lang="en-US" dirty="0" smtClean="0">
                <a:latin typeface="Gill Sans MT" pitchFamily="34" charset="0"/>
              </a:rPr>
              <a:t> Link Information</a:t>
            </a:r>
          </a:p>
          <a:p>
            <a:pPr>
              <a:buFont typeface="Wingdings" pitchFamily="2" charset="2"/>
              <a:buChar char="§"/>
            </a:pPr>
            <a:endParaRPr lang="en-US" dirty="0" smtClean="0">
              <a:latin typeface="Gill Sans MT" pitchFamily="34" charset="0"/>
            </a:endParaRPr>
          </a:p>
          <a:p>
            <a:pPr>
              <a:buFont typeface="Wingdings" pitchFamily="2" charset="2"/>
              <a:buChar char="§"/>
            </a:pPr>
            <a:r>
              <a:rPr lang="en-US" dirty="0" smtClean="0">
                <a:latin typeface="Gill Sans MT" pitchFamily="34" charset="0"/>
              </a:rPr>
              <a:t> Cub Hill duty cycle : 3%</a:t>
            </a:r>
          </a:p>
          <a:p>
            <a:endParaRPr lang="en-US" dirty="0"/>
          </a:p>
        </p:txBody>
      </p:sp>
      <p:sp>
        <p:nvSpPr>
          <p:cNvPr id="7" name="Slide Number Placeholder 6"/>
          <p:cNvSpPr>
            <a:spLocks noGrp="1"/>
          </p:cNvSpPr>
          <p:nvPr>
            <p:ph type="sldNum" sz="quarter" idx="11"/>
          </p:nvPr>
        </p:nvSpPr>
        <p:spPr/>
        <p:txBody>
          <a:bodyPr/>
          <a:lstStyle/>
          <a:p>
            <a:fld id="{37C6318B-D6FE-44FF-8919-00FB94686E4E}"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Cub Hill Deployment</a:t>
            </a:r>
            <a:endParaRPr lang="en-US" dirty="0"/>
          </a:p>
        </p:txBody>
      </p:sp>
      <p:pic>
        <p:nvPicPr>
          <p:cNvPr id="4" name="Picture 3"/>
          <p:cNvPicPr>
            <a:picLocks noChangeAspect="1"/>
          </p:cNvPicPr>
          <p:nvPr/>
        </p:nvPicPr>
        <p:blipFill>
          <a:blip r:embed="rId3" cstate="print"/>
          <a:stretch>
            <a:fillRect/>
          </a:stretch>
        </p:blipFill>
        <p:spPr>
          <a:xfrm>
            <a:off x="838200" y="685800"/>
            <a:ext cx="7130500" cy="5509931"/>
          </a:xfrm>
          <a:prstGeom prst="rect">
            <a:avLst/>
          </a:prstGeom>
        </p:spPr>
      </p:pic>
      <p:sp>
        <p:nvSpPr>
          <p:cNvPr id="5" name="Slide Number Placeholder 4"/>
          <p:cNvSpPr>
            <a:spLocks noGrp="1"/>
          </p:cNvSpPr>
          <p:nvPr>
            <p:ph type="sldNum" sz="quarter" idx="11"/>
          </p:nvPr>
        </p:nvSpPr>
        <p:spPr/>
        <p:txBody>
          <a:bodyPr/>
          <a:lstStyle/>
          <a:p>
            <a:fld id="{37C6318B-D6FE-44FF-8919-00FB94686E4E}"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Spatiotemporal Correlations</a:t>
            </a:r>
            <a:endParaRPr lang="en-US" dirty="0"/>
          </a:p>
        </p:txBody>
      </p:sp>
      <p:pic>
        <p:nvPicPr>
          <p:cNvPr id="4" name="Picture 3" descr="cubhill_data.png"/>
          <p:cNvPicPr>
            <a:picLocks noChangeAspect="1"/>
          </p:cNvPicPr>
          <p:nvPr/>
        </p:nvPicPr>
        <p:blipFill>
          <a:blip r:embed="rId3" cstate="print"/>
          <a:srcRect l="4167" r="5000"/>
          <a:stretch>
            <a:fillRect/>
          </a:stretch>
        </p:blipFill>
        <p:spPr>
          <a:xfrm>
            <a:off x="457200" y="1066800"/>
            <a:ext cx="8305800" cy="4876800"/>
          </a:xfrm>
          <a:prstGeom prst="rect">
            <a:avLst/>
          </a:prstGeom>
        </p:spPr>
      </p:pic>
      <p:sp>
        <p:nvSpPr>
          <p:cNvPr id="5" name="Slide Number Placeholder 4"/>
          <p:cNvSpPr>
            <a:spLocks noGrp="1"/>
          </p:cNvSpPr>
          <p:nvPr>
            <p:ph type="sldNum" sz="quarter" idx="11"/>
          </p:nvPr>
        </p:nvSpPr>
        <p:spPr/>
        <p:txBody>
          <a:bodyPr/>
          <a:lstStyle/>
          <a:p>
            <a:fld id="{37C6318B-D6FE-44FF-8919-00FB94686E4E}"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t>Download data from everyone is expensive</a:t>
            </a:r>
          </a:p>
          <a:p>
            <a:endParaRPr lang="en-US" dirty="0" smtClean="0"/>
          </a:p>
          <a:p>
            <a:endParaRPr lang="en-US" dirty="0" smtClean="0"/>
          </a:p>
          <a:p>
            <a:r>
              <a:rPr lang="en-US" dirty="0" smtClean="0"/>
              <a:t>The data shows a lot of correlations</a:t>
            </a:r>
          </a:p>
          <a:p>
            <a:endParaRPr lang="en-US" dirty="0" smtClean="0"/>
          </a:p>
          <a:p>
            <a:endParaRPr lang="en-US" dirty="0" smtClean="0"/>
          </a:p>
          <a:p>
            <a:r>
              <a:rPr lang="en-US" dirty="0" smtClean="0">
                <a:solidFill>
                  <a:srgbClr val="FF0000"/>
                </a:solidFill>
              </a:rPr>
              <a:t>Could the reduce the amount </a:t>
            </a:r>
            <a:r>
              <a:rPr lang="en-US" dirty="0" smtClean="0">
                <a:solidFill>
                  <a:srgbClr val="FF0000"/>
                </a:solidFill>
              </a:rPr>
              <a:t>of data that needs to be downloaded </a:t>
            </a:r>
            <a:r>
              <a:rPr lang="en-US" dirty="0" smtClean="0">
                <a:solidFill>
                  <a:srgbClr val="FF0000"/>
                </a:solidFill>
              </a:rPr>
              <a:t>without significant loss in information</a:t>
            </a:r>
          </a:p>
          <a:p>
            <a:endParaRPr lang="en-US" dirty="0" smtClean="0"/>
          </a:p>
          <a:p>
            <a:endParaRPr lang="en-US" dirty="0"/>
          </a:p>
        </p:txBody>
      </p:sp>
      <p:sp>
        <p:nvSpPr>
          <p:cNvPr id="4" name="Slide Number Placeholder 3"/>
          <p:cNvSpPr>
            <a:spLocks noGrp="1"/>
          </p:cNvSpPr>
          <p:nvPr>
            <p:ph type="sldNum" sz="quarter" idx="11"/>
          </p:nvPr>
        </p:nvSpPr>
        <p:spPr/>
        <p:txBody>
          <a:bodyPr/>
          <a:lstStyle/>
          <a:p>
            <a:fld id="{37C6318B-D6FE-44FF-8919-00FB94686E4E}"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Motivating Example</a:t>
            </a:r>
            <a:endParaRPr lang="en-US" dirty="0"/>
          </a:p>
        </p:txBody>
      </p:sp>
      <p:pic>
        <p:nvPicPr>
          <p:cNvPr id="5" name="Picture 4"/>
          <p:cNvPicPr>
            <a:picLocks noChangeAspect="1"/>
          </p:cNvPicPr>
          <p:nvPr/>
        </p:nvPicPr>
        <p:blipFill>
          <a:blip r:embed="rId3" cstate="print"/>
          <a:stretch>
            <a:fillRect/>
          </a:stretch>
        </p:blipFill>
        <p:spPr>
          <a:xfrm>
            <a:off x="1676400" y="4870574"/>
            <a:ext cx="5853969" cy="996826"/>
          </a:xfrm>
          <a:prstGeom prst="rect">
            <a:avLst/>
          </a:prstGeom>
        </p:spPr>
      </p:pic>
      <p:sp>
        <p:nvSpPr>
          <p:cNvPr id="6" name="Slide Number Placeholder 5"/>
          <p:cNvSpPr>
            <a:spLocks noGrp="1"/>
          </p:cNvSpPr>
          <p:nvPr>
            <p:ph type="sldNum" sz="quarter" idx="11"/>
          </p:nvPr>
        </p:nvSpPr>
        <p:spPr/>
        <p:txBody>
          <a:bodyPr/>
          <a:lstStyle/>
          <a:p>
            <a:fld id="{37C6318B-D6FE-44FF-8919-00FB94686E4E}" type="slidenum">
              <a:rPr lang="en-US" smtClean="0"/>
              <a:pPr/>
              <a:t>48</a:t>
            </a:fld>
            <a:endParaRPr lang="en-US"/>
          </a:p>
        </p:txBody>
      </p:sp>
      <p:sp>
        <p:nvSpPr>
          <p:cNvPr id="7" name="TextBox 6"/>
          <p:cNvSpPr txBox="1"/>
          <p:nvPr/>
        </p:nvSpPr>
        <p:spPr>
          <a:xfrm>
            <a:off x="1862660" y="5943600"/>
            <a:ext cx="5320086" cy="276999"/>
          </a:xfrm>
          <a:prstGeom prst="rect">
            <a:avLst/>
          </a:prstGeom>
          <a:noFill/>
        </p:spPr>
        <p:txBody>
          <a:bodyPr wrap="none" rtlCol="0">
            <a:spAutoFit/>
          </a:bodyPr>
          <a:lstStyle/>
          <a:p>
            <a:r>
              <a:rPr lang="en-US" sz="1200" dirty="0" smtClean="0">
                <a:latin typeface="Gill Sans MT"/>
              </a:rPr>
              <a:t>Carl Edward Rasmussen. Gaussian processes for machine learning. MIT Press, 2006</a:t>
            </a:r>
            <a:endParaRPr lang="en-US" sz="1200" dirty="0">
              <a:latin typeface="Gill Sans MT"/>
            </a:endParaRPr>
          </a:p>
        </p:txBody>
      </p:sp>
      <p:pic>
        <p:nvPicPr>
          <p:cNvPr id="8" name="Picture 7" descr="snapshot.PNG"/>
          <p:cNvPicPr>
            <a:picLocks noChangeAspect="1"/>
          </p:cNvPicPr>
          <p:nvPr/>
        </p:nvPicPr>
        <p:blipFill>
          <a:blip r:embed="rId4"/>
          <a:stretch>
            <a:fillRect/>
          </a:stretch>
        </p:blipFill>
        <p:spPr>
          <a:xfrm>
            <a:off x="0" y="914400"/>
            <a:ext cx="9144000" cy="3693980"/>
          </a:xfrm>
          <a:prstGeom prst="rect">
            <a:avLst/>
          </a:prstGeom>
        </p:spPr>
      </p:pic>
      <p:pic>
        <p:nvPicPr>
          <p:cNvPr id="9" name="Picture 8" descr="snapshot-select.PNG"/>
          <p:cNvPicPr>
            <a:picLocks noChangeAspect="1"/>
          </p:cNvPicPr>
          <p:nvPr/>
        </p:nvPicPr>
        <p:blipFill>
          <a:blip r:embed="rId5"/>
          <a:stretch>
            <a:fillRect/>
          </a:stretch>
        </p:blipFill>
        <p:spPr>
          <a:xfrm>
            <a:off x="0" y="914400"/>
            <a:ext cx="9144000" cy="3693980"/>
          </a:xfrm>
          <a:prstGeom prst="rect">
            <a:avLst/>
          </a:prstGeom>
        </p:spPr>
      </p:pic>
      <p:pic>
        <p:nvPicPr>
          <p:cNvPr id="10" name="Picture 9" descr="snapshot-select-recon.PNG"/>
          <p:cNvPicPr>
            <a:picLocks noChangeAspect="1"/>
          </p:cNvPicPr>
          <p:nvPr/>
        </p:nvPicPr>
        <p:blipFill>
          <a:blip r:embed="rId6"/>
          <a:stretch>
            <a:fillRect/>
          </a:stretch>
        </p:blipFill>
        <p:spPr>
          <a:xfrm>
            <a:off x="0" y="914400"/>
            <a:ext cx="9144000" cy="3693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Informative Locations</a:t>
            </a:r>
            <a:endParaRPr lang="en-US" dirty="0"/>
          </a:p>
        </p:txBody>
      </p:sp>
      <p:sp>
        <p:nvSpPr>
          <p:cNvPr id="3" name="Content Placeholder 2"/>
          <p:cNvSpPr>
            <a:spLocks noGrp="1"/>
          </p:cNvSpPr>
          <p:nvPr>
            <p:ph idx="1"/>
          </p:nvPr>
        </p:nvSpPr>
        <p:spPr>
          <a:xfrm>
            <a:off x="76200" y="914400"/>
            <a:ext cx="8839200" cy="2514600"/>
          </a:xfrm>
        </p:spPr>
        <p:txBody>
          <a:bodyPr/>
          <a:lstStyle/>
          <a:p>
            <a:endParaRPr lang="en-US" dirty="0" smtClean="0"/>
          </a:p>
          <a:p>
            <a:r>
              <a:rPr lang="en-US" dirty="0" smtClean="0"/>
              <a:t>Some locations are more informative than others</a:t>
            </a:r>
          </a:p>
          <a:p>
            <a:endParaRPr lang="en-US" dirty="0" smtClean="0"/>
          </a:p>
          <a:p>
            <a:r>
              <a:rPr lang="en-US" dirty="0" smtClean="0"/>
              <a:t>Pick locations that are able to predict values at other locations</a:t>
            </a:r>
            <a:endParaRPr lang="en-US" dirty="0"/>
          </a:p>
        </p:txBody>
      </p:sp>
      <p:pic>
        <p:nvPicPr>
          <p:cNvPr id="78850" name="Picture 2"/>
          <p:cNvPicPr>
            <a:picLocks noChangeAspect="1" noChangeArrowheads="1"/>
          </p:cNvPicPr>
          <p:nvPr/>
        </p:nvPicPr>
        <p:blipFill>
          <a:blip r:embed="rId3" cstate="print"/>
          <a:srcRect/>
          <a:stretch>
            <a:fillRect/>
          </a:stretch>
        </p:blipFill>
        <p:spPr bwMode="auto">
          <a:xfrm>
            <a:off x="1173480" y="4038600"/>
            <a:ext cx="6446520" cy="737235"/>
          </a:xfrm>
          <a:prstGeom prst="rect">
            <a:avLst/>
          </a:prstGeom>
          <a:noFill/>
          <a:ln w="9525">
            <a:noFill/>
            <a:miter lim="800000"/>
            <a:headEnd/>
            <a:tailEnd/>
          </a:ln>
        </p:spPr>
      </p:pic>
      <p:sp>
        <p:nvSpPr>
          <p:cNvPr id="5" name="TextBox 4"/>
          <p:cNvSpPr txBox="1"/>
          <p:nvPr/>
        </p:nvSpPr>
        <p:spPr>
          <a:xfrm>
            <a:off x="1066800" y="5695890"/>
            <a:ext cx="6571030" cy="400110"/>
          </a:xfrm>
          <a:prstGeom prst="rect">
            <a:avLst/>
          </a:prstGeom>
          <a:noFill/>
        </p:spPr>
        <p:txBody>
          <a:bodyPr wrap="none" rtlCol="0">
            <a:spAutoFit/>
          </a:bodyPr>
          <a:lstStyle/>
          <a:p>
            <a:r>
              <a:rPr lang="en-US" sz="1000" dirty="0" smtClean="0">
                <a:latin typeface="Gill Sans MT" pitchFamily="34" charset="0"/>
              </a:rPr>
              <a:t>Andreas Krause, </a:t>
            </a:r>
            <a:r>
              <a:rPr lang="en-US" sz="1000" dirty="0" err="1" smtClean="0">
                <a:latin typeface="Gill Sans MT" pitchFamily="34" charset="0"/>
              </a:rPr>
              <a:t>Ajit</a:t>
            </a:r>
            <a:r>
              <a:rPr lang="en-US" sz="1000" dirty="0" smtClean="0">
                <a:latin typeface="Gill Sans MT" pitchFamily="34" charset="0"/>
              </a:rPr>
              <a:t> Singh, Carlos </a:t>
            </a:r>
            <a:r>
              <a:rPr lang="en-US" sz="1000" dirty="0" err="1" smtClean="0">
                <a:latin typeface="Gill Sans MT" pitchFamily="34" charset="0"/>
              </a:rPr>
              <a:t>Guestrin</a:t>
            </a:r>
            <a:r>
              <a:rPr lang="en-US" sz="1000" dirty="0" smtClean="0">
                <a:latin typeface="Gill Sans MT" pitchFamily="34" charset="0"/>
              </a:rPr>
              <a:t>, "Near-Optimal Sensor Placements in Gaussian Processes: </a:t>
            </a:r>
          </a:p>
          <a:p>
            <a:r>
              <a:rPr lang="en-US" sz="1000" dirty="0" smtClean="0">
                <a:latin typeface="Gill Sans MT" pitchFamily="34" charset="0"/>
              </a:rPr>
              <a:t>Theory, Efficient Algorithms and Empirical Studies", </a:t>
            </a:r>
            <a:r>
              <a:rPr lang="en-US" sz="1000" i="1" dirty="0" smtClean="0">
                <a:latin typeface="Gill Sans MT" pitchFamily="34" charset="0"/>
              </a:rPr>
              <a:t>In Journal of Machine Learning Research (JMLR)</a:t>
            </a:r>
            <a:r>
              <a:rPr lang="en-US" sz="1000" dirty="0" smtClean="0">
                <a:latin typeface="Gill Sans MT" pitchFamily="34" charset="0"/>
              </a:rPr>
              <a:t>, vol. 9, pp. 235-284, 2008</a:t>
            </a:r>
            <a:endParaRPr lang="en-US" sz="1000" dirty="0">
              <a:latin typeface="Gill Sans MT" pitchFamily="34" charset="0"/>
            </a:endParaRPr>
          </a:p>
        </p:txBody>
      </p:sp>
      <p:sp>
        <p:nvSpPr>
          <p:cNvPr id="6" name="Slide Number Placeholder 5"/>
          <p:cNvSpPr>
            <a:spLocks noGrp="1"/>
          </p:cNvSpPr>
          <p:nvPr>
            <p:ph type="sldNum" sz="quarter" idx="11"/>
          </p:nvPr>
        </p:nvSpPr>
        <p:spPr/>
        <p:txBody>
          <a:bodyPr/>
          <a:lstStyle/>
          <a:p>
            <a:fld id="{37C6318B-D6FE-44FF-8919-00FB94686E4E}" type="slidenum">
              <a:rPr lang="en-US" smtClean="0"/>
              <a:pPr/>
              <a:t>49</a:t>
            </a:fld>
            <a:endParaRPr lang="en-US"/>
          </a:p>
        </p:txBody>
      </p:sp>
      <p:sp>
        <p:nvSpPr>
          <p:cNvPr id="7" name="TextBox 6"/>
          <p:cNvSpPr txBox="1"/>
          <p:nvPr/>
        </p:nvSpPr>
        <p:spPr>
          <a:xfrm>
            <a:off x="1066800" y="5361801"/>
            <a:ext cx="6366434" cy="246221"/>
          </a:xfrm>
          <a:prstGeom prst="rect">
            <a:avLst/>
          </a:prstGeom>
          <a:noFill/>
        </p:spPr>
        <p:txBody>
          <a:bodyPr wrap="none" rtlCol="0">
            <a:spAutoFit/>
          </a:bodyPr>
          <a:lstStyle/>
          <a:p>
            <a:r>
              <a:rPr lang="en-US" sz="1000" dirty="0" smtClean="0">
                <a:latin typeface="Gill Sans MT"/>
              </a:rPr>
              <a:t>W. F. </a:t>
            </a:r>
            <a:r>
              <a:rPr lang="en-US" sz="1000" dirty="0" err="1" smtClean="0">
                <a:latin typeface="Gill Sans MT"/>
              </a:rPr>
              <a:t>Caselton</a:t>
            </a:r>
            <a:r>
              <a:rPr lang="en-US" sz="1000" dirty="0" smtClean="0">
                <a:latin typeface="Gill Sans MT"/>
              </a:rPr>
              <a:t> and J. V. </a:t>
            </a:r>
            <a:r>
              <a:rPr lang="en-US" sz="1000" dirty="0" err="1" smtClean="0">
                <a:latin typeface="Gill Sans MT"/>
              </a:rPr>
              <a:t>Zidek</a:t>
            </a:r>
            <a:r>
              <a:rPr lang="en-US" sz="1000" dirty="0" smtClean="0">
                <a:latin typeface="Gill Sans MT"/>
              </a:rPr>
              <a:t>. Optimal monitoring network designs. Statistics and Probability Letters, 2(4):223–227, 1984</a:t>
            </a:r>
            <a:endParaRPr lang="en-US" sz="1000" dirty="0">
              <a:latin typeface="Gill Sans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Wireless Sensor Networks (WSNs)</a:t>
            </a:r>
            <a:endParaRPr lang="en-US" dirty="0"/>
          </a:p>
        </p:txBody>
      </p:sp>
      <p:sp>
        <p:nvSpPr>
          <p:cNvPr id="3" name="Content Placeholder 2"/>
          <p:cNvSpPr>
            <a:spLocks noGrp="1"/>
          </p:cNvSpPr>
          <p:nvPr>
            <p:ph idx="1"/>
          </p:nvPr>
        </p:nvSpPr>
        <p:spPr>
          <a:xfrm>
            <a:off x="76200" y="914400"/>
            <a:ext cx="5105400" cy="5181600"/>
          </a:xfrm>
        </p:spPr>
        <p:txBody>
          <a:bodyPr>
            <a:normAutofit fontScale="92500"/>
          </a:bodyPr>
          <a:lstStyle/>
          <a:p>
            <a:r>
              <a:rPr lang="en-US" dirty="0" smtClean="0"/>
              <a:t>A Network of Nodes + Sensors</a:t>
            </a:r>
          </a:p>
          <a:p>
            <a:endParaRPr lang="en-US" dirty="0" smtClean="0"/>
          </a:p>
          <a:p>
            <a:r>
              <a:rPr lang="en-US" dirty="0" smtClean="0"/>
              <a:t>~ 100 $ [2005]</a:t>
            </a:r>
          </a:p>
          <a:p>
            <a:pPr>
              <a:buNone/>
            </a:pPr>
            <a:endParaRPr lang="en-US" dirty="0" smtClean="0"/>
          </a:p>
          <a:p>
            <a:r>
              <a:rPr lang="en-US" dirty="0" smtClean="0"/>
              <a:t>Nodes (or “motes”)</a:t>
            </a:r>
          </a:p>
          <a:p>
            <a:pPr lvl="1"/>
            <a:r>
              <a:rPr lang="en-US" dirty="0" smtClean="0"/>
              <a:t>Radio (~ 30m)</a:t>
            </a:r>
          </a:p>
          <a:p>
            <a:pPr lvl="1"/>
            <a:r>
              <a:rPr lang="en-US" dirty="0" smtClean="0"/>
              <a:t>Microcontroller (16 bit, 10kB RAM)</a:t>
            </a:r>
          </a:p>
          <a:p>
            <a:pPr lvl="1"/>
            <a:r>
              <a:rPr lang="en-US" dirty="0" smtClean="0"/>
              <a:t>1 MB External Flash</a:t>
            </a:r>
          </a:p>
          <a:p>
            <a:pPr lvl="1"/>
            <a:r>
              <a:rPr lang="en-US" dirty="0" smtClean="0"/>
              <a:t>Expansion board for external sensors</a:t>
            </a:r>
          </a:p>
          <a:p>
            <a:pPr lvl="1"/>
            <a:r>
              <a:rPr lang="en-US" dirty="0" smtClean="0"/>
              <a:t>Battery Operated (~ 19 Ah)</a:t>
            </a:r>
          </a:p>
          <a:p>
            <a:pPr lvl="1"/>
            <a:r>
              <a:rPr lang="en-US" dirty="0" smtClean="0"/>
              <a:t>No onboard Real-time clock</a:t>
            </a:r>
          </a:p>
          <a:p>
            <a:pPr lvl="1"/>
            <a:r>
              <a:rPr lang="en-US" dirty="0" smtClean="0"/>
              <a:t>Programming environment (</a:t>
            </a:r>
            <a:r>
              <a:rPr lang="en-US" dirty="0" err="1" smtClean="0"/>
              <a:t>TinyOS</a:t>
            </a:r>
            <a:r>
              <a:rPr lang="en-US" dirty="0" smtClean="0"/>
              <a:t>, </a:t>
            </a:r>
            <a:r>
              <a:rPr lang="en-US" dirty="0" err="1" smtClean="0"/>
              <a:t>nesC</a:t>
            </a:r>
            <a:r>
              <a:rPr lang="en-US" dirty="0" smtClean="0"/>
              <a:t>)</a:t>
            </a:r>
          </a:p>
          <a:p>
            <a:pPr lvl="1"/>
            <a:endParaRPr lang="en-US" dirty="0" smtClean="0"/>
          </a:p>
          <a:p>
            <a:pPr lvl="1"/>
            <a:endParaRPr lang="en-US" dirty="0"/>
          </a:p>
        </p:txBody>
      </p:sp>
      <p:pic>
        <p:nvPicPr>
          <p:cNvPr id="22538" name="Picture 10" descr="http://www.lifeunderyourfeet.org/en/gallery/Equipment/images/allinone.jpg"/>
          <p:cNvPicPr>
            <a:picLocks noChangeAspect="1" noChangeArrowheads="1"/>
          </p:cNvPicPr>
          <p:nvPr/>
        </p:nvPicPr>
        <p:blipFill>
          <a:blip r:embed="rId3" cstate="print"/>
          <a:srcRect/>
          <a:stretch>
            <a:fillRect/>
          </a:stretch>
        </p:blipFill>
        <p:spPr bwMode="auto">
          <a:xfrm>
            <a:off x="6553200" y="1051560"/>
            <a:ext cx="2540000" cy="1691640"/>
          </a:xfrm>
          <a:prstGeom prst="rect">
            <a:avLst/>
          </a:prstGeom>
          <a:noFill/>
        </p:spPr>
      </p:pic>
      <p:pic>
        <p:nvPicPr>
          <p:cNvPr id="22542" name="Picture 14" descr="http://www.cse.wustl.edu/~gwh2/equipment/tmote-sky-blue.gif"/>
          <p:cNvPicPr>
            <a:picLocks noChangeAspect="1" noChangeArrowheads="1"/>
          </p:cNvPicPr>
          <p:nvPr/>
        </p:nvPicPr>
        <p:blipFill>
          <a:blip r:embed="rId4" cstate="print"/>
          <a:srcRect/>
          <a:stretch>
            <a:fillRect/>
          </a:stretch>
        </p:blipFill>
        <p:spPr bwMode="auto">
          <a:xfrm>
            <a:off x="5029200" y="762000"/>
            <a:ext cx="2381250" cy="1543051"/>
          </a:xfrm>
          <a:prstGeom prst="rect">
            <a:avLst/>
          </a:prstGeom>
          <a:noFill/>
        </p:spPr>
      </p:pic>
      <p:pic>
        <p:nvPicPr>
          <p:cNvPr id="8" name="Picture 7"/>
          <p:cNvPicPr>
            <a:picLocks noChangeAspect="1"/>
          </p:cNvPicPr>
          <p:nvPr/>
        </p:nvPicPr>
        <p:blipFill>
          <a:blip r:embed="rId5" cstate="print"/>
          <a:stretch>
            <a:fillRect/>
          </a:stretch>
        </p:blipFill>
        <p:spPr>
          <a:xfrm>
            <a:off x="6477000" y="2743200"/>
            <a:ext cx="2293620" cy="3048000"/>
          </a:xfrm>
          <a:prstGeom prst="rect">
            <a:avLst/>
          </a:prstGeom>
        </p:spPr>
      </p:pic>
      <p:sp>
        <p:nvSpPr>
          <p:cNvPr id="7" name="Slide Number Placeholder 6"/>
          <p:cNvSpPr>
            <a:spLocks noGrp="1"/>
          </p:cNvSpPr>
          <p:nvPr>
            <p:ph type="sldNum" sz="quarter" idx="11"/>
          </p:nvPr>
        </p:nvSpPr>
        <p:spPr/>
        <p:txBody>
          <a:bodyPr/>
          <a:lstStyle/>
          <a:p>
            <a:fld id="{37C6318B-D6FE-44FF-8919-00FB94686E4E}" type="slidenum">
              <a:rPr lang="en-US" smtClean="0"/>
              <a:pPr/>
              <a:t>5</a:t>
            </a:fld>
            <a:endParaRPr lang="en-US"/>
          </a:p>
        </p:txBody>
      </p:sp>
      <p:sp>
        <p:nvSpPr>
          <p:cNvPr id="9" name="TextBox 8"/>
          <p:cNvSpPr txBox="1"/>
          <p:nvPr/>
        </p:nvSpPr>
        <p:spPr>
          <a:xfrm>
            <a:off x="6629400" y="5791200"/>
            <a:ext cx="1764250" cy="646331"/>
          </a:xfrm>
          <a:prstGeom prst="rect">
            <a:avLst/>
          </a:prstGeom>
          <a:noFill/>
        </p:spPr>
        <p:txBody>
          <a:bodyPr wrap="none" rtlCol="0">
            <a:spAutoFit/>
          </a:bodyPr>
          <a:lstStyle/>
          <a:p>
            <a:r>
              <a:rPr lang="en-US" sz="1200" dirty="0" smtClean="0">
                <a:latin typeface="Gill Sans MT"/>
              </a:rPr>
              <a:t>Bacon Mote </a:t>
            </a:r>
          </a:p>
          <a:p>
            <a:r>
              <a:rPr lang="en-US" sz="1200" dirty="0" smtClean="0">
                <a:latin typeface="Gill Sans MT"/>
              </a:rPr>
              <a:t>Johns Hopkins University</a:t>
            </a:r>
          </a:p>
          <a:p>
            <a:r>
              <a:rPr lang="en-US" sz="1200" dirty="0" smtClean="0">
                <a:latin typeface="Gill Sans MT"/>
              </a:rPr>
              <a:t>~ 25 $</a:t>
            </a:r>
            <a:endParaRPr lang="en-US" sz="1200" dirty="0">
              <a:latin typeface="Gill Sans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Compare with Random</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381000" y="1219200"/>
            <a:ext cx="8332470" cy="4603433"/>
          </a:xfrm>
          <a:prstGeom prst="rect">
            <a:avLst/>
          </a:prstGeom>
          <a:noFill/>
          <a:ln w="9525">
            <a:noFill/>
            <a:miter lim="800000"/>
            <a:headEnd/>
            <a:tailEnd/>
          </a:ln>
        </p:spPr>
      </p:pic>
      <p:sp>
        <p:nvSpPr>
          <p:cNvPr id="5" name="Slide Number Placeholder 4"/>
          <p:cNvSpPr>
            <a:spLocks noGrp="1"/>
          </p:cNvSpPr>
          <p:nvPr>
            <p:ph type="sldNum" sz="quarter" idx="11"/>
          </p:nvPr>
        </p:nvSpPr>
        <p:spPr/>
        <p:txBody>
          <a:bodyPr/>
          <a:lstStyle/>
          <a:p>
            <a:fld id="{37C6318B-D6FE-44FF-8919-00FB94686E4E}" type="slidenum">
              <a:rPr lang="en-US" smtClean="0"/>
              <a:pPr/>
              <a:t>50</a:t>
            </a:fld>
            <a:endParaRPr lang="en-US"/>
          </a:p>
        </p:txBody>
      </p:sp>
      <p:sp>
        <p:nvSpPr>
          <p:cNvPr id="6" name="TextBox 5"/>
          <p:cNvSpPr txBox="1"/>
          <p:nvPr/>
        </p:nvSpPr>
        <p:spPr>
          <a:xfrm>
            <a:off x="6553200" y="1066800"/>
            <a:ext cx="2057023" cy="923330"/>
          </a:xfrm>
          <a:prstGeom prst="rect">
            <a:avLst/>
          </a:prstGeom>
          <a:noFill/>
        </p:spPr>
        <p:txBody>
          <a:bodyPr wrap="none" rtlCol="0">
            <a:spAutoFit/>
          </a:bodyPr>
          <a:lstStyle/>
          <a:p>
            <a:r>
              <a:rPr lang="en-US" dirty="0" smtClean="0">
                <a:latin typeface="Gill Sans MT"/>
              </a:rPr>
              <a:t>Train Period : 2 days</a:t>
            </a:r>
          </a:p>
          <a:p>
            <a:endParaRPr lang="en-US" dirty="0" smtClean="0">
              <a:latin typeface="Gill Sans MT"/>
            </a:endParaRPr>
          </a:p>
          <a:p>
            <a:r>
              <a:rPr lang="en-US" dirty="0" smtClean="0">
                <a:latin typeface="Gill Sans MT"/>
              </a:rPr>
              <a:t>Test Period : 7 days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Error Pattern</a:t>
            </a:r>
            <a:endParaRPr lang="en-US" dirty="0"/>
          </a:p>
        </p:txBody>
      </p:sp>
      <p:pic>
        <p:nvPicPr>
          <p:cNvPr id="4104" name="Picture 8"/>
          <p:cNvPicPr>
            <a:picLocks noChangeAspect="1" noChangeArrowheads="1"/>
          </p:cNvPicPr>
          <p:nvPr/>
        </p:nvPicPr>
        <p:blipFill>
          <a:blip r:embed="rId3" cstate="print"/>
          <a:srcRect/>
          <a:stretch>
            <a:fillRect/>
          </a:stretch>
        </p:blipFill>
        <p:spPr bwMode="auto">
          <a:xfrm>
            <a:off x="1" y="707231"/>
            <a:ext cx="5636895" cy="2645569"/>
          </a:xfrm>
          <a:prstGeom prst="rect">
            <a:avLst/>
          </a:prstGeom>
          <a:noFill/>
          <a:ln w="9525">
            <a:noFill/>
            <a:miter lim="800000"/>
            <a:headEnd/>
            <a:tailEnd/>
          </a:ln>
        </p:spPr>
      </p:pic>
      <p:pic>
        <p:nvPicPr>
          <p:cNvPr id="4105" name="Picture 9"/>
          <p:cNvPicPr>
            <a:picLocks noChangeAspect="1" noChangeArrowheads="1"/>
          </p:cNvPicPr>
          <p:nvPr/>
        </p:nvPicPr>
        <p:blipFill>
          <a:blip r:embed="rId4" cstate="print"/>
          <a:srcRect/>
          <a:stretch>
            <a:fillRect/>
          </a:stretch>
        </p:blipFill>
        <p:spPr bwMode="auto">
          <a:xfrm>
            <a:off x="0" y="3468529"/>
            <a:ext cx="5657850" cy="2551271"/>
          </a:xfrm>
          <a:prstGeom prst="rect">
            <a:avLst/>
          </a:prstGeom>
          <a:noFill/>
          <a:ln w="9525">
            <a:noFill/>
            <a:miter lim="800000"/>
            <a:headEnd/>
            <a:tailEnd/>
          </a:ln>
        </p:spPr>
      </p:pic>
      <p:sp>
        <p:nvSpPr>
          <p:cNvPr id="7" name="TextBox 6"/>
          <p:cNvSpPr txBox="1"/>
          <p:nvPr/>
        </p:nvSpPr>
        <p:spPr>
          <a:xfrm>
            <a:off x="5508068" y="3276600"/>
            <a:ext cx="3635932" cy="3139321"/>
          </a:xfrm>
          <a:prstGeom prst="rect">
            <a:avLst/>
          </a:prstGeom>
          <a:noFill/>
        </p:spPr>
        <p:txBody>
          <a:bodyPr wrap="none" rtlCol="0">
            <a:spAutoFit/>
          </a:bodyPr>
          <a:lstStyle/>
          <a:p>
            <a:pPr marL="342900" indent="-342900"/>
            <a:r>
              <a:rPr lang="en-US" dirty="0" smtClean="0">
                <a:latin typeface="Gill Sans MT" pitchFamily="34" charset="0"/>
              </a:rPr>
              <a:t>Observations</a:t>
            </a:r>
          </a:p>
          <a:p>
            <a:pPr marL="342900" indent="-342900"/>
            <a:endParaRPr lang="en-US" dirty="0" smtClean="0">
              <a:latin typeface="Gill Sans MT" pitchFamily="34" charset="0"/>
            </a:endParaRPr>
          </a:p>
          <a:p>
            <a:pPr marL="342900" indent="-342900">
              <a:buAutoNum type="arabicPeriod"/>
            </a:pPr>
            <a:r>
              <a:rPr lang="en-US" dirty="0" smtClean="0">
                <a:latin typeface="Gill Sans MT" pitchFamily="34" charset="0"/>
              </a:rPr>
              <a:t>High Reconstruction error </a:t>
            </a:r>
            <a:br>
              <a:rPr lang="en-US" dirty="0" smtClean="0">
                <a:latin typeface="Gill Sans MT" pitchFamily="34" charset="0"/>
              </a:rPr>
            </a:br>
            <a:r>
              <a:rPr lang="en-US" dirty="0" smtClean="0">
                <a:latin typeface="Gill Sans MT" pitchFamily="34" charset="0"/>
              </a:rPr>
              <a:t>for period after rain event</a:t>
            </a:r>
          </a:p>
          <a:p>
            <a:pPr marL="342900" indent="-342900">
              <a:buAutoNum type="arabicPeriod"/>
            </a:pPr>
            <a:endParaRPr lang="en-US" dirty="0" smtClean="0">
              <a:latin typeface="Gill Sans MT" pitchFamily="34" charset="0"/>
            </a:endParaRPr>
          </a:p>
          <a:p>
            <a:pPr marL="342900" indent="-342900">
              <a:buAutoNum type="arabicPeriod"/>
            </a:pPr>
            <a:r>
              <a:rPr lang="en-US" dirty="0" smtClean="0">
                <a:latin typeface="Gill Sans MT" pitchFamily="34" charset="0"/>
              </a:rPr>
              <a:t>Error grows as test period grows</a:t>
            </a:r>
          </a:p>
          <a:p>
            <a:pPr marL="342900" indent="-342900">
              <a:buAutoNum type="arabicPeriod"/>
            </a:pPr>
            <a:endParaRPr lang="en-US" dirty="0" smtClean="0">
              <a:latin typeface="Gill Sans MT" pitchFamily="34" charset="0"/>
            </a:endParaRPr>
          </a:p>
          <a:p>
            <a:pPr marL="342900" indent="-342900">
              <a:buAutoNum type="arabicPeriod"/>
            </a:pPr>
            <a:r>
              <a:rPr lang="en-US" dirty="0" smtClean="0">
                <a:latin typeface="Gill Sans MT" pitchFamily="34" charset="0"/>
              </a:rPr>
              <a:t>Small number of locations with</a:t>
            </a:r>
          </a:p>
          <a:p>
            <a:pPr marL="342900" indent="-342900"/>
            <a:r>
              <a:rPr lang="en-US" dirty="0" smtClean="0">
                <a:latin typeface="Gill Sans MT" pitchFamily="34" charset="0"/>
              </a:rPr>
              <a:t> 	large errors</a:t>
            </a:r>
          </a:p>
          <a:p>
            <a:pPr marL="342900" indent="-342900">
              <a:buAutoNum type="arabicPeriod"/>
            </a:pPr>
            <a:endParaRPr lang="en-US" dirty="0" smtClean="0"/>
          </a:p>
          <a:p>
            <a:pPr marL="342900" indent="-342900">
              <a:buAutoNum type="arabicPeriod"/>
            </a:pPr>
            <a:endParaRPr lang="en-US" dirty="0"/>
          </a:p>
        </p:txBody>
      </p:sp>
      <p:sp>
        <p:nvSpPr>
          <p:cNvPr id="15" name="Slide Number Placeholder 14"/>
          <p:cNvSpPr>
            <a:spLocks noGrp="1"/>
          </p:cNvSpPr>
          <p:nvPr>
            <p:ph type="sldNum" sz="quarter" idx="11"/>
          </p:nvPr>
        </p:nvSpPr>
        <p:spPr/>
        <p:txBody>
          <a:bodyPr/>
          <a:lstStyle/>
          <a:p>
            <a:fld id="{37C6318B-D6FE-44FF-8919-00FB94686E4E}" type="slidenum">
              <a:rPr lang="en-US" smtClean="0"/>
              <a:pPr/>
              <a:t>51</a:t>
            </a:fld>
            <a:endParaRPr lang="en-US"/>
          </a:p>
        </p:txBody>
      </p:sp>
      <p:sp>
        <p:nvSpPr>
          <p:cNvPr id="8" name="TextBox 7"/>
          <p:cNvSpPr txBox="1"/>
          <p:nvPr/>
        </p:nvSpPr>
        <p:spPr>
          <a:xfrm>
            <a:off x="6019800" y="1143000"/>
            <a:ext cx="2057023" cy="1477328"/>
          </a:xfrm>
          <a:prstGeom prst="rect">
            <a:avLst/>
          </a:prstGeom>
          <a:noFill/>
        </p:spPr>
        <p:txBody>
          <a:bodyPr wrap="none" rtlCol="0">
            <a:spAutoFit/>
          </a:bodyPr>
          <a:lstStyle/>
          <a:p>
            <a:r>
              <a:rPr lang="en-US" dirty="0" smtClean="0">
                <a:latin typeface="Gill Sans MT"/>
              </a:rPr>
              <a:t>Train Period : 2 days</a:t>
            </a:r>
          </a:p>
          <a:p>
            <a:endParaRPr lang="en-US" dirty="0" smtClean="0">
              <a:latin typeface="Gill Sans MT"/>
            </a:endParaRPr>
          </a:p>
          <a:p>
            <a:r>
              <a:rPr lang="en-US" dirty="0" smtClean="0">
                <a:latin typeface="Gill Sans MT"/>
              </a:rPr>
              <a:t>Test Period : 7 days</a:t>
            </a:r>
          </a:p>
          <a:p>
            <a:endParaRPr lang="en-US" dirty="0" smtClean="0">
              <a:latin typeface="Gill Sans MT"/>
            </a:endParaRPr>
          </a:p>
          <a:p>
            <a:r>
              <a:rPr lang="en-US" dirty="0" smtClean="0">
                <a:latin typeface="Gill Sans MT"/>
              </a:rPr>
              <a:t>Locations : 10</a:t>
            </a:r>
            <a:endParaRPr lang="en-US" dirty="0">
              <a:latin typeface="Gill Sans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Improvements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Send hourly snapshots / </a:t>
            </a:r>
            <a:r>
              <a:rPr lang="en-US" dirty="0" smtClean="0"/>
              <a:t>updates</a:t>
            </a:r>
          </a:p>
          <a:p>
            <a:endParaRPr lang="en-US" dirty="0" smtClean="0"/>
          </a:p>
          <a:p>
            <a:r>
              <a:rPr lang="en-US" dirty="0" smtClean="0">
                <a:solidFill>
                  <a:schemeClr val="bg1">
                    <a:lumMod val="85000"/>
                  </a:schemeClr>
                </a:solidFill>
              </a:rPr>
              <a:t>Discover high error locations</a:t>
            </a:r>
          </a:p>
          <a:p>
            <a:pPr lvl="1"/>
            <a:r>
              <a:rPr lang="en-US" dirty="0" smtClean="0">
                <a:solidFill>
                  <a:schemeClr val="bg1">
                    <a:lumMod val="85000"/>
                  </a:schemeClr>
                </a:solidFill>
              </a:rPr>
              <a:t>Use hourly snapshots to compute prediction errors at each location</a:t>
            </a:r>
          </a:p>
          <a:p>
            <a:pPr lvl="1"/>
            <a:r>
              <a:rPr lang="en-US" dirty="0" smtClean="0">
                <a:solidFill>
                  <a:schemeClr val="bg1">
                    <a:lumMod val="85000"/>
                  </a:schemeClr>
                </a:solidFill>
              </a:rPr>
              <a:t>If more than </a:t>
            </a:r>
            <a:r>
              <a:rPr lang="el-GR" dirty="0" smtClean="0">
                <a:solidFill>
                  <a:schemeClr val="bg1">
                    <a:lumMod val="85000"/>
                  </a:schemeClr>
                </a:solidFill>
              </a:rPr>
              <a:t>ε</a:t>
            </a:r>
            <a:r>
              <a:rPr lang="en-US" dirty="0" smtClean="0">
                <a:solidFill>
                  <a:schemeClr val="bg1">
                    <a:lumMod val="85000"/>
                  </a:schemeClr>
                </a:solidFill>
              </a:rPr>
              <a:t>% of prediction have error of </a:t>
            </a:r>
            <a:r>
              <a:rPr lang="el-GR" dirty="0" smtClean="0">
                <a:solidFill>
                  <a:schemeClr val="bg1">
                    <a:lumMod val="85000"/>
                  </a:schemeClr>
                </a:solidFill>
              </a:rPr>
              <a:t>δ</a:t>
            </a:r>
            <a:r>
              <a:rPr lang="en-US" dirty="0" smtClean="0">
                <a:solidFill>
                  <a:schemeClr val="bg1">
                    <a:lumMod val="85000"/>
                  </a:schemeClr>
                </a:solidFill>
              </a:rPr>
              <a:t> or greater </a:t>
            </a:r>
          </a:p>
          <a:p>
            <a:pPr lvl="1">
              <a:buNone/>
            </a:pPr>
            <a:r>
              <a:rPr lang="en-US" dirty="0" smtClean="0">
                <a:solidFill>
                  <a:schemeClr val="bg1">
                    <a:lumMod val="85000"/>
                  </a:schemeClr>
                </a:solidFill>
              </a:rPr>
              <a:t>     (E.g. </a:t>
            </a:r>
            <a:r>
              <a:rPr lang="el-GR" dirty="0" smtClean="0">
                <a:solidFill>
                  <a:schemeClr val="bg1">
                    <a:lumMod val="85000"/>
                  </a:schemeClr>
                </a:solidFill>
              </a:rPr>
              <a:t>ε</a:t>
            </a:r>
            <a:r>
              <a:rPr lang="en-US" dirty="0" smtClean="0">
                <a:solidFill>
                  <a:schemeClr val="bg1">
                    <a:lumMod val="85000"/>
                  </a:schemeClr>
                </a:solidFill>
              </a:rPr>
              <a:t> = 95%, </a:t>
            </a:r>
            <a:r>
              <a:rPr lang="el-GR" dirty="0" smtClean="0">
                <a:solidFill>
                  <a:schemeClr val="bg1">
                    <a:lumMod val="85000"/>
                  </a:schemeClr>
                </a:solidFill>
              </a:rPr>
              <a:t>δ</a:t>
            </a:r>
            <a:r>
              <a:rPr lang="en-US" dirty="0" smtClean="0">
                <a:solidFill>
                  <a:schemeClr val="bg1">
                    <a:lumMod val="85000"/>
                  </a:schemeClr>
                </a:solidFill>
              </a:rPr>
              <a:t> = 0.5 C)</a:t>
            </a:r>
          </a:p>
          <a:p>
            <a:pPr lvl="1"/>
            <a:r>
              <a:rPr lang="en-US" dirty="0" smtClean="0">
                <a:solidFill>
                  <a:schemeClr val="bg1">
                    <a:lumMod val="85000"/>
                  </a:schemeClr>
                </a:solidFill>
              </a:rPr>
              <a:t>If above true, mark location</a:t>
            </a:r>
          </a:p>
          <a:p>
            <a:pPr lvl="1"/>
            <a:endParaRPr lang="en-US" dirty="0" smtClean="0">
              <a:solidFill>
                <a:schemeClr val="bg1">
                  <a:lumMod val="85000"/>
                </a:schemeClr>
              </a:solidFill>
            </a:endParaRPr>
          </a:p>
          <a:p>
            <a:r>
              <a:rPr lang="en-US" dirty="0" smtClean="0">
                <a:solidFill>
                  <a:schemeClr val="bg1">
                    <a:lumMod val="85000"/>
                  </a:schemeClr>
                </a:solidFill>
              </a:rPr>
              <a:t>Download </a:t>
            </a:r>
            <a:r>
              <a:rPr lang="en-US" dirty="0" smtClean="0">
                <a:solidFill>
                  <a:schemeClr val="bg1">
                    <a:lumMod val="85000"/>
                  </a:schemeClr>
                </a:solidFill>
              </a:rPr>
              <a:t>high error locations </a:t>
            </a:r>
          </a:p>
          <a:p>
            <a:endParaRPr lang="en-US" dirty="0" smtClean="0">
              <a:solidFill>
                <a:schemeClr val="bg1">
                  <a:lumMod val="85000"/>
                </a:schemeClr>
              </a:solidFill>
            </a:endParaRPr>
          </a:p>
          <a:p>
            <a:r>
              <a:rPr lang="en-US" dirty="0" smtClean="0">
                <a:solidFill>
                  <a:schemeClr val="bg1">
                    <a:lumMod val="85000"/>
                  </a:schemeClr>
                </a:solidFill>
              </a:rPr>
              <a:t>Detect event and retrain</a:t>
            </a:r>
          </a:p>
          <a:p>
            <a:pPr lvl="1"/>
            <a:r>
              <a:rPr lang="en-US" dirty="0" smtClean="0">
                <a:solidFill>
                  <a:schemeClr val="bg1">
                    <a:lumMod val="85000"/>
                  </a:schemeClr>
                </a:solidFill>
              </a:rPr>
              <a:t>Download from all instrumented locations</a:t>
            </a:r>
          </a:p>
          <a:p>
            <a:pPr lvl="1"/>
            <a:r>
              <a:rPr lang="en-US" dirty="0" err="1" smtClean="0">
                <a:solidFill>
                  <a:schemeClr val="bg1">
                    <a:lumMod val="85000"/>
                  </a:schemeClr>
                </a:solidFill>
              </a:rPr>
              <a:t>Recompute</a:t>
            </a:r>
            <a:r>
              <a:rPr lang="en-US" dirty="0" smtClean="0">
                <a:solidFill>
                  <a:schemeClr val="bg1">
                    <a:lumMod val="85000"/>
                  </a:schemeClr>
                </a:solidFill>
              </a:rPr>
              <a:t> the working set of informative locations.</a:t>
            </a:r>
          </a:p>
        </p:txBody>
      </p:sp>
      <p:sp>
        <p:nvSpPr>
          <p:cNvPr id="4" name="Slide Number Placeholder 3"/>
          <p:cNvSpPr>
            <a:spLocks noGrp="1"/>
          </p:cNvSpPr>
          <p:nvPr>
            <p:ph type="sldNum" sz="quarter" idx="11"/>
          </p:nvPr>
        </p:nvSpPr>
        <p:spPr/>
        <p:txBody>
          <a:bodyPr/>
          <a:lstStyle/>
          <a:p>
            <a:fld id="{37C6318B-D6FE-44FF-8919-00FB94686E4E}" type="slidenum">
              <a:rPr lang="en-US" smtClean="0"/>
              <a:pPr/>
              <a:t>52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3">
                                            <p:txEl>
                                              <p:pRg st="2" end="2"/>
                                            </p:txEl>
                                          </p:spTgt>
                                        </p:tgtEl>
                                        <p:attrNameLst>
                                          <p:attrName>style.color</p:attrName>
                                        </p:attrNameLst>
                                      </p:cBhvr>
                                      <p:to>
                                        <a:schemeClr val="tx1"/>
                                      </p:to>
                                    </p:animClr>
                                  </p:childTnLst>
                                </p:cTn>
                              </p:par>
                              <p:par>
                                <p:cTn id="7" presetID="3" presetClass="emph" presetSubtype="2" fill="hold" grpId="0" nodeType="withEffect">
                                  <p:stCondLst>
                                    <p:cond delay="0"/>
                                  </p:stCondLst>
                                  <p:childTnLst>
                                    <p:animClr clrSpc="rgb">
                                      <p:cBhvr override="childStyle">
                                        <p:cTn id="8" dur="1000" fill="hold"/>
                                        <p:tgtEl>
                                          <p:spTgt spid="3">
                                            <p:txEl>
                                              <p:pRg st="3" end="3"/>
                                            </p:txEl>
                                          </p:spTgt>
                                        </p:tgtEl>
                                        <p:attrNameLst>
                                          <p:attrName>style.color</p:attrName>
                                        </p:attrNameLst>
                                      </p:cBhvr>
                                      <p:to>
                                        <a:schemeClr val="tx1"/>
                                      </p:to>
                                    </p:animClr>
                                  </p:childTnLst>
                                </p:cTn>
                              </p:par>
                              <p:par>
                                <p:cTn id="9" presetID="3" presetClass="emph" presetSubtype="2" fill="hold" grpId="0" nodeType="withEffect">
                                  <p:stCondLst>
                                    <p:cond delay="0"/>
                                  </p:stCondLst>
                                  <p:childTnLst>
                                    <p:animClr clrSpc="rgb">
                                      <p:cBhvr override="childStyle">
                                        <p:cTn id="10" dur="1000" fill="hold"/>
                                        <p:tgtEl>
                                          <p:spTgt spid="3">
                                            <p:txEl>
                                              <p:pRg st="4" end="4"/>
                                            </p:txEl>
                                          </p:spTgt>
                                        </p:tgtEl>
                                        <p:attrNameLst>
                                          <p:attrName>style.color</p:attrName>
                                        </p:attrNameLst>
                                      </p:cBhvr>
                                      <p:to>
                                        <a:schemeClr val="tx1"/>
                                      </p:to>
                                    </p:animClr>
                                  </p:childTnLst>
                                </p:cTn>
                              </p:par>
                              <p:par>
                                <p:cTn id="11" presetID="3" presetClass="emph" presetSubtype="2" fill="hold" grpId="0" nodeType="withEffect">
                                  <p:stCondLst>
                                    <p:cond delay="0"/>
                                  </p:stCondLst>
                                  <p:childTnLst>
                                    <p:animClr clrSpc="rgb">
                                      <p:cBhvr override="childStyle">
                                        <p:cTn id="12" dur="1000" fill="hold"/>
                                        <p:tgtEl>
                                          <p:spTgt spid="3">
                                            <p:txEl>
                                              <p:pRg st="5" end="5"/>
                                            </p:txEl>
                                          </p:spTgt>
                                        </p:tgtEl>
                                        <p:attrNameLst>
                                          <p:attrName>style.color</p:attrName>
                                        </p:attrNameLst>
                                      </p:cBhvr>
                                      <p:to>
                                        <a:schemeClr val="tx1"/>
                                      </p:to>
                                    </p:animClr>
                                  </p:childTnLst>
                                </p:cTn>
                              </p:par>
                              <p:par>
                                <p:cTn id="13" presetID="3" presetClass="emph" presetSubtype="2" fill="hold" grpId="0" nodeType="withEffect">
                                  <p:stCondLst>
                                    <p:cond delay="0"/>
                                  </p:stCondLst>
                                  <p:childTnLst>
                                    <p:animClr clrSpc="rgb">
                                      <p:cBhvr override="childStyle">
                                        <p:cTn id="14" dur="1000" fill="hold"/>
                                        <p:tgtEl>
                                          <p:spTgt spid="3">
                                            <p:txEl>
                                              <p:pRg st="6" end="6"/>
                                            </p:txEl>
                                          </p:spTgt>
                                        </p:tgtEl>
                                        <p:attrNameLst>
                                          <p:attrName>style.color</p:attrName>
                                        </p:attrNameLst>
                                      </p:cBhvr>
                                      <p:to>
                                        <a:schemeClr val="tx1"/>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p:cBhvr override="childStyle">
                                        <p:cTn id="18" dur="1000" fill="hold"/>
                                        <p:tgtEl>
                                          <p:spTgt spid="3">
                                            <p:txEl>
                                              <p:pRg st="8" end="8"/>
                                            </p:txEl>
                                          </p:spTgt>
                                        </p:tgtEl>
                                        <p:attrNameLst>
                                          <p:attrName>style.color</p:attrName>
                                        </p:attrNameLst>
                                      </p:cBhvr>
                                      <p:to>
                                        <a:schemeClr val="tx1"/>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p:cBhvr override="childStyle">
                                        <p:cTn id="22" dur="1000" fill="hold"/>
                                        <p:tgtEl>
                                          <p:spTgt spid="3">
                                            <p:txEl>
                                              <p:pRg st="10" end="10"/>
                                            </p:txEl>
                                          </p:spTgt>
                                        </p:tgtEl>
                                        <p:attrNameLst>
                                          <p:attrName>style.color</p:attrName>
                                        </p:attrNameLst>
                                      </p:cBhvr>
                                      <p:to>
                                        <a:schemeClr val="tx1"/>
                                      </p:to>
                                    </p:animClr>
                                  </p:childTnLst>
                                </p:cTn>
                              </p:par>
                              <p:par>
                                <p:cTn id="23" presetID="3" presetClass="emph" presetSubtype="2" fill="hold" grpId="0" nodeType="withEffect">
                                  <p:stCondLst>
                                    <p:cond delay="0"/>
                                  </p:stCondLst>
                                  <p:childTnLst>
                                    <p:animClr clrSpc="rgb">
                                      <p:cBhvr override="childStyle">
                                        <p:cTn id="24" dur="1000" fill="hold"/>
                                        <p:tgtEl>
                                          <p:spTgt spid="3">
                                            <p:txEl>
                                              <p:pRg st="11" end="11"/>
                                            </p:txEl>
                                          </p:spTgt>
                                        </p:tgtEl>
                                        <p:attrNameLst>
                                          <p:attrName>style.color</p:attrName>
                                        </p:attrNameLst>
                                      </p:cBhvr>
                                      <p:to>
                                        <a:schemeClr val="tx1"/>
                                      </p:to>
                                    </p:animClr>
                                  </p:childTnLst>
                                </p:cTn>
                              </p:par>
                              <p:par>
                                <p:cTn id="25" presetID="3" presetClass="emph" presetSubtype="2" fill="hold" grpId="0" nodeType="withEffect">
                                  <p:stCondLst>
                                    <p:cond delay="0"/>
                                  </p:stCondLst>
                                  <p:childTnLst>
                                    <p:animClr clrSpc="rgb">
                                      <p:cBhvr override="childStyle">
                                        <p:cTn id="26" dur="1000" fill="hold"/>
                                        <p:tgtEl>
                                          <p:spTgt spid="3">
                                            <p:txEl>
                                              <p:pRg st="12" end="12"/>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05800" cy="533400"/>
          </a:xfrm>
        </p:spPr>
        <p:txBody>
          <a:bodyPr>
            <a:normAutofit fontScale="90000"/>
          </a:bodyPr>
          <a:lstStyle/>
          <a:p>
            <a:r>
              <a:rPr lang="en-US" dirty="0" smtClean="0"/>
              <a:t>Results</a:t>
            </a:r>
            <a:endParaRPr lang="en-US" dirty="0"/>
          </a:p>
        </p:txBody>
      </p:sp>
      <p:sp>
        <p:nvSpPr>
          <p:cNvPr id="6" name="Slide Number Placeholder 5"/>
          <p:cNvSpPr>
            <a:spLocks noGrp="1"/>
          </p:cNvSpPr>
          <p:nvPr>
            <p:ph type="sldNum" sz="quarter" idx="11"/>
          </p:nvPr>
        </p:nvSpPr>
        <p:spPr/>
        <p:txBody>
          <a:bodyPr/>
          <a:lstStyle/>
          <a:p>
            <a:fld id="{37C6318B-D6FE-44FF-8919-00FB94686E4E}" type="slidenum">
              <a:rPr lang="en-US" smtClean="0"/>
              <a:pPr/>
              <a:t>53</a:t>
            </a:fld>
            <a:endParaRPr lang="en-US"/>
          </a:p>
        </p:txBody>
      </p:sp>
      <p:pic>
        <p:nvPicPr>
          <p:cNvPr id="5125" name="Picture 5"/>
          <p:cNvPicPr>
            <a:picLocks noChangeAspect="1" noChangeArrowheads="1"/>
          </p:cNvPicPr>
          <p:nvPr/>
        </p:nvPicPr>
        <p:blipFill>
          <a:blip r:embed="rId3" cstate="print"/>
          <a:srcRect/>
          <a:stretch>
            <a:fillRect/>
          </a:stretch>
        </p:blipFill>
        <p:spPr bwMode="auto">
          <a:xfrm>
            <a:off x="1828800" y="533400"/>
            <a:ext cx="4816983" cy="1925003"/>
          </a:xfrm>
          <a:prstGeom prst="rect">
            <a:avLst/>
          </a:prstGeom>
          <a:noFill/>
          <a:ln w="9525">
            <a:noFill/>
            <a:miter lim="800000"/>
            <a:headEnd/>
            <a:tailEnd/>
          </a:ln>
        </p:spPr>
      </p:pic>
      <p:pic>
        <p:nvPicPr>
          <p:cNvPr id="5126" name="Picture 6"/>
          <p:cNvPicPr>
            <a:picLocks noChangeAspect="1" noChangeArrowheads="1"/>
          </p:cNvPicPr>
          <p:nvPr/>
        </p:nvPicPr>
        <p:blipFill>
          <a:blip r:embed="rId4" cstate="print"/>
          <a:srcRect/>
          <a:stretch>
            <a:fillRect/>
          </a:stretch>
        </p:blipFill>
        <p:spPr bwMode="auto">
          <a:xfrm>
            <a:off x="1828800" y="4468569"/>
            <a:ext cx="4629150" cy="1834515"/>
          </a:xfrm>
          <a:prstGeom prst="rect">
            <a:avLst/>
          </a:prstGeom>
          <a:noFill/>
          <a:ln w="9525">
            <a:noFill/>
            <a:miter lim="800000"/>
            <a:headEnd/>
            <a:tailEnd/>
          </a:ln>
        </p:spPr>
      </p:pic>
      <p:pic>
        <p:nvPicPr>
          <p:cNvPr id="5128" name="Picture 8"/>
          <p:cNvPicPr>
            <a:picLocks noChangeAspect="1" noChangeArrowheads="1"/>
          </p:cNvPicPr>
          <p:nvPr/>
        </p:nvPicPr>
        <p:blipFill>
          <a:blip r:embed="rId5" cstate="print"/>
          <a:srcRect/>
          <a:stretch>
            <a:fillRect/>
          </a:stretch>
        </p:blipFill>
        <p:spPr bwMode="auto">
          <a:xfrm>
            <a:off x="1856343" y="2459916"/>
            <a:ext cx="4816983" cy="19250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Reconstruction Error Vs Energy Savings</a:t>
            </a:r>
            <a:endParaRPr lang="en-US" dirty="0"/>
          </a:p>
        </p:txBody>
      </p:sp>
      <p:pic>
        <p:nvPicPr>
          <p:cNvPr id="80898" name="Picture 2"/>
          <p:cNvPicPr>
            <a:picLocks noChangeAspect="1" noChangeArrowheads="1"/>
          </p:cNvPicPr>
          <p:nvPr/>
        </p:nvPicPr>
        <p:blipFill>
          <a:blip r:embed="rId3" cstate="print"/>
          <a:srcRect/>
          <a:stretch>
            <a:fillRect/>
          </a:stretch>
        </p:blipFill>
        <p:spPr bwMode="auto">
          <a:xfrm>
            <a:off x="1371600" y="1371600"/>
            <a:ext cx="5954078" cy="4487228"/>
          </a:xfrm>
          <a:prstGeom prst="rect">
            <a:avLst/>
          </a:prstGeom>
          <a:noFill/>
          <a:ln w="9525">
            <a:noFill/>
            <a:miter lim="800000"/>
            <a:headEnd/>
            <a:tailEnd/>
          </a:ln>
        </p:spPr>
      </p:pic>
      <p:grpSp>
        <p:nvGrpSpPr>
          <p:cNvPr id="7" name="Group 6"/>
          <p:cNvGrpSpPr/>
          <p:nvPr/>
        </p:nvGrpSpPr>
        <p:grpSpPr>
          <a:xfrm>
            <a:off x="2133600" y="3139966"/>
            <a:ext cx="1371600" cy="2117834"/>
            <a:chOff x="2133600" y="3139966"/>
            <a:chExt cx="1371600" cy="2117834"/>
          </a:xfrm>
        </p:grpSpPr>
        <p:cxnSp>
          <p:nvCxnSpPr>
            <p:cNvPr id="6" name="Straight Connector 5"/>
            <p:cNvCxnSpPr/>
            <p:nvPr/>
          </p:nvCxnSpPr>
          <p:spPr>
            <a:xfrm flipV="1">
              <a:off x="3505200" y="3200400"/>
              <a:ext cx="0" cy="205740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133600" y="3139966"/>
              <a:ext cx="1371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5410200" y="1143000"/>
            <a:ext cx="3200400" cy="13716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Gill Sans MT" pitchFamily="34" charset="0"/>
              </a:rPr>
              <a:t>When 50% of data downloaded</a:t>
            </a:r>
          </a:p>
          <a:p>
            <a:pPr algn="ctr"/>
            <a:endParaRPr lang="en-US" dirty="0" smtClean="0">
              <a:solidFill>
                <a:schemeClr val="tx1"/>
              </a:solidFill>
              <a:latin typeface="Gill Sans MT" pitchFamily="34" charset="0"/>
            </a:endParaRPr>
          </a:p>
          <a:p>
            <a:pPr>
              <a:buFontTx/>
              <a:buChar char="-"/>
            </a:pPr>
            <a:r>
              <a:rPr lang="en-US" dirty="0" smtClean="0">
                <a:solidFill>
                  <a:schemeClr val="tx1"/>
                </a:solidFill>
                <a:latin typeface="Gill Sans MT" pitchFamily="34" charset="0"/>
              </a:rPr>
              <a:t> Median Error : 0.068 C</a:t>
            </a:r>
          </a:p>
          <a:p>
            <a:pPr>
              <a:buFontTx/>
              <a:buChar char="-"/>
            </a:pPr>
            <a:r>
              <a:rPr lang="en-US" dirty="0" smtClean="0">
                <a:solidFill>
                  <a:schemeClr val="tx1"/>
                </a:solidFill>
                <a:latin typeface="Gill Sans MT" pitchFamily="34" charset="0"/>
              </a:rPr>
              <a:t> 20% Reduction in Duty Cycle</a:t>
            </a:r>
            <a:endParaRPr lang="en-US" dirty="0">
              <a:solidFill>
                <a:schemeClr val="tx1"/>
              </a:solidFill>
              <a:latin typeface="Gill Sans MT" pitchFamily="34" charset="0"/>
            </a:endParaRPr>
          </a:p>
        </p:txBody>
      </p:sp>
      <p:sp>
        <p:nvSpPr>
          <p:cNvPr id="10" name="Slide Number Placeholder 9"/>
          <p:cNvSpPr>
            <a:spLocks noGrp="1"/>
          </p:cNvSpPr>
          <p:nvPr>
            <p:ph type="sldNum" sz="quarter" idx="11"/>
          </p:nvPr>
        </p:nvSpPr>
        <p:spPr/>
        <p:txBody>
          <a:bodyPr/>
          <a:lstStyle/>
          <a:p>
            <a:fld id="{37C6318B-D6FE-44FF-8919-00FB94686E4E}" type="slidenum">
              <a:rPr lang="en-US" smtClean="0"/>
              <a:pPr/>
              <a:t>54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09800"/>
            <a:ext cx="7772400" cy="2305051"/>
          </a:xfrm>
          <a:solidFill>
            <a:srgbClr val="29486D"/>
          </a:solidFill>
          <a:effectLst>
            <a:outerShdw blurRad="50800" dist="50800" dir="5400000" algn="ctr" rotWithShape="0">
              <a:srgbClr val="000000">
                <a:alpha val="0"/>
              </a:srgbClr>
            </a:outerShdw>
          </a:effectLst>
        </p:spPr>
        <p:txBody>
          <a:bodyPr/>
          <a:lstStyle/>
          <a:p>
            <a:r>
              <a:rPr lang="en-US" dirty="0" smtClean="0">
                <a:solidFill>
                  <a:schemeClr val="bg1"/>
                </a:solidFill>
                <a:latin typeface="Gill Sans MT" pitchFamily="34" charset="0"/>
              </a:rPr>
              <a:t>Summary</a:t>
            </a:r>
            <a:endParaRPr lang="en-US" dirty="0">
              <a:solidFill>
                <a:schemeClr val="bg1"/>
              </a:solidFill>
              <a:latin typeface="Gill Sans MT" pitchFamily="34" charset="0"/>
            </a:endParaRPr>
          </a:p>
        </p:txBody>
      </p:sp>
      <p:sp>
        <p:nvSpPr>
          <p:cNvPr id="3" name="Slide Number Placeholder 2"/>
          <p:cNvSpPr>
            <a:spLocks noGrp="1"/>
          </p:cNvSpPr>
          <p:nvPr>
            <p:ph type="sldNum" sz="quarter" idx="12"/>
          </p:nvPr>
        </p:nvSpPr>
        <p:spPr/>
        <p:txBody>
          <a:bodyPr/>
          <a:lstStyle/>
          <a:p>
            <a:fld id="{37C6318B-D6FE-44FF-8919-00FB94686E4E}"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a:t>
            </a:r>
            <a:endParaRPr lang="en-US" dirty="0"/>
          </a:p>
        </p:txBody>
      </p:sp>
      <p:sp>
        <p:nvSpPr>
          <p:cNvPr id="3" name="Content Placeholder 2"/>
          <p:cNvSpPr>
            <a:spLocks noGrp="1"/>
          </p:cNvSpPr>
          <p:nvPr>
            <p:ph idx="1"/>
          </p:nvPr>
        </p:nvSpPr>
        <p:spPr/>
        <p:txBody>
          <a:bodyPr/>
          <a:lstStyle/>
          <a:p>
            <a:endParaRPr lang="en-US" dirty="0" smtClean="0"/>
          </a:p>
          <a:p>
            <a:r>
              <a:rPr lang="en-US" dirty="0" smtClean="0"/>
              <a:t>Data Collection at relevant spatial and temporal scales</a:t>
            </a:r>
          </a:p>
          <a:p>
            <a:endParaRPr lang="en-US" dirty="0" smtClean="0"/>
          </a:p>
          <a:p>
            <a:r>
              <a:rPr lang="en-US" dirty="0" smtClean="0"/>
              <a:t>Integrity of assigned timestamps</a:t>
            </a:r>
          </a:p>
          <a:p>
            <a:endParaRPr lang="en-US" dirty="0" smtClean="0"/>
          </a:p>
          <a:p>
            <a:r>
              <a:rPr lang="en-US" dirty="0" smtClean="0"/>
              <a:t>Remove dependence on basestation</a:t>
            </a:r>
          </a:p>
          <a:p>
            <a:endParaRPr lang="en-US" dirty="0" smtClean="0"/>
          </a:p>
          <a:p>
            <a:r>
              <a:rPr lang="en-US" dirty="0" smtClean="0"/>
              <a:t>20% reduction in radio duty cycle using data driven downloads </a:t>
            </a:r>
          </a:p>
        </p:txBody>
      </p:sp>
      <p:sp>
        <p:nvSpPr>
          <p:cNvPr id="4" name="Slide Number Placeholder 3"/>
          <p:cNvSpPr>
            <a:spLocks noGrp="1"/>
          </p:cNvSpPr>
          <p:nvPr>
            <p:ph type="sldNum" sz="quarter" idx="11"/>
          </p:nvPr>
        </p:nvSpPr>
        <p:spPr/>
        <p:txBody>
          <a:bodyPr/>
          <a:lstStyle/>
          <a:p>
            <a:fld id="{37C6318B-D6FE-44FF-8919-00FB94686E4E}"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Exciting Adventure</a:t>
            </a:r>
            <a:endParaRPr lang="en-US" dirty="0"/>
          </a:p>
        </p:txBody>
      </p:sp>
      <p:pic>
        <p:nvPicPr>
          <p:cNvPr id="8" name="Picture 7"/>
          <p:cNvPicPr>
            <a:picLocks noChangeAspect="1"/>
          </p:cNvPicPr>
          <p:nvPr/>
        </p:nvPicPr>
        <p:blipFill>
          <a:blip r:embed="rId3" cstate="print"/>
          <a:stretch>
            <a:fillRect/>
          </a:stretch>
        </p:blipFill>
        <p:spPr>
          <a:xfrm>
            <a:off x="381000" y="1371600"/>
            <a:ext cx="4876800" cy="3657600"/>
          </a:xfrm>
          <a:prstGeom prst="rect">
            <a:avLst/>
          </a:prstGeom>
        </p:spPr>
      </p:pic>
      <p:pic>
        <p:nvPicPr>
          <p:cNvPr id="9" name="Picture 8"/>
          <p:cNvPicPr>
            <a:picLocks noChangeAspect="1"/>
          </p:cNvPicPr>
          <p:nvPr/>
        </p:nvPicPr>
        <p:blipFill>
          <a:blip r:embed="rId4" cstate="print"/>
          <a:srcRect b="6433"/>
          <a:stretch>
            <a:fillRect/>
          </a:stretch>
        </p:blipFill>
        <p:spPr>
          <a:xfrm>
            <a:off x="5562600" y="1371600"/>
            <a:ext cx="3048000" cy="3657600"/>
          </a:xfrm>
          <a:prstGeom prst="rect">
            <a:avLst/>
          </a:prstGeom>
        </p:spPr>
      </p:pic>
      <p:sp>
        <p:nvSpPr>
          <p:cNvPr id="5" name="Slide Number Placeholder 4"/>
          <p:cNvSpPr>
            <a:spLocks noGrp="1"/>
          </p:cNvSpPr>
          <p:nvPr>
            <p:ph type="sldNum" sz="quarter" idx="11"/>
          </p:nvPr>
        </p:nvSpPr>
        <p:spPr/>
        <p:txBody>
          <a:bodyPr/>
          <a:lstStyle/>
          <a:p>
            <a:fld id="{37C6318B-D6FE-44FF-8919-00FB94686E4E}" type="slidenum">
              <a:rPr lang="en-US" smtClean="0"/>
              <a:pPr/>
              <a:t>57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Support, Advising and Beyond …</a:t>
            </a:r>
            <a:endParaRPr lang="en-US" dirty="0"/>
          </a:p>
        </p:txBody>
      </p:sp>
      <p:sp>
        <p:nvSpPr>
          <p:cNvPr id="4" name="Slide Number Placeholder 3"/>
          <p:cNvSpPr>
            <a:spLocks noGrp="1"/>
          </p:cNvSpPr>
          <p:nvPr>
            <p:ph type="sldNum" sz="quarter" idx="11"/>
          </p:nvPr>
        </p:nvSpPr>
        <p:spPr/>
        <p:txBody>
          <a:bodyPr/>
          <a:lstStyle/>
          <a:p>
            <a:fld id="{37C6318B-D6FE-44FF-8919-00FB94686E4E}" type="slidenum">
              <a:rPr lang="en-US" smtClean="0"/>
              <a:pPr/>
              <a:t>58</a:t>
            </a:fld>
            <a:endParaRPr lang="en-US"/>
          </a:p>
        </p:txBody>
      </p:sp>
      <p:pic>
        <p:nvPicPr>
          <p:cNvPr id="5" name="Picture 4"/>
          <p:cNvPicPr>
            <a:picLocks noChangeAspect="1"/>
          </p:cNvPicPr>
          <p:nvPr/>
        </p:nvPicPr>
        <p:blipFill>
          <a:blip r:embed="rId2"/>
          <a:srcRect l="25625" t="10656" r="23750" b="820"/>
          <a:stretch>
            <a:fillRect/>
          </a:stretch>
        </p:blipFill>
        <p:spPr>
          <a:xfrm>
            <a:off x="5029200" y="1295400"/>
            <a:ext cx="3497580" cy="4080483"/>
          </a:xfrm>
          <a:prstGeom prst="rect">
            <a:avLst/>
          </a:prstGeom>
        </p:spPr>
      </p:pic>
      <p:pic>
        <p:nvPicPr>
          <p:cNvPr id="7" name="Picture 6"/>
          <p:cNvPicPr>
            <a:picLocks noChangeAspect="1"/>
          </p:cNvPicPr>
          <p:nvPr/>
        </p:nvPicPr>
        <p:blipFill>
          <a:blip r:embed="rId3"/>
          <a:stretch>
            <a:fillRect/>
          </a:stretch>
        </p:blipFill>
        <p:spPr>
          <a:xfrm>
            <a:off x="1295400" y="1295400"/>
            <a:ext cx="2711450" cy="4064000"/>
          </a:xfrm>
          <a:prstGeom prst="rect">
            <a:avLst/>
          </a:prstGeom>
        </p:spPr>
      </p:pic>
      <p:pic>
        <p:nvPicPr>
          <p:cNvPr id="8" name="Picture 7"/>
          <p:cNvPicPr>
            <a:picLocks noChangeAspect="1"/>
          </p:cNvPicPr>
          <p:nvPr/>
        </p:nvPicPr>
        <p:blipFill>
          <a:blip r:embed="rId4"/>
          <a:srcRect l="14000" t="8360" r="15200" b="10252"/>
          <a:stretch>
            <a:fillRect/>
          </a:stretch>
        </p:blipFill>
        <p:spPr>
          <a:xfrm rot="19800000">
            <a:off x="7566660" y="4953000"/>
            <a:ext cx="1348740" cy="982980"/>
          </a:xfrm>
          <a:prstGeom prst="rect">
            <a:avLst/>
          </a:prstGeom>
        </p:spPr>
      </p:pic>
      <p:pic>
        <p:nvPicPr>
          <p:cNvPr id="9" name="Picture 8"/>
          <p:cNvPicPr>
            <a:picLocks noChangeAspect="1"/>
          </p:cNvPicPr>
          <p:nvPr/>
        </p:nvPicPr>
        <p:blipFill>
          <a:blip r:embed="rId5"/>
          <a:stretch>
            <a:fillRect/>
          </a:stretch>
        </p:blipFill>
        <p:spPr>
          <a:xfrm rot="1800000">
            <a:off x="709728" y="4998733"/>
            <a:ext cx="1352550" cy="9525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giving </a:t>
            </a:r>
            <a:r>
              <a:rPr lang="en-US" dirty="0" smtClean="0"/>
              <a:t>s</a:t>
            </a:r>
            <a:r>
              <a:rPr lang="en-US" dirty="0" smtClean="0"/>
              <a:t>ome </a:t>
            </a:r>
            <a:r>
              <a:rPr lang="en-US" dirty="0" smtClean="0"/>
              <a:t>p</a:t>
            </a:r>
            <a:r>
              <a:rPr lang="en-US" dirty="0" smtClean="0"/>
              <a:t>urpose …</a:t>
            </a:r>
            <a:endParaRPr lang="en-US" dirty="0"/>
          </a:p>
        </p:txBody>
      </p:sp>
      <p:sp>
        <p:nvSpPr>
          <p:cNvPr id="4" name="Slide Number Placeholder 3"/>
          <p:cNvSpPr>
            <a:spLocks noGrp="1"/>
          </p:cNvSpPr>
          <p:nvPr>
            <p:ph type="sldNum" sz="quarter" idx="11"/>
          </p:nvPr>
        </p:nvSpPr>
        <p:spPr/>
        <p:txBody>
          <a:bodyPr/>
          <a:lstStyle/>
          <a:p>
            <a:fld id="{37C6318B-D6FE-44FF-8919-00FB94686E4E}" type="slidenum">
              <a:rPr lang="en-US" smtClean="0"/>
              <a:pPr/>
              <a:t>59</a:t>
            </a:fld>
            <a:endParaRPr lang="en-US"/>
          </a:p>
        </p:txBody>
      </p:sp>
      <p:pic>
        <p:nvPicPr>
          <p:cNvPr id="5" name="Picture 4"/>
          <p:cNvPicPr>
            <a:picLocks noChangeAspect="1"/>
          </p:cNvPicPr>
          <p:nvPr/>
        </p:nvPicPr>
        <p:blipFill>
          <a:blip r:embed="rId2"/>
          <a:stretch>
            <a:fillRect/>
          </a:stretch>
        </p:blipFill>
        <p:spPr>
          <a:xfrm>
            <a:off x="1371600" y="914400"/>
            <a:ext cx="6400800" cy="48006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Understanding the Environment</a:t>
            </a:r>
            <a:endParaRPr lang="en-US" dirty="0"/>
          </a:p>
        </p:txBody>
      </p:sp>
      <p:sp>
        <p:nvSpPr>
          <p:cNvPr id="4" name="Slide Number Placeholder 3"/>
          <p:cNvSpPr>
            <a:spLocks noGrp="1"/>
          </p:cNvSpPr>
          <p:nvPr>
            <p:ph type="sldNum" sz="quarter" idx="11"/>
          </p:nvPr>
        </p:nvSpPr>
        <p:spPr/>
        <p:txBody>
          <a:bodyPr/>
          <a:lstStyle/>
          <a:p>
            <a:fld id="{37C6318B-D6FE-44FF-8919-00FB94686E4E}" type="slidenum">
              <a:rPr lang="en-US" smtClean="0"/>
              <a:pPr/>
              <a:t>6</a:t>
            </a:fld>
            <a:endParaRPr lang="en-US"/>
          </a:p>
        </p:txBody>
      </p:sp>
      <p:pic>
        <p:nvPicPr>
          <p:cNvPr id="6" name="Picture 5" descr="kriging.png"/>
          <p:cNvPicPr>
            <a:picLocks noChangeAspect="1"/>
          </p:cNvPicPr>
          <p:nvPr/>
        </p:nvPicPr>
        <p:blipFill>
          <a:blip r:embed="rId3"/>
          <a:stretch>
            <a:fillRect/>
          </a:stretch>
        </p:blipFill>
        <p:spPr>
          <a:xfrm>
            <a:off x="1773936" y="988822"/>
            <a:ext cx="5436108" cy="5030978"/>
          </a:xfrm>
          <a:prstGeom prst="rect">
            <a:avLst/>
          </a:prstGeom>
        </p:spPr>
      </p:pic>
      <p:sp>
        <p:nvSpPr>
          <p:cNvPr id="7" name="TextBox 6"/>
          <p:cNvSpPr txBox="1"/>
          <p:nvPr/>
        </p:nvSpPr>
        <p:spPr>
          <a:xfrm>
            <a:off x="7162800" y="5486400"/>
            <a:ext cx="1404601" cy="307777"/>
          </a:xfrm>
          <a:prstGeom prst="rect">
            <a:avLst/>
          </a:prstGeom>
          <a:noFill/>
        </p:spPr>
        <p:txBody>
          <a:bodyPr wrap="none" rtlCol="0">
            <a:spAutoFit/>
          </a:bodyPr>
          <a:lstStyle/>
          <a:p>
            <a:r>
              <a:rPr lang="en-US" sz="1400" dirty="0" smtClean="0">
                <a:latin typeface="Gill Sans MT"/>
              </a:rPr>
              <a:t>Soil Temperature</a:t>
            </a:r>
            <a:endParaRPr lang="en-US" sz="1400" dirty="0">
              <a:latin typeface="Gill Sans M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making </a:t>
            </a:r>
            <a:r>
              <a:rPr lang="en-US" dirty="0" smtClean="0"/>
              <a:t>w</a:t>
            </a:r>
            <a:r>
              <a:rPr lang="en-US" dirty="0" smtClean="0"/>
              <a:t>ork </a:t>
            </a:r>
            <a:r>
              <a:rPr lang="en-US" dirty="0" smtClean="0"/>
              <a:t>f</a:t>
            </a:r>
            <a:r>
              <a:rPr lang="en-US" dirty="0" smtClean="0"/>
              <a:t>un …</a:t>
            </a:r>
            <a:endParaRPr lang="en-US" dirty="0"/>
          </a:p>
        </p:txBody>
      </p:sp>
      <p:sp>
        <p:nvSpPr>
          <p:cNvPr id="4" name="Slide Number Placeholder 3"/>
          <p:cNvSpPr>
            <a:spLocks noGrp="1"/>
          </p:cNvSpPr>
          <p:nvPr>
            <p:ph type="sldNum" sz="quarter" idx="11"/>
          </p:nvPr>
        </p:nvSpPr>
        <p:spPr/>
        <p:txBody>
          <a:bodyPr/>
          <a:lstStyle/>
          <a:p>
            <a:fld id="{37C6318B-D6FE-44FF-8919-00FB94686E4E}" type="slidenum">
              <a:rPr lang="en-US" smtClean="0"/>
              <a:pPr/>
              <a:t>60</a:t>
            </a:fld>
            <a:endParaRPr lang="en-US"/>
          </a:p>
        </p:txBody>
      </p:sp>
      <p:pic>
        <p:nvPicPr>
          <p:cNvPr id="5" name="Picture 4"/>
          <p:cNvPicPr>
            <a:picLocks noChangeAspect="1"/>
          </p:cNvPicPr>
          <p:nvPr/>
        </p:nvPicPr>
        <p:blipFill>
          <a:blip r:embed="rId2"/>
          <a:stretch>
            <a:fillRect/>
          </a:stretch>
        </p:blipFill>
        <p:spPr>
          <a:xfrm>
            <a:off x="5334000" y="1219200"/>
            <a:ext cx="3048000" cy="4064000"/>
          </a:xfrm>
          <a:prstGeom prst="rect">
            <a:avLst/>
          </a:prstGeom>
        </p:spPr>
      </p:pic>
      <p:pic>
        <p:nvPicPr>
          <p:cNvPr id="6" name="Picture 5"/>
          <p:cNvPicPr>
            <a:picLocks noChangeAspect="1"/>
          </p:cNvPicPr>
          <p:nvPr/>
        </p:nvPicPr>
        <p:blipFill>
          <a:blip r:embed="rId3"/>
          <a:stretch>
            <a:fillRect/>
          </a:stretch>
        </p:blipFill>
        <p:spPr>
          <a:xfrm>
            <a:off x="838200" y="1371600"/>
            <a:ext cx="3810000" cy="38100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your mentorship</a:t>
            </a:r>
            <a:endParaRPr lang="en-US" dirty="0"/>
          </a:p>
        </p:txBody>
      </p:sp>
      <p:sp>
        <p:nvSpPr>
          <p:cNvPr id="4" name="Slide Number Placeholder 3"/>
          <p:cNvSpPr>
            <a:spLocks noGrp="1"/>
          </p:cNvSpPr>
          <p:nvPr>
            <p:ph type="sldNum" sz="quarter" idx="11"/>
          </p:nvPr>
        </p:nvSpPr>
        <p:spPr/>
        <p:txBody>
          <a:bodyPr/>
          <a:lstStyle/>
          <a:p>
            <a:fld id="{37C6318B-D6FE-44FF-8919-00FB94686E4E}" type="slidenum">
              <a:rPr lang="en-US" smtClean="0"/>
              <a:pPr/>
              <a:t>61</a:t>
            </a:fld>
            <a:endParaRPr lang="en-US"/>
          </a:p>
        </p:txBody>
      </p:sp>
      <p:pic>
        <p:nvPicPr>
          <p:cNvPr id="5" name="Picture 4"/>
          <p:cNvPicPr>
            <a:picLocks noChangeAspect="1"/>
          </p:cNvPicPr>
          <p:nvPr/>
        </p:nvPicPr>
        <p:blipFill>
          <a:blip r:embed="rId2"/>
          <a:srcRect l="6702" t="7247" r="48258" b="28986"/>
          <a:stretch>
            <a:fillRect/>
          </a:stretch>
        </p:blipFill>
        <p:spPr>
          <a:xfrm>
            <a:off x="533400" y="914488"/>
            <a:ext cx="3840462" cy="5029112"/>
          </a:xfrm>
          <a:prstGeom prst="rect">
            <a:avLst/>
          </a:prstGeom>
        </p:spPr>
      </p:pic>
      <p:pic>
        <p:nvPicPr>
          <p:cNvPr id="6" name="Picture 5"/>
          <p:cNvPicPr>
            <a:picLocks noChangeAspect="1"/>
          </p:cNvPicPr>
          <p:nvPr/>
        </p:nvPicPr>
        <p:blipFill>
          <a:blip r:embed="rId3"/>
          <a:srcRect l="9375" t="1818" r="3125"/>
          <a:stretch>
            <a:fillRect/>
          </a:stretch>
        </p:blipFill>
        <p:spPr>
          <a:xfrm>
            <a:off x="4826000" y="1600193"/>
            <a:ext cx="3556000" cy="3429007"/>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They should be thanking me …</a:t>
            </a:r>
            <a:endParaRPr lang="en-US" dirty="0"/>
          </a:p>
        </p:txBody>
      </p:sp>
      <p:sp>
        <p:nvSpPr>
          <p:cNvPr id="4" name="Slide Number Placeholder 3"/>
          <p:cNvSpPr>
            <a:spLocks noGrp="1"/>
          </p:cNvSpPr>
          <p:nvPr>
            <p:ph type="sldNum" sz="quarter" idx="11"/>
          </p:nvPr>
        </p:nvSpPr>
        <p:spPr/>
        <p:txBody>
          <a:bodyPr/>
          <a:lstStyle/>
          <a:p>
            <a:fld id="{37C6318B-D6FE-44FF-8919-00FB94686E4E}" type="slidenum">
              <a:rPr lang="en-US" smtClean="0"/>
              <a:pPr/>
              <a:t>62</a:t>
            </a:fld>
            <a:endParaRPr lang="en-US"/>
          </a:p>
        </p:txBody>
      </p:sp>
      <p:pic>
        <p:nvPicPr>
          <p:cNvPr id="5" name="Picture 4"/>
          <p:cNvPicPr>
            <a:picLocks noChangeAspect="1"/>
          </p:cNvPicPr>
          <p:nvPr/>
        </p:nvPicPr>
        <p:blipFill>
          <a:blip r:embed="rId2"/>
          <a:stretch>
            <a:fillRect/>
          </a:stretch>
        </p:blipFill>
        <p:spPr>
          <a:xfrm>
            <a:off x="1173480" y="838200"/>
            <a:ext cx="6827520" cy="5334000"/>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Family &amp; Friends</a:t>
            </a:r>
            <a:endParaRPr lang="en-US" dirty="0"/>
          </a:p>
        </p:txBody>
      </p:sp>
      <p:sp>
        <p:nvSpPr>
          <p:cNvPr id="3" name="Content Placeholder 2"/>
          <p:cNvSpPr>
            <a:spLocks noGrp="1"/>
          </p:cNvSpPr>
          <p:nvPr>
            <p:ph idx="1"/>
          </p:nvPr>
        </p:nvSpPr>
        <p:spPr/>
        <p:txBody>
          <a:bodyPr/>
          <a:lstStyle/>
          <a:p>
            <a:endParaRPr lang="en-US" dirty="0" smtClean="0"/>
          </a:p>
          <a:p>
            <a:r>
              <a:rPr lang="en-US" dirty="0" err="1" smtClean="0"/>
              <a:t>HiNRG</a:t>
            </a:r>
            <a:r>
              <a:rPr lang="en-US" dirty="0" smtClean="0"/>
              <a:t>, LUYF and eScience Teams</a:t>
            </a:r>
          </a:p>
          <a:p>
            <a:endParaRPr lang="en-US" dirty="0" smtClean="0"/>
          </a:p>
          <a:p>
            <a:r>
              <a:rPr lang="en-US" dirty="0" smtClean="0"/>
              <a:t>Parents</a:t>
            </a:r>
          </a:p>
          <a:p>
            <a:endParaRPr lang="en-US" dirty="0" smtClean="0"/>
          </a:p>
          <a:p>
            <a:r>
              <a:rPr lang="en-US" dirty="0" smtClean="0"/>
              <a:t>Friends in Baltimore</a:t>
            </a:r>
          </a:p>
          <a:p>
            <a:endParaRPr lang="en-US" dirty="0" smtClean="0"/>
          </a:p>
          <a:p>
            <a:r>
              <a:rPr lang="en-US" dirty="0" smtClean="0"/>
              <a:t>Cathy Thornton </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1"/>
          </p:nvPr>
        </p:nvSpPr>
        <p:spPr/>
        <p:txBody>
          <a:bodyPr/>
          <a:lstStyle/>
          <a:p>
            <a:fld id="{37C6318B-D6FE-44FF-8919-00FB94686E4E}" type="slidenum">
              <a:rPr lang="en-US" smtClean="0"/>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Thank you and Questions!</a:t>
            </a:r>
            <a:endParaRPr lang="en-US" dirty="0"/>
          </a:p>
        </p:txBody>
      </p:sp>
      <p:pic>
        <p:nvPicPr>
          <p:cNvPr id="10" name="Picture 9"/>
          <p:cNvPicPr>
            <a:picLocks noChangeAspect="1"/>
          </p:cNvPicPr>
          <p:nvPr/>
        </p:nvPicPr>
        <p:blipFill>
          <a:blip r:embed="rId2" cstate="print"/>
          <a:stretch>
            <a:fillRect/>
          </a:stretch>
        </p:blipFill>
        <p:spPr>
          <a:xfrm>
            <a:off x="2057400" y="1295400"/>
            <a:ext cx="4958080" cy="4622800"/>
          </a:xfrm>
          <a:prstGeom prst="rect">
            <a:avLst/>
          </a:prstGeom>
        </p:spPr>
      </p:pic>
      <p:sp>
        <p:nvSpPr>
          <p:cNvPr id="4" name="Slide Number Placeholder 3"/>
          <p:cNvSpPr>
            <a:spLocks noGrp="1"/>
          </p:cNvSpPr>
          <p:nvPr>
            <p:ph type="sldNum" sz="quarter" idx="11"/>
          </p:nvPr>
        </p:nvSpPr>
        <p:spPr/>
        <p:txBody>
          <a:bodyPr/>
          <a:lstStyle/>
          <a:p>
            <a:fld id="{37C6318B-D6FE-44FF-8919-00FB94686E4E}" type="slidenum">
              <a:rPr lang="en-US" smtClean="0"/>
              <a:pPr/>
              <a:t>64</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Typical Sensor Network</a:t>
            </a:r>
            <a:endParaRPr lang="en-US" dirty="0"/>
          </a:p>
        </p:txBody>
      </p:sp>
      <p:grpSp>
        <p:nvGrpSpPr>
          <p:cNvPr id="36" name="Group 35"/>
          <p:cNvGrpSpPr/>
          <p:nvPr/>
        </p:nvGrpSpPr>
        <p:grpSpPr>
          <a:xfrm>
            <a:off x="76200" y="914400"/>
            <a:ext cx="7162800" cy="4727754"/>
            <a:chOff x="76200" y="914400"/>
            <a:chExt cx="7162800" cy="4727754"/>
          </a:xfrm>
        </p:grpSpPr>
        <p:grpSp>
          <p:nvGrpSpPr>
            <p:cNvPr id="3" name="Group 45"/>
            <p:cNvGrpSpPr/>
            <p:nvPr/>
          </p:nvGrpSpPr>
          <p:grpSpPr>
            <a:xfrm>
              <a:off x="76200" y="3124200"/>
              <a:ext cx="4546600" cy="2517954"/>
              <a:chOff x="457200" y="2971800"/>
              <a:chExt cx="4546600" cy="2517954"/>
            </a:xfrm>
          </p:grpSpPr>
          <p:grpSp>
            <p:nvGrpSpPr>
              <p:cNvPr id="11" name="Group 34"/>
              <p:cNvGrpSpPr/>
              <p:nvPr/>
            </p:nvGrpSpPr>
            <p:grpSpPr>
              <a:xfrm>
                <a:off x="1447800" y="3051354"/>
                <a:ext cx="889000" cy="973074"/>
                <a:chOff x="1447800" y="3051354"/>
                <a:chExt cx="889000" cy="973074"/>
              </a:xfrm>
            </p:grpSpPr>
            <p:pic>
              <p:nvPicPr>
                <p:cNvPr id="9" name="Picture 8" descr="LuyfBox.jpg"/>
                <p:cNvPicPr>
                  <a:picLocks noChangeAspect="1"/>
                </p:cNvPicPr>
                <p:nvPr/>
              </p:nvPicPr>
              <p:blipFill>
                <a:blip r:embed="rId3" cstate="print"/>
                <a:stretch>
                  <a:fillRect/>
                </a:stretch>
              </p:blipFill>
              <p:spPr>
                <a:xfrm>
                  <a:off x="1447800" y="3432354"/>
                  <a:ext cx="889000" cy="592074"/>
                </a:xfrm>
                <a:prstGeom prst="rect">
                  <a:avLst/>
                </a:prstGeom>
              </p:spPr>
            </p:pic>
            <p:pic>
              <p:nvPicPr>
                <p:cNvPr id="20" name="Picture 19" descr="index_wireless.jpg"/>
                <p:cNvPicPr>
                  <a:picLocks noChangeAspect="1"/>
                </p:cNvPicPr>
                <p:nvPr/>
              </p:nvPicPr>
              <p:blipFill>
                <a:blip r:embed="rId4" cstate="print"/>
                <a:stretch>
                  <a:fillRect/>
                </a:stretch>
              </p:blipFill>
              <p:spPr>
                <a:xfrm>
                  <a:off x="1828800" y="3051354"/>
                  <a:ext cx="495300" cy="371475"/>
                </a:xfrm>
                <a:prstGeom prst="rect">
                  <a:avLst/>
                </a:prstGeom>
              </p:spPr>
            </p:pic>
          </p:grpSp>
          <p:grpSp>
            <p:nvGrpSpPr>
              <p:cNvPr id="12" name="Group 31"/>
              <p:cNvGrpSpPr/>
              <p:nvPr/>
            </p:nvGrpSpPr>
            <p:grpSpPr>
              <a:xfrm>
                <a:off x="457200" y="4499154"/>
                <a:ext cx="889000" cy="990600"/>
                <a:chOff x="457200" y="4499154"/>
                <a:chExt cx="889000" cy="990600"/>
              </a:xfrm>
            </p:grpSpPr>
            <p:pic>
              <p:nvPicPr>
                <p:cNvPr id="6" name="Picture 5" descr="LuyfBox.jpg"/>
                <p:cNvPicPr>
                  <a:picLocks noChangeAspect="1"/>
                </p:cNvPicPr>
                <p:nvPr/>
              </p:nvPicPr>
              <p:blipFill>
                <a:blip r:embed="rId3" cstate="print"/>
                <a:stretch>
                  <a:fillRect/>
                </a:stretch>
              </p:blipFill>
              <p:spPr>
                <a:xfrm>
                  <a:off x="457200" y="4897680"/>
                  <a:ext cx="889000" cy="592074"/>
                </a:xfrm>
                <a:prstGeom prst="rect">
                  <a:avLst/>
                </a:prstGeom>
              </p:spPr>
            </p:pic>
            <p:pic>
              <p:nvPicPr>
                <p:cNvPr id="21" name="Picture 20" descr="index_wireless.jpg"/>
                <p:cNvPicPr>
                  <a:picLocks noChangeAspect="1"/>
                </p:cNvPicPr>
                <p:nvPr/>
              </p:nvPicPr>
              <p:blipFill>
                <a:blip r:embed="rId4" cstate="print"/>
                <a:stretch>
                  <a:fillRect/>
                </a:stretch>
              </p:blipFill>
              <p:spPr>
                <a:xfrm>
                  <a:off x="838200" y="4499154"/>
                  <a:ext cx="495300" cy="371475"/>
                </a:xfrm>
                <a:prstGeom prst="rect">
                  <a:avLst/>
                </a:prstGeom>
              </p:spPr>
            </p:pic>
          </p:grpSp>
          <p:grpSp>
            <p:nvGrpSpPr>
              <p:cNvPr id="13" name="Group 32"/>
              <p:cNvGrpSpPr/>
              <p:nvPr/>
            </p:nvGrpSpPr>
            <p:grpSpPr>
              <a:xfrm>
                <a:off x="1905000" y="4499154"/>
                <a:ext cx="889000" cy="973074"/>
                <a:chOff x="1905000" y="4499154"/>
                <a:chExt cx="889000" cy="973074"/>
              </a:xfrm>
            </p:grpSpPr>
            <p:pic>
              <p:nvPicPr>
                <p:cNvPr id="7" name="Picture 6" descr="LuyfBox.jpg"/>
                <p:cNvPicPr>
                  <a:picLocks noChangeAspect="1"/>
                </p:cNvPicPr>
                <p:nvPr/>
              </p:nvPicPr>
              <p:blipFill>
                <a:blip r:embed="rId3" cstate="print"/>
                <a:stretch>
                  <a:fillRect/>
                </a:stretch>
              </p:blipFill>
              <p:spPr>
                <a:xfrm>
                  <a:off x="1905000" y="4880154"/>
                  <a:ext cx="889000" cy="592074"/>
                </a:xfrm>
                <a:prstGeom prst="rect">
                  <a:avLst/>
                </a:prstGeom>
              </p:spPr>
            </p:pic>
            <p:pic>
              <p:nvPicPr>
                <p:cNvPr id="23" name="Picture 22" descr="index_wireless.jpg"/>
                <p:cNvPicPr>
                  <a:picLocks noChangeAspect="1"/>
                </p:cNvPicPr>
                <p:nvPr/>
              </p:nvPicPr>
              <p:blipFill>
                <a:blip r:embed="rId4" cstate="print"/>
                <a:stretch>
                  <a:fillRect/>
                </a:stretch>
              </p:blipFill>
              <p:spPr>
                <a:xfrm>
                  <a:off x="2209800" y="4499154"/>
                  <a:ext cx="495300" cy="371475"/>
                </a:xfrm>
                <a:prstGeom prst="rect">
                  <a:avLst/>
                </a:prstGeom>
              </p:spPr>
            </p:pic>
          </p:grpSp>
          <p:grpSp>
            <p:nvGrpSpPr>
              <p:cNvPr id="14" name="Group 35"/>
              <p:cNvGrpSpPr/>
              <p:nvPr/>
            </p:nvGrpSpPr>
            <p:grpSpPr>
              <a:xfrm>
                <a:off x="3352800" y="2971800"/>
                <a:ext cx="889000" cy="976428"/>
                <a:chOff x="3352800" y="2971800"/>
                <a:chExt cx="889000" cy="976428"/>
              </a:xfrm>
            </p:grpSpPr>
            <p:pic>
              <p:nvPicPr>
                <p:cNvPr id="10" name="Picture 9" descr="LuyfBox.jpg"/>
                <p:cNvPicPr>
                  <a:picLocks noChangeAspect="1"/>
                </p:cNvPicPr>
                <p:nvPr/>
              </p:nvPicPr>
              <p:blipFill>
                <a:blip r:embed="rId3" cstate="print"/>
                <a:stretch>
                  <a:fillRect/>
                </a:stretch>
              </p:blipFill>
              <p:spPr>
                <a:xfrm>
                  <a:off x="3352800" y="3356154"/>
                  <a:ext cx="889000" cy="592074"/>
                </a:xfrm>
                <a:prstGeom prst="rect">
                  <a:avLst/>
                </a:prstGeom>
              </p:spPr>
            </p:pic>
            <p:pic>
              <p:nvPicPr>
                <p:cNvPr id="24" name="Picture 23" descr="index_wireless.jpg"/>
                <p:cNvPicPr>
                  <a:picLocks noChangeAspect="1"/>
                </p:cNvPicPr>
                <p:nvPr/>
              </p:nvPicPr>
              <p:blipFill>
                <a:blip r:embed="rId4" cstate="print"/>
                <a:stretch>
                  <a:fillRect/>
                </a:stretch>
              </p:blipFill>
              <p:spPr>
                <a:xfrm>
                  <a:off x="3733800" y="2971800"/>
                  <a:ext cx="495300" cy="371475"/>
                </a:xfrm>
                <a:prstGeom prst="rect">
                  <a:avLst/>
                </a:prstGeom>
              </p:spPr>
            </p:pic>
          </p:grpSp>
          <p:grpSp>
            <p:nvGrpSpPr>
              <p:cNvPr id="15" name="Group 33"/>
              <p:cNvGrpSpPr/>
              <p:nvPr/>
            </p:nvGrpSpPr>
            <p:grpSpPr>
              <a:xfrm>
                <a:off x="4114800" y="4499154"/>
                <a:ext cx="889000" cy="973074"/>
                <a:chOff x="4114800" y="4499154"/>
                <a:chExt cx="889000" cy="973074"/>
              </a:xfrm>
            </p:grpSpPr>
            <p:pic>
              <p:nvPicPr>
                <p:cNvPr id="8" name="Picture 7" descr="LuyfBox.jpg"/>
                <p:cNvPicPr>
                  <a:picLocks noChangeAspect="1"/>
                </p:cNvPicPr>
                <p:nvPr/>
              </p:nvPicPr>
              <p:blipFill>
                <a:blip r:embed="rId3" cstate="print"/>
                <a:stretch>
                  <a:fillRect/>
                </a:stretch>
              </p:blipFill>
              <p:spPr>
                <a:xfrm>
                  <a:off x="4114800" y="4880154"/>
                  <a:ext cx="889000" cy="592074"/>
                </a:xfrm>
                <a:prstGeom prst="rect">
                  <a:avLst/>
                </a:prstGeom>
              </p:spPr>
            </p:pic>
            <p:pic>
              <p:nvPicPr>
                <p:cNvPr id="25" name="Picture 24" descr="index_wireless.jpg"/>
                <p:cNvPicPr>
                  <a:picLocks noChangeAspect="1"/>
                </p:cNvPicPr>
                <p:nvPr/>
              </p:nvPicPr>
              <p:blipFill>
                <a:blip r:embed="rId4" cstate="print"/>
                <a:stretch>
                  <a:fillRect/>
                </a:stretch>
              </p:blipFill>
              <p:spPr>
                <a:xfrm>
                  <a:off x="4267200" y="4499154"/>
                  <a:ext cx="495300" cy="371475"/>
                </a:xfrm>
                <a:prstGeom prst="rect">
                  <a:avLst/>
                </a:prstGeom>
              </p:spPr>
            </p:pic>
          </p:grpSp>
          <p:sp>
            <p:nvSpPr>
              <p:cNvPr id="38" name="TextBox 37"/>
              <p:cNvSpPr txBox="1"/>
              <p:nvPr/>
            </p:nvSpPr>
            <p:spPr>
              <a:xfrm>
                <a:off x="3048000" y="4651554"/>
                <a:ext cx="841897" cy="738664"/>
              </a:xfrm>
              <a:prstGeom prst="rect">
                <a:avLst/>
              </a:prstGeom>
              <a:noFill/>
            </p:spPr>
            <p:txBody>
              <a:bodyPr wrap="none" rtlCol="0">
                <a:spAutoFit/>
              </a:bodyPr>
              <a:lstStyle/>
              <a:p>
                <a:r>
                  <a:rPr lang="en-US" sz="4200" dirty="0" smtClean="0">
                    <a:latin typeface="Gill Sans MT" pitchFamily="34" charset="0"/>
                  </a:rPr>
                  <a:t>….</a:t>
                </a:r>
                <a:endParaRPr lang="en-US" sz="4200" dirty="0">
                  <a:latin typeface="Gill Sans MT" pitchFamily="34" charset="0"/>
                </a:endParaRPr>
              </a:p>
            </p:txBody>
          </p:sp>
        </p:grpSp>
        <p:grpSp>
          <p:nvGrpSpPr>
            <p:cNvPr id="16" name="Group 51"/>
            <p:cNvGrpSpPr/>
            <p:nvPr/>
          </p:nvGrpSpPr>
          <p:grpSpPr>
            <a:xfrm>
              <a:off x="685800" y="1524000"/>
              <a:ext cx="2038565" cy="1362075"/>
              <a:chOff x="685800" y="1524000"/>
              <a:chExt cx="2038565" cy="1362075"/>
            </a:xfrm>
          </p:grpSpPr>
          <p:pic>
            <p:nvPicPr>
              <p:cNvPr id="28" name="Picture 27" descr="index_wireless.jpg"/>
              <p:cNvPicPr>
                <a:picLocks noChangeAspect="1"/>
              </p:cNvPicPr>
              <p:nvPr/>
            </p:nvPicPr>
            <p:blipFill>
              <a:blip r:embed="rId4" cstate="print"/>
              <a:stretch>
                <a:fillRect/>
              </a:stretch>
            </p:blipFill>
            <p:spPr>
              <a:xfrm rot="10800000">
                <a:off x="2114765" y="2514600"/>
                <a:ext cx="495300" cy="371475"/>
              </a:xfrm>
              <a:prstGeom prst="rect">
                <a:avLst/>
              </a:prstGeom>
            </p:spPr>
          </p:pic>
          <p:sp>
            <p:nvSpPr>
              <p:cNvPr id="48" name="Rectangle 47"/>
              <p:cNvSpPr/>
              <p:nvPr/>
            </p:nvSpPr>
            <p:spPr>
              <a:xfrm>
                <a:off x="685800" y="1524000"/>
                <a:ext cx="1371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latin typeface="Gill Sans MT" pitchFamily="34" charset="0"/>
                  </a:rPr>
                  <a:t>Gateway/</a:t>
                </a:r>
              </a:p>
              <a:p>
                <a:r>
                  <a:rPr lang="en-US" sz="1400" dirty="0" err="1" smtClean="0">
                    <a:solidFill>
                      <a:schemeClr val="tx1"/>
                    </a:solidFill>
                    <a:latin typeface="Gill Sans MT" pitchFamily="34" charset="0"/>
                  </a:rPr>
                  <a:t>Basestation</a:t>
                </a:r>
                <a:endParaRPr lang="en-US" sz="1400" dirty="0">
                  <a:solidFill>
                    <a:schemeClr val="tx1"/>
                  </a:solidFill>
                  <a:latin typeface="Gill Sans MT" pitchFamily="34" charset="0"/>
                </a:endParaRPr>
              </a:p>
            </p:txBody>
          </p:sp>
          <p:pic>
            <p:nvPicPr>
              <p:cNvPr id="49" name="Picture 48" descr="laptop.png"/>
              <p:cNvPicPr>
                <a:picLocks noChangeAspect="1"/>
              </p:cNvPicPr>
              <p:nvPr/>
            </p:nvPicPr>
            <p:blipFill>
              <a:blip r:embed="rId5" cstate="print"/>
              <a:stretch>
                <a:fillRect/>
              </a:stretch>
            </p:blipFill>
            <p:spPr>
              <a:xfrm>
                <a:off x="1676400" y="1600200"/>
                <a:ext cx="1047965" cy="914400"/>
              </a:xfrm>
              <a:prstGeom prst="rect">
                <a:avLst/>
              </a:prstGeom>
            </p:spPr>
          </p:pic>
        </p:grpSp>
        <p:grpSp>
          <p:nvGrpSpPr>
            <p:cNvPr id="17" name="Group 52"/>
            <p:cNvGrpSpPr/>
            <p:nvPr/>
          </p:nvGrpSpPr>
          <p:grpSpPr>
            <a:xfrm>
              <a:off x="2362200" y="914400"/>
              <a:ext cx="4876800" cy="1295400"/>
              <a:chOff x="2362200" y="914400"/>
              <a:chExt cx="4876800" cy="1295400"/>
            </a:xfrm>
          </p:grpSpPr>
          <p:grpSp>
            <p:nvGrpSpPr>
              <p:cNvPr id="18" name="Group 44"/>
              <p:cNvGrpSpPr/>
              <p:nvPr/>
            </p:nvGrpSpPr>
            <p:grpSpPr>
              <a:xfrm>
                <a:off x="2362200" y="1143000"/>
                <a:ext cx="3581400" cy="1066800"/>
                <a:chOff x="3048000" y="1066800"/>
                <a:chExt cx="3581400" cy="1066800"/>
              </a:xfrm>
            </p:grpSpPr>
            <p:pic>
              <p:nvPicPr>
                <p:cNvPr id="39" name="Picture 38" descr="internet_cloud.png"/>
                <p:cNvPicPr>
                  <a:picLocks noChangeAspect="1"/>
                </p:cNvPicPr>
                <p:nvPr/>
              </p:nvPicPr>
              <p:blipFill>
                <a:blip r:embed="rId6" cstate="print"/>
                <a:stretch>
                  <a:fillRect/>
                </a:stretch>
              </p:blipFill>
              <p:spPr>
                <a:xfrm>
                  <a:off x="3962400" y="1219200"/>
                  <a:ext cx="1219200" cy="914400"/>
                </a:xfrm>
                <a:prstGeom prst="rect">
                  <a:avLst/>
                </a:prstGeom>
              </p:spPr>
            </p:pic>
            <p:grpSp>
              <p:nvGrpSpPr>
                <p:cNvPr id="19" name="Group 41"/>
                <p:cNvGrpSpPr/>
                <p:nvPr/>
              </p:nvGrpSpPr>
              <p:grpSpPr>
                <a:xfrm>
                  <a:off x="5715000" y="1219200"/>
                  <a:ext cx="914400" cy="914400"/>
                  <a:chOff x="5410200" y="1295400"/>
                  <a:chExt cx="914400" cy="914400"/>
                </a:xfrm>
              </p:grpSpPr>
              <p:pic>
                <p:nvPicPr>
                  <p:cNvPr id="40" name="Picture 39" descr="db.png"/>
                  <p:cNvPicPr>
                    <a:picLocks noChangeAspect="1"/>
                  </p:cNvPicPr>
                  <p:nvPr/>
                </p:nvPicPr>
                <p:blipFill>
                  <a:blip r:embed="rId7" cstate="print"/>
                  <a:stretch>
                    <a:fillRect/>
                  </a:stretch>
                </p:blipFill>
                <p:spPr>
                  <a:xfrm>
                    <a:off x="5410200" y="1600200"/>
                    <a:ext cx="609600" cy="609600"/>
                  </a:xfrm>
                  <a:prstGeom prst="rect">
                    <a:avLst/>
                  </a:prstGeom>
                </p:spPr>
              </p:pic>
              <p:pic>
                <p:nvPicPr>
                  <p:cNvPr id="41" name="Picture 40" descr="db.png"/>
                  <p:cNvPicPr>
                    <a:picLocks noChangeAspect="1"/>
                  </p:cNvPicPr>
                  <p:nvPr/>
                </p:nvPicPr>
                <p:blipFill>
                  <a:blip r:embed="rId7" cstate="print"/>
                  <a:stretch>
                    <a:fillRect/>
                  </a:stretch>
                </p:blipFill>
                <p:spPr>
                  <a:xfrm>
                    <a:off x="5715000" y="1295400"/>
                    <a:ext cx="609600" cy="609600"/>
                  </a:xfrm>
                  <a:prstGeom prst="rect">
                    <a:avLst/>
                  </a:prstGeom>
                </p:spPr>
              </p:pic>
            </p:grpSp>
            <p:sp>
              <p:nvSpPr>
                <p:cNvPr id="43" name="Curved Down Arrow 42"/>
                <p:cNvSpPr/>
                <p:nvPr/>
              </p:nvSpPr>
              <p:spPr>
                <a:xfrm>
                  <a:off x="3048000" y="1066800"/>
                  <a:ext cx="1219200" cy="4572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Curved Down Arrow 43"/>
                <p:cNvSpPr/>
                <p:nvPr/>
              </p:nvSpPr>
              <p:spPr>
                <a:xfrm>
                  <a:off x="4876800" y="1066800"/>
                  <a:ext cx="1219200" cy="4572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1" name="Rectangle 50"/>
              <p:cNvSpPr/>
              <p:nvPr/>
            </p:nvSpPr>
            <p:spPr>
              <a:xfrm>
                <a:off x="5867400" y="914400"/>
                <a:ext cx="1371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latin typeface="Gill Sans MT" pitchFamily="34" charset="0"/>
                  </a:rPr>
                  <a:t>Stable </a:t>
                </a:r>
              </a:p>
              <a:p>
                <a:r>
                  <a:rPr lang="en-US" sz="1400" dirty="0" smtClean="0">
                    <a:solidFill>
                      <a:schemeClr val="tx1"/>
                    </a:solidFill>
                    <a:latin typeface="Gill Sans MT" pitchFamily="34" charset="0"/>
                  </a:rPr>
                  <a:t>Storage</a:t>
                </a:r>
                <a:endParaRPr lang="en-US" sz="1400" dirty="0">
                  <a:solidFill>
                    <a:schemeClr val="tx1"/>
                  </a:solidFill>
                  <a:latin typeface="Gill Sans MT" pitchFamily="34" charset="0"/>
                </a:endParaRPr>
              </a:p>
            </p:txBody>
          </p:sp>
        </p:grpSp>
      </p:grpSp>
      <p:grpSp>
        <p:nvGrpSpPr>
          <p:cNvPr id="55" name="Group 54"/>
          <p:cNvGrpSpPr/>
          <p:nvPr/>
        </p:nvGrpSpPr>
        <p:grpSpPr>
          <a:xfrm>
            <a:off x="5943600" y="2266950"/>
            <a:ext cx="2909611" cy="3829050"/>
            <a:chOff x="6046470" y="2057400"/>
            <a:chExt cx="2909611" cy="3829050"/>
          </a:xfrm>
        </p:grpSpPr>
        <p:sp>
          <p:nvSpPr>
            <p:cNvPr id="42" name="TextBox 41"/>
            <p:cNvSpPr txBox="1"/>
            <p:nvPr/>
          </p:nvSpPr>
          <p:spPr>
            <a:xfrm>
              <a:off x="8229600" y="2819400"/>
              <a:ext cx="726481" cy="369332"/>
            </a:xfrm>
            <a:prstGeom prst="rect">
              <a:avLst/>
            </a:prstGeom>
            <a:noFill/>
          </p:spPr>
          <p:txBody>
            <a:bodyPr wrap="none" rtlCol="0">
              <a:spAutoFit/>
            </a:bodyPr>
            <a:lstStyle/>
            <a:p>
              <a:r>
                <a:rPr lang="en-US" dirty="0" smtClean="0">
                  <a:latin typeface="Gill Sans MT" pitchFamily="34" charset="0"/>
                </a:rPr>
                <a:t>19 Ah</a:t>
              </a:r>
              <a:endParaRPr lang="en-US" dirty="0">
                <a:latin typeface="Gill Sans MT" pitchFamily="34" charset="0"/>
              </a:endParaRPr>
            </a:p>
          </p:txBody>
        </p:sp>
        <p:pic>
          <p:nvPicPr>
            <p:cNvPr id="6150" name="Picture 6" descr="http://canada.newark.com/productimages/nio/standard/3778630.jpg"/>
            <p:cNvPicPr>
              <a:picLocks noChangeAspect="1" noChangeArrowheads="1"/>
            </p:cNvPicPr>
            <p:nvPr/>
          </p:nvPicPr>
          <p:blipFill>
            <a:blip r:embed="rId8" cstate="print"/>
            <a:srcRect/>
            <a:stretch>
              <a:fillRect/>
            </a:stretch>
          </p:blipFill>
          <p:spPr bwMode="auto">
            <a:xfrm>
              <a:off x="7493000" y="2057400"/>
              <a:ext cx="736600" cy="1270000"/>
            </a:xfrm>
            <a:prstGeom prst="rect">
              <a:avLst/>
            </a:prstGeom>
            <a:noFill/>
          </p:spPr>
        </p:pic>
        <p:pic>
          <p:nvPicPr>
            <p:cNvPr id="47" name="Picture 46" descr="box2.PNG"/>
            <p:cNvPicPr>
              <a:picLocks noChangeAspect="1"/>
            </p:cNvPicPr>
            <p:nvPr/>
          </p:nvPicPr>
          <p:blipFill>
            <a:blip r:embed="rId9" cstate="print"/>
            <a:stretch>
              <a:fillRect/>
            </a:stretch>
          </p:blipFill>
          <p:spPr>
            <a:xfrm>
              <a:off x="7467600" y="3429000"/>
              <a:ext cx="1400175" cy="1451610"/>
            </a:xfrm>
            <a:prstGeom prst="rect">
              <a:avLst/>
            </a:prstGeom>
          </p:spPr>
        </p:pic>
        <p:pic>
          <p:nvPicPr>
            <p:cNvPr id="52" name="Picture 51" descr="box1.PNG"/>
            <p:cNvPicPr>
              <a:picLocks noChangeAspect="1"/>
            </p:cNvPicPr>
            <p:nvPr/>
          </p:nvPicPr>
          <p:blipFill>
            <a:blip r:embed="rId10" cstate="print"/>
            <a:stretch>
              <a:fillRect/>
            </a:stretch>
          </p:blipFill>
          <p:spPr>
            <a:xfrm>
              <a:off x="6096000" y="3200400"/>
              <a:ext cx="1383030" cy="1845945"/>
            </a:xfrm>
            <a:prstGeom prst="rect">
              <a:avLst/>
            </a:prstGeom>
          </p:spPr>
        </p:pic>
        <p:pic>
          <p:nvPicPr>
            <p:cNvPr id="53" name="Picture 52" descr="thermistor.PNG"/>
            <p:cNvPicPr>
              <a:picLocks noChangeAspect="1"/>
            </p:cNvPicPr>
            <p:nvPr/>
          </p:nvPicPr>
          <p:blipFill>
            <a:blip r:embed="rId11" cstate="print"/>
            <a:stretch>
              <a:fillRect/>
            </a:stretch>
          </p:blipFill>
          <p:spPr>
            <a:xfrm>
              <a:off x="6046470" y="5105400"/>
              <a:ext cx="1497330" cy="781050"/>
            </a:xfrm>
            <a:prstGeom prst="rect">
              <a:avLst/>
            </a:prstGeom>
          </p:spPr>
        </p:pic>
        <p:pic>
          <p:nvPicPr>
            <p:cNvPr id="54" name="Picture 53" descr="moisture_probe.PNG"/>
            <p:cNvPicPr>
              <a:picLocks noChangeAspect="1"/>
            </p:cNvPicPr>
            <p:nvPr/>
          </p:nvPicPr>
          <p:blipFill>
            <a:blip r:embed="rId12" cstate="print"/>
            <a:stretch>
              <a:fillRect/>
            </a:stretch>
          </p:blipFill>
          <p:spPr>
            <a:xfrm>
              <a:off x="7456170" y="5063490"/>
              <a:ext cx="1383030" cy="727710"/>
            </a:xfrm>
            <a:prstGeom prst="rect">
              <a:avLst/>
            </a:prstGeom>
          </p:spPr>
        </p:pic>
      </p:grpSp>
      <p:pic>
        <p:nvPicPr>
          <p:cNvPr id="45" name="Picture 8" descr="http://farm5.staticflickr.com/4059/4714594139_0b8c94e96a_b.jpg"/>
          <p:cNvPicPr>
            <a:picLocks noChangeAspect="1" noChangeArrowheads="1"/>
          </p:cNvPicPr>
          <p:nvPr/>
        </p:nvPicPr>
        <p:blipFill>
          <a:blip r:embed="rId13" cstate="print"/>
          <a:srcRect l="25749" t="23698" r="20931" b="11458"/>
          <a:stretch>
            <a:fillRect/>
          </a:stretch>
        </p:blipFill>
        <p:spPr bwMode="auto">
          <a:xfrm>
            <a:off x="5448320" y="2667000"/>
            <a:ext cx="3467080" cy="3162312"/>
          </a:xfrm>
          <a:prstGeom prst="rect">
            <a:avLst/>
          </a:prstGeom>
          <a:noFill/>
        </p:spPr>
      </p:pic>
      <p:grpSp>
        <p:nvGrpSpPr>
          <p:cNvPr id="63" name="Group 62"/>
          <p:cNvGrpSpPr/>
          <p:nvPr/>
        </p:nvGrpSpPr>
        <p:grpSpPr>
          <a:xfrm>
            <a:off x="952500" y="2971800"/>
            <a:ext cx="1485900" cy="1803464"/>
            <a:chOff x="952500" y="2971800"/>
            <a:chExt cx="1485900" cy="1803464"/>
          </a:xfrm>
        </p:grpSpPr>
        <p:cxnSp>
          <p:nvCxnSpPr>
            <p:cNvPr id="50" name="Straight Arrow Connector 49"/>
            <p:cNvCxnSpPr/>
            <p:nvPr/>
          </p:nvCxnSpPr>
          <p:spPr>
            <a:xfrm flipV="1">
              <a:off x="952500" y="4114800"/>
              <a:ext cx="558800" cy="660464"/>
            </a:xfrm>
            <a:prstGeom prst="straightConnector1">
              <a:avLst/>
            </a:prstGeom>
            <a:ln>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rot="5400000" flipH="1" flipV="1">
              <a:off x="1879568" y="2997232"/>
              <a:ext cx="584264" cy="533400"/>
            </a:xfrm>
            <a:prstGeom prst="straightConnector1">
              <a:avLst/>
            </a:prstGeom>
            <a:ln>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grpSp>
      <p:sp>
        <p:nvSpPr>
          <p:cNvPr id="46" name="TextBox 45"/>
          <p:cNvSpPr txBox="1"/>
          <p:nvPr/>
        </p:nvSpPr>
        <p:spPr>
          <a:xfrm>
            <a:off x="228600" y="6019800"/>
            <a:ext cx="6277455" cy="246221"/>
          </a:xfrm>
          <a:prstGeom prst="rect">
            <a:avLst/>
          </a:prstGeom>
          <a:noFill/>
        </p:spPr>
        <p:txBody>
          <a:bodyPr wrap="none" rtlCol="0">
            <a:spAutoFit/>
          </a:bodyPr>
          <a:lstStyle/>
          <a:p>
            <a:r>
              <a:rPr lang="en-US" sz="1000" dirty="0" smtClean="0">
                <a:latin typeface="Gill Sans MT"/>
              </a:rPr>
              <a:t>R. </a:t>
            </a:r>
            <a:r>
              <a:rPr lang="en-US" sz="1000" dirty="0" err="1" smtClean="0">
                <a:latin typeface="Gill Sans MT"/>
              </a:rPr>
              <a:t>Musaloiu</a:t>
            </a:r>
            <a:r>
              <a:rPr lang="en-US" sz="1000" dirty="0" smtClean="0">
                <a:latin typeface="Gill Sans MT"/>
              </a:rPr>
              <a:t>-E, C.-J. M. Liang, A. Terzis, Koala: Ultra-Low Power Data Retrieval in Wireless Sensor Networks, IPSN 2008</a:t>
            </a:r>
            <a:endParaRPr lang="en-US" sz="1000" dirty="0">
              <a:latin typeface="Gill Sans MT"/>
            </a:endParaRPr>
          </a:p>
        </p:txBody>
      </p:sp>
      <p:sp>
        <p:nvSpPr>
          <p:cNvPr id="56" name="Slide Number Placeholder 55"/>
          <p:cNvSpPr>
            <a:spLocks noGrp="1"/>
          </p:cNvSpPr>
          <p:nvPr>
            <p:ph type="sldNum" sz="quarter" idx="11"/>
          </p:nvPr>
        </p:nvSpPr>
        <p:spPr/>
        <p:txBody>
          <a:bodyPr/>
          <a:lstStyle/>
          <a:p>
            <a:fld id="{37C6318B-D6FE-44FF-8919-00FB94686E4E}" type="slidenum">
              <a:rPr lang="en-US" smtClean="0"/>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 </a:t>
            </a:r>
            <a:r>
              <a:rPr lang="en-US" sz="2667" dirty="0" smtClean="0"/>
              <a:t>Long Term Environmental Monitoring</a:t>
            </a:r>
            <a:endParaRPr lang="en-US" sz="2667" dirty="0"/>
          </a:p>
        </p:txBody>
      </p:sp>
      <p:sp>
        <p:nvSpPr>
          <p:cNvPr id="3" name="Content Placeholder 2"/>
          <p:cNvSpPr>
            <a:spLocks noGrp="1"/>
          </p:cNvSpPr>
          <p:nvPr>
            <p:ph idx="1"/>
          </p:nvPr>
        </p:nvSpPr>
        <p:spPr/>
        <p:txBody>
          <a:bodyPr/>
          <a:lstStyle/>
          <a:p>
            <a:r>
              <a:rPr lang="en-US" dirty="0" smtClean="0"/>
              <a:t>Expected Lifetime : One year or more</a:t>
            </a:r>
          </a:p>
          <a:p>
            <a:endParaRPr lang="en-US" dirty="0" smtClean="0"/>
          </a:p>
          <a:p>
            <a:r>
              <a:rPr lang="en-US" dirty="0" smtClean="0"/>
              <a:t>Powered using batteries [~ 19 Ah]</a:t>
            </a:r>
          </a:p>
          <a:p>
            <a:endParaRPr lang="en-US" dirty="0" smtClean="0">
              <a:solidFill>
                <a:schemeClr val="bg1">
                  <a:lumMod val="75000"/>
                </a:schemeClr>
              </a:solidFill>
            </a:endParaRPr>
          </a:p>
          <a:p>
            <a:r>
              <a:rPr lang="en-US" dirty="0" smtClean="0">
                <a:solidFill>
                  <a:schemeClr val="bg1">
                    <a:lumMod val="75000"/>
                  </a:schemeClr>
                </a:solidFill>
              </a:rPr>
              <a:t>Data Latency : One week or less</a:t>
            </a:r>
          </a:p>
          <a:p>
            <a:endParaRPr lang="en-US" dirty="0" smtClean="0">
              <a:solidFill>
                <a:schemeClr val="bg1">
                  <a:lumMod val="75000"/>
                </a:schemeClr>
              </a:solidFill>
            </a:endParaRPr>
          </a:p>
          <a:p>
            <a:r>
              <a:rPr lang="en-US" dirty="0" smtClean="0">
                <a:solidFill>
                  <a:schemeClr val="bg1">
                    <a:lumMod val="75000"/>
                  </a:schemeClr>
                </a:solidFill>
              </a:rPr>
              <a:t>Operate unattended for weeks to months</a:t>
            </a:r>
          </a:p>
          <a:p>
            <a:endParaRPr lang="en-US" dirty="0" smtClean="0">
              <a:solidFill>
                <a:schemeClr val="bg1">
                  <a:lumMod val="75000"/>
                </a:schemeClr>
              </a:solidFill>
            </a:endParaRPr>
          </a:p>
          <a:p>
            <a:r>
              <a:rPr lang="en-US" dirty="0" err="1" smtClean="0">
                <a:solidFill>
                  <a:schemeClr val="bg1">
                    <a:lumMod val="75000"/>
                  </a:schemeClr>
                </a:solidFill>
              </a:rPr>
              <a:t>Timestamping</a:t>
            </a:r>
            <a:r>
              <a:rPr lang="en-US" dirty="0" smtClean="0">
                <a:solidFill>
                  <a:schemeClr val="bg1">
                    <a:lumMod val="75000"/>
                  </a:schemeClr>
                </a:solidFill>
              </a:rPr>
              <a:t> Measurements : UTC, second accuracy</a:t>
            </a:r>
          </a:p>
          <a:p>
            <a:endParaRPr lang="en-US" dirty="0" smtClean="0"/>
          </a:p>
          <a:p>
            <a:endParaRPr lang="en-US" dirty="0" smtClean="0"/>
          </a:p>
          <a:p>
            <a:endParaRPr lang="en-US" dirty="0"/>
          </a:p>
        </p:txBody>
      </p:sp>
      <p:sp>
        <p:nvSpPr>
          <p:cNvPr id="4" name="Slide Number Placeholder 3"/>
          <p:cNvSpPr>
            <a:spLocks noGrp="1"/>
          </p:cNvSpPr>
          <p:nvPr>
            <p:ph type="sldNum" sz="quarter" idx="11"/>
          </p:nvPr>
        </p:nvSpPr>
        <p:spPr/>
        <p:txBody>
          <a:bodyPr/>
          <a:lstStyle/>
          <a:p>
            <a:fld id="{37C6318B-D6FE-44FF-8919-00FB94686E4E}" type="slidenum">
              <a:rPr lang="en-US" smtClean="0"/>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500" fill="hold"/>
                                        <p:tgtEl>
                                          <p:spTgt spid="3">
                                            <p:txEl>
                                              <p:pRg st="4" end="4"/>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p:cBhvr override="childStyle">
                                        <p:cTn id="10" dur="500" fill="hold"/>
                                        <p:tgtEl>
                                          <p:spTgt spid="3">
                                            <p:txEl>
                                              <p:pRg st="6" end="6"/>
                                            </p:txEl>
                                          </p:spTgt>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p:cBhvr override="childStyle">
                                        <p:cTn id="14" dur="500" fill="hold"/>
                                        <p:tgtEl>
                                          <p:spTgt spid="3">
                                            <p:txEl>
                                              <p:pRg st="8" end="8"/>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Dissertation Goals</a:t>
            </a:r>
            <a:endParaRPr lang="en-US" dirty="0"/>
          </a:p>
        </p:txBody>
      </p:sp>
      <p:sp>
        <p:nvSpPr>
          <p:cNvPr id="4" name="Title 1"/>
          <p:cNvSpPr txBox="1">
            <a:spLocks/>
          </p:cNvSpPr>
          <p:nvPr/>
        </p:nvSpPr>
        <p:spPr>
          <a:xfrm>
            <a:off x="1752600" y="1066800"/>
            <a:ext cx="4876800" cy="1295399"/>
          </a:xfrm>
          <a:prstGeom prst="rect">
            <a:avLst/>
          </a:prstGeom>
          <a:solidFill>
            <a:srgbClr val="29486D"/>
          </a:solidFill>
          <a:ln w="12700">
            <a:solidFill>
              <a:schemeClr val="tx1"/>
            </a:solidFill>
          </a:ln>
          <a:effectLst>
            <a:outerShdw blurRad="50800" dist="50800" dir="5400000" algn="ctr" rotWithShape="0">
              <a:srgbClr val="000000">
                <a:alpha val="0"/>
              </a:srgbClr>
            </a:outerShdw>
          </a:effectLst>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noProof="0" dirty="0" smtClean="0">
                <a:ln>
                  <a:noFill/>
                </a:ln>
                <a:solidFill>
                  <a:schemeClr val="bg1"/>
                </a:solidFill>
                <a:effectLst/>
                <a:uLnTx/>
                <a:uFillTx/>
                <a:latin typeface="Gill Sans MT" pitchFamily="34" charset="0"/>
                <a:ea typeface="+mj-ea"/>
                <a:cs typeface="+mj-cs"/>
              </a:rPr>
              <a:t>Design of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noProof="0" dirty="0" smtClean="0">
                <a:ln>
                  <a:noFill/>
                </a:ln>
                <a:solidFill>
                  <a:schemeClr val="bg1"/>
                </a:solidFill>
                <a:effectLst/>
                <a:uLnTx/>
                <a:uFillTx/>
                <a:latin typeface="Gill Sans MT" pitchFamily="34" charset="0"/>
                <a:ea typeface="+mj-ea"/>
                <a:cs typeface="+mj-cs"/>
              </a:rPr>
              <a:t>Data Processing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noProof="0" dirty="0" smtClean="0">
                <a:ln>
                  <a:noFill/>
                </a:ln>
                <a:solidFill>
                  <a:schemeClr val="bg1"/>
                </a:solidFill>
                <a:effectLst/>
                <a:uLnTx/>
                <a:uFillTx/>
                <a:latin typeface="Gill Sans MT" pitchFamily="34" charset="0"/>
                <a:ea typeface="+mj-ea"/>
                <a:cs typeface="+mj-cs"/>
              </a:rPr>
              <a:t>Pipeline</a:t>
            </a:r>
            <a:endParaRPr kumimoji="0" lang="en-US" sz="2800" b="0" i="0" u="none" strike="noStrike" kern="1200" cap="none" spc="0" normalizeH="0" baseline="0" noProof="0" dirty="0">
              <a:ln>
                <a:noFill/>
              </a:ln>
              <a:solidFill>
                <a:schemeClr val="bg1"/>
              </a:solidFill>
              <a:effectLst/>
              <a:uLnTx/>
              <a:uFillTx/>
              <a:latin typeface="Gill Sans MT" pitchFamily="34" charset="0"/>
              <a:ea typeface="+mj-ea"/>
              <a:cs typeface="+mj-cs"/>
            </a:endParaRPr>
          </a:p>
        </p:txBody>
      </p:sp>
      <p:sp>
        <p:nvSpPr>
          <p:cNvPr id="5" name="Title 1"/>
          <p:cNvSpPr txBox="1">
            <a:spLocks/>
          </p:cNvSpPr>
          <p:nvPr/>
        </p:nvSpPr>
        <p:spPr>
          <a:xfrm>
            <a:off x="1752600" y="2666999"/>
            <a:ext cx="4876800" cy="1752600"/>
          </a:xfrm>
          <a:prstGeom prst="rect">
            <a:avLst/>
          </a:prstGeom>
          <a:solidFill>
            <a:srgbClr val="29486D"/>
          </a:solidFill>
          <a:ln w="12700">
            <a:solidFill>
              <a:schemeClr val="tx1"/>
            </a:solidFill>
          </a:ln>
          <a:effectLst>
            <a:outerShdw blurRad="50800" dist="50800" dir="5400000" algn="ctr" rotWithShape="0">
              <a:srgbClr val="000000">
                <a:alpha val="0"/>
              </a:srgbClr>
            </a:outerShdw>
          </a:effectLst>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bg1"/>
                </a:solidFill>
                <a:effectLst/>
                <a:uLnTx/>
                <a:uFillTx/>
                <a:latin typeface="Gill Sans MT" pitchFamily="34" charset="0"/>
                <a:ea typeface="+mj-ea"/>
                <a:cs typeface="+mj-cs"/>
              </a:rPr>
              <a:t>Measurement</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solidFill>
                  <a:schemeClr val="bg1"/>
                </a:solidFill>
                <a:latin typeface="Gill Sans MT" pitchFamily="34" charset="0"/>
                <a:ea typeface="+mj-ea"/>
                <a:cs typeface="+mj-cs"/>
              </a:rPr>
              <a:t>Timestamping</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800" dirty="0" smtClean="0">
              <a:solidFill>
                <a:schemeClr val="bg1"/>
              </a:solidFill>
              <a:latin typeface="Gill Sans MT"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r>
              <a:rPr lang="en-US" sz="2800" dirty="0" smtClean="0">
                <a:solidFill>
                  <a:schemeClr val="bg1"/>
                </a:solidFill>
                <a:latin typeface="Gill Sans MT" pitchFamily="34" charset="0"/>
                <a:ea typeface="+mj-ea"/>
                <a:cs typeface="+mj-cs"/>
              </a:rPr>
              <a:t>* </a:t>
            </a:r>
            <a:r>
              <a:rPr kumimoji="0" lang="en-US" sz="2800" b="0" i="0" u="none" strike="noStrike" kern="1200" cap="none" spc="0" normalizeH="0" noProof="0" dirty="0" smtClean="0">
                <a:ln>
                  <a:noFill/>
                </a:ln>
                <a:solidFill>
                  <a:schemeClr val="bg1"/>
                </a:solidFill>
                <a:effectLst/>
                <a:uLnTx/>
                <a:uFillTx/>
                <a:latin typeface="Gill Sans MT" pitchFamily="34" charset="0"/>
                <a:ea typeface="+mj-ea"/>
                <a:cs typeface="+mj-cs"/>
              </a:rPr>
              <a:t>Sundial * Phoenix </a:t>
            </a:r>
            <a:endParaRPr kumimoji="0" lang="en-US" sz="2800" b="0" i="0" u="none" strike="noStrike" kern="1200" cap="none" spc="0" normalizeH="0" baseline="0" noProof="0" dirty="0">
              <a:ln>
                <a:noFill/>
              </a:ln>
              <a:solidFill>
                <a:schemeClr val="bg1"/>
              </a:solidFill>
              <a:effectLst/>
              <a:uLnTx/>
              <a:uFillTx/>
              <a:latin typeface="Gill Sans MT" pitchFamily="34" charset="0"/>
              <a:ea typeface="+mj-ea"/>
              <a:cs typeface="+mj-cs"/>
            </a:endParaRPr>
          </a:p>
        </p:txBody>
      </p:sp>
      <p:sp>
        <p:nvSpPr>
          <p:cNvPr id="7" name="Title 1"/>
          <p:cNvSpPr txBox="1">
            <a:spLocks/>
          </p:cNvSpPr>
          <p:nvPr/>
        </p:nvSpPr>
        <p:spPr>
          <a:xfrm>
            <a:off x="1752600" y="4724400"/>
            <a:ext cx="4876800" cy="1295399"/>
          </a:xfrm>
          <a:prstGeom prst="rect">
            <a:avLst/>
          </a:prstGeom>
          <a:solidFill>
            <a:srgbClr val="29486D"/>
          </a:solidFill>
          <a:ln w="12700">
            <a:solidFill>
              <a:schemeClr val="tx1"/>
            </a:solidFill>
          </a:ln>
          <a:effectLst>
            <a:outerShdw blurRad="50800" dist="50800" dir="5400000" algn="ctr" rotWithShape="0">
              <a:srgbClr val="000000">
                <a:alpha val="0"/>
              </a:srgbClr>
            </a:outerShdw>
          </a:effectLst>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bg1"/>
                </a:solidFill>
                <a:effectLst/>
                <a:uLnTx/>
                <a:uFillTx/>
                <a:latin typeface="Gill Sans MT" pitchFamily="34" charset="0"/>
                <a:ea typeface="+mj-ea"/>
                <a:cs typeface="+mj-cs"/>
              </a:rPr>
              <a:t>Data Driven</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solidFill>
                  <a:schemeClr val="bg1"/>
                </a:solidFill>
                <a:latin typeface="Gill Sans MT" pitchFamily="34" charset="0"/>
                <a:ea typeface="+mj-ea"/>
                <a:cs typeface="+mj-cs"/>
              </a:rPr>
              <a:t>Data Collection</a:t>
            </a:r>
            <a:endParaRPr kumimoji="0" lang="en-US" sz="2800" b="0" i="0" u="none" strike="noStrike" kern="1200" cap="none" spc="0" normalizeH="0" baseline="0" noProof="0" dirty="0">
              <a:ln>
                <a:noFill/>
              </a:ln>
              <a:solidFill>
                <a:schemeClr val="bg1"/>
              </a:solidFill>
              <a:effectLst/>
              <a:uLnTx/>
              <a:uFillTx/>
              <a:latin typeface="Gill Sans MT" pitchFamily="34" charset="0"/>
              <a:ea typeface="+mj-ea"/>
              <a:cs typeface="+mj-cs"/>
            </a:endParaRPr>
          </a:p>
        </p:txBody>
      </p:sp>
      <p:sp>
        <p:nvSpPr>
          <p:cNvPr id="6" name="Slide Number Placeholder 5"/>
          <p:cNvSpPr>
            <a:spLocks noGrp="1"/>
          </p:cNvSpPr>
          <p:nvPr>
            <p:ph type="sldNum" sz="quarter" idx="11"/>
          </p:nvPr>
        </p:nvSpPr>
        <p:spPr/>
        <p:txBody>
          <a:bodyPr/>
          <a:lstStyle/>
          <a:p>
            <a:fld id="{37C6318B-D6FE-44FF-8919-00FB94686E4E}"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37941</TotalTime>
  <Words>6731</Words>
  <Application>Microsoft Macintosh PowerPoint</Application>
  <PresentationFormat>On-screen Show (4:3)</PresentationFormat>
  <Paragraphs>710</Paragraphs>
  <Slides>64</Slides>
  <Notes>56</Notes>
  <HiddenSlides>0</HiddenSlides>
  <MMClips>0</MMClips>
  <ScaleCrop>false</ScaleCrop>
  <HeadingPairs>
    <vt:vector size="4" baseType="variant">
      <vt:variant>
        <vt:lpstr>Design Template</vt:lpstr>
      </vt:variant>
      <vt:variant>
        <vt:i4>1</vt:i4>
      </vt:variant>
      <vt:variant>
        <vt:lpstr>Slide Titles</vt:lpstr>
      </vt:variant>
      <vt:variant>
        <vt:i4>64</vt:i4>
      </vt:variant>
    </vt:vector>
  </HeadingPairs>
  <TitlesOfParts>
    <vt:vector size="65" baseType="lpstr">
      <vt:lpstr>Office Theme</vt:lpstr>
      <vt:lpstr>Data Management in Environmental Monitoring Sensor Networks</vt:lpstr>
      <vt:lpstr>Motivation &amp; Background</vt:lpstr>
      <vt:lpstr>An Environment of Interest</vt:lpstr>
      <vt:lpstr>Traditional Approaches</vt:lpstr>
      <vt:lpstr>Wireless Sensor Networks (WSNs)</vt:lpstr>
      <vt:lpstr>Understanding the Environment</vt:lpstr>
      <vt:lpstr>A Typical Sensor Network</vt:lpstr>
      <vt:lpstr>Requirements: Long Term Environmental Monitoring</vt:lpstr>
      <vt:lpstr>Dissertation Goals</vt:lpstr>
      <vt:lpstr>Data Processing Pipeline Design</vt:lpstr>
      <vt:lpstr>Data Collected So Far …</vt:lpstr>
      <vt:lpstr>Original Database Design</vt:lpstr>
      <vt:lpstr>End-to-End Architecture (2008)</vt:lpstr>
      <vt:lpstr>Reliable Transfer of Data</vt:lpstr>
      <vt:lpstr>Slide 15</vt:lpstr>
      <vt:lpstr>Monitoring</vt:lpstr>
      <vt:lpstr>Measurement Timestamping</vt:lpstr>
      <vt:lpstr>Timing in WSNs</vt:lpstr>
      <vt:lpstr>Post Facto Timestamping</vt:lpstr>
      <vt:lpstr>Post Facto Approach</vt:lpstr>
      <vt:lpstr>Assigning Global Timestamps</vt:lpstr>
      <vt:lpstr>Timestamping Failures &amp; Challenges</vt:lpstr>
      <vt:lpstr>Leakin Deployment : Motivating Example</vt:lpstr>
      <vt:lpstr>Sundial</vt:lpstr>
      <vt:lpstr>Process Light Measurements</vt:lpstr>
      <vt:lpstr>Annual Solar Patterns</vt:lpstr>
      <vt:lpstr>Sundial : Anchor Points</vt:lpstr>
      <vt:lpstr>Evaluation</vt:lpstr>
      <vt:lpstr>Reconstruction Results (RMSE)</vt:lpstr>
      <vt:lpstr>Discussion</vt:lpstr>
      <vt:lpstr>Phoenix</vt:lpstr>
      <vt:lpstr>Reboots and Basestation</vt:lpstr>
      <vt:lpstr>Big Picture</vt:lpstr>
      <vt:lpstr>Phoenix: 2-Phase</vt:lpstr>
      <vt:lpstr>Anchor Collection – I : Beaconing</vt:lpstr>
      <vt:lpstr>Anchor Collection – II : Storage</vt:lpstr>
      <vt:lpstr>Anchor Collection – III : Global References</vt:lpstr>
      <vt:lpstr>Time Reconstruction (outside the network)</vt:lpstr>
      <vt:lpstr>Simulation: Missing Global Clock Source</vt:lpstr>
      <vt:lpstr>Deployment Accuracy</vt:lpstr>
      <vt:lpstr>Naïve Yield Vs Phoenix Yield</vt:lpstr>
      <vt:lpstr>Brazil Deployment</vt:lpstr>
      <vt:lpstr>Data Driven Data Collection</vt:lpstr>
      <vt:lpstr>Energy in Data Transfers</vt:lpstr>
      <vt:lpstr>Cub Hill Deployment</vt:lpstr>
      <vt:lpstr>Spatiotemporal Correlations</vt:lpstr>
      <vt:lpstr>Question</vt:lpstr>
      <vt:lpstr>Motivating Example</vt:lpstr>
      <vt:lpstr>Informative Locations</vt:lpstr>
      <vt:lpstr>Compare with Random</vt:lpstr>
      <vt:lpstr>Error Pattern</vt:lpstr>
      <vt:lpstr>Improvements</vt:lpstr>
      <vt:lpstr>Results</vt:lpstr>
      <vt:lpstr>Reconstruction Error Vs Energy Savings</vt:lpstr>
      <vt:lpstr>Summary</vt:lpstr>
      <vt:lpstr>Impact</vt:lpstr>
      <vt:lpstr>Exciting Adventure</vt:lpstr>
      <vt:lpstr>Support, Advising and Beyond …</vt:lpstr>
      <vt:lpstr>For giving some purpose …</vt:lpstr>
      <vt:lpstr>For making work fun …</vt:lpstr>
      <vt:lpstr>For your mentorship</vt:lpstr>
      <vt:lpstr>They should be thanking me …</vt:lpstr>
      <vt:lpstr>Family &amp; Friends</vt:lpstr>
      <vt:lpstr>Thank you and Questions!</vt:lpstr>
    </vt:vector>
  </TitlesOfParts>
  <Company>Johns Hopkins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Jayant Gupchup</dc:creator>
  <cp:lastModifiedBy>Jayant Gupchup</cp:lastModifiedBy>
  <cp:revision>1527</cp:revision>
  <dcterms:created xsi:type="dcterms:W3CDTF">2012-01-24T18:22:21Z</dcterms:created>
  <dcterms:modified xsi:type="dcterms:W3CDTF">2012-02-02T23:27:03Z</dcterms:modified>
</cp:coreProperties>
</file>