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9"/>
  </p:notesMasterIdLst>
  <p:handoutMasterIdLst>
    <p:handoutMasterId r:id="rId20"/>
  </p:handoutMasterIdLst>
  <p:sldIdLst>
    <p:sldId id="256" r:id="rId2"/>
    <p:sldId id="257" r:id="rId3"/>
    <p:sldId id="298" r:id="rId4"/>
    <p:sldId id="297" r:id="rId5"/>
    <p:sldId id="258" r:id="rId6"/>
    <p:sldId id="300" r:id="rId7"/>
    <p:sldId id="260" r:id="rId8"/>
    <p:sldId id="266" r:id="rId9"/>
    <p:sldId id="267" r:id="rId10"/>
    <p:sldId id="274" r:id="rId11"/>
    <p:sldId id="276" r:id="rId12"/>
    <p:sldId id="279" r:id="rId13"/>
    <p:sldId id="291" r:id="rId14"/>
    <p:sldId id="299" r:id="rId15"/>
    <p:sldId id="301" r:id="rId16"/>
    <p:sldId id="303" r:id="rId17"/>
    <p:sldId id="302" r:id="rId18"/>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65"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65"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65"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65"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65" charset="-128"/>
        <a:cs typeface="+mn-cs"/>
      </a:defRPr>
    </a:lvl5pPr>
    <a:lvl6pPr marL="2286000" algn="l" defTabSz="914400" rtl="0" eaLnBrk="1" latinLnBrk="0" hangingPunct="1">
      <a:defRPr kern="1200">
        <a:solidFill>
          <a:schemeClr val="tx1"/>
        </a:solidFill>
        <a:latin typeface="Arial" charset="0"/>
        <a:ea typeface="ＭＳ Ｐゴシック" pitchFamily="-65" charset="-128"/>
        <a:cs typeface="+mn-cs"/>
      </a:defRPr>
    </a:lvl6pPr>
    <a:lvl7pPr marL="2743200" algn="l" defTabSz="914400" rtl="0" eaLnBrk="1" latinLnBrk="0" hangingPunct="1">
      <a:defRPr kern="1200">
        <a:solidFill>
          <a:schemeClr val="tx1"/>
        </a:solidFill>
        <a:latin typeface="Arial" charset="0"/>
        <a:ea typeface="ＭＳ Ｐゴシック" pitchFamily="-65" charset="-128"/>
        <a:cs typeface="+mn-cs"/>
      </a:defRPr>
    </a:lvl7pPr>
    <a:lvl8pPr marL="3200400" algn="l" defTabSz="914400" rtl="0" eaLnBrk="1" latinLnBrk="0" hangingPunct="1">
      <a:defRPr kern="1200">
        <a:solidFill>
          <a:schemeClr val="tx1"/>
        </a:solidFill>
        <a:latin typeface="Arial" charset="0"/>
        <a:ea typeface="ＭＳ Ｐゴシック" pitchFamily="-65" charset="-128"/>
        <a:cs typeface="+mn-cs"/>
      </a:defRPr>
    </a:lvl8pPr>
    <a:lvl9pPr marL="3657600" algn="l" defTabSz="914400" rtl="0" eaLnBrk="1" latinLnBrk="0" hangingPunct="1">
      <a:defRPr kern="1200">
        <a:solidFill>
          <a:schemeClr val="tx1"/>
        </a:solidFill>
        <a:latin typeface="Arial"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85" d="100"/>
          <a:sy n="85" d="100"/>
        </p:scale>
        <p:origin x="-96" y="-5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65" charset="0"/>
              </a:defRPr>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65" charset="0"/>
              </a:defRPr>
            </a:lvl1pPr>
          </a:lstStyle>
          <a:p>
            <a:fld id="{557E3B5C-519F-4B03-B2E9-25EDFD7F9574}" type="datetime1">
              <a:rPr lang="en-US"/>
              <a:pPr/>
              <a:t>10/4/2011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65" charset="0"/>
              </a:defRPr>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65" charset="0"/>
              </a:defRPr>
            </a:lvl1pPr>
          </a:lstStyle>
          <a:p>
            <a:fld id="{22E6EEBD-156A-4769-89D7-0FF83761411A}"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65" charset="0"/>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65" charset="0"/>
              </a:defRPr>
            </a:lvl1pPr>
          </a:lstStyle>
          <a:p>
            <a:fld id="{0908C909-846C-48E9-BBFF-F2EC4DE9C0FE}" type="datetime1">
              <a:rPr lang="en-US"/>
              <a:pPr/>
              <a:t>10/4/2011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65" charset="0"/>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65" charset="0"/>
              </a:defRPr>
            </a:lvl1pPr>
          </a:lstStyle>
          <a:p>
            <a:fld id="{5930FF42-3974-474C-9B08-8F5AD89A0ED1}"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ＭＳ Ｐゴシック" pitchFamily="-65" charset="-128"/>
        <a:cs typeface="+mn-cs"/>
      </a:defRPr>
    </a:lvl1pPr>
    <a:lvl2pPr marL="457200" algn="l" defTabSz="457200" rtl="0" fontAlgn="base">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a:lstStyle/>
          <a:p>
            <a:pPr>
              <a:spcBef>
                <a:spcPct val="0"/>
              </a:spcBef>
            </a:pPr>
            <a:r>
              <a:rPr lang="en-US" smtClean="0"/>
              <a:t>used to programming and or scripting languages</a:t>
            </a:r>
          </a:p>
          <a:p>
            <a:pPr>
              <a:spcBef>
                <a:spcPct val="0"/>
              </a:spcBef>
            </a:pPr>
            <a:endParaRPr lang="en-US" smtClean="0"/>
          </a:p>
        </p:txBody>
      </p:sp>
      <p:sp>
        <p:nvSpPr>
          <p:cNvPr id="30724" name="Slide Number Placeholder 3"/>
          <p:cNvSpPr>
            <a:spLocks noGrp="1"/>
          </p:cNvSpPr>
          <p:nvPr>
            <p:ph type="sldNum" sz="quarter" idx="5"/>
          </p:nvPr>
        </p:nvSpPr>
        <p:spPr bwMode="auto">
          <a:noFill/>
          <a:ln>
            <a:miter lim="800000"/>
            <a:headEnd/>
            <a:tailEnd/>
          </a:ln>
        </p:spPr>
        <p:txBody>
          <a:bodyPr/>
          <a:lstStyle/>
          <a:p>
            <a:fld id="{E76E08D7-9940-4EF6-8A16-ACB1CCB46905}" type="slidenum">
              <a:rPr lang="en-US"/>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fld id="{6BFC295D-8330-450A-AE5A-E9C6D5954CE3}" type="datetime1">
              <a:rPr lang="en-US"/>
              <a:pPr/>
              <a:t>10/4/2011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6BED5BF-210E-4F18-8F61-928395C2FB9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CD9A27C-96A3-477E-B506-5FB1EF8FA022}" type="datetime1">
              <a:rPr lang="en-US"/>
              <a:pPr/>
              <a:t>10/4/2011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71199B0-6098-409F-A242-9F7F5D27D33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BB21333-233F-4DA8-A4FF-E9C9B235719D}" type="datetime1">
              <a:rPr lang="en-US"/>
              <a:pPr/>
              <a:t>10/4/2011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10ABB42-8D35-4C40-A3DB-9264AA60E43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a:cxnSpLocks noChangeShapeType="1"/>
          </p:cNvCxnSpPr>
          <p:nvPr userDrawn="1"/>
        </p:nvCxnSpPr>
        <p:spPr bwMode="auto">
          <a:xfrm rot="10800000" flipV="1">
            <a:off x="152400" y="990600"/>
            <a:ext cx="8839200" cy="0"/>
          </a:xfrm>
          <a:prstGeom prst="line">
            <a:avLst/>
          </a:prstGeom>
          <a:noFill/>
          <a:ln w="38100">
            <a:solidFill>
              <a:schemeClr val="tx2"/>
            </a:solidFill>
            <a:round/>
            <a:headEnd/>
            <a:tailEnd/>
          </a:ln>
          <a:effectLst>
            <a:outerShdw dist="23000" dir="5400000" rotWithShape="0">
              <a:srgbClr val="808080">
                <a:alpha val="34999"/>
              </a:srgbClr>
            </a:outerShdw>
          </a:effectLst>
        </p:spPr>
      </p:cxnSp>
      <p:sp>
        <p:nvSpPr>
          <p:cNvPr id="2" name="Title 1"/>
          <p:cNvSpPr>
            <a:spLocks noGrp="1"/>
          </p:cNvSpPr>
          <p:nvPr>
            <p:ph type="title"/>
          </p:nvPr>
        </p:nvSpPr>
        <p:spPr>
          <a:xfrm>
            <a:off x="1447800" y="46038"/>
            <a:ext cx="7620000" cy="792162"/>
          </a:xfrm>
        </p:spPr>
        <p:txBody>
          <a:bodyPr>
            <a:normAutofit/>
          </a:bodyPr>
          <a:lstStyle>
            <a:lvl1pPr>
              <a:defRPr sz="4000">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Date Placeholder 3"/>
          <p:cNvSpPr>
            <a:spLocks noGrp="1"/>
          </p:cNvSpPr>
          <p:nvPr>
            <p:ph type="dt" sz="half" idx="10"/>
          </p:nvPr>
        </p:nvSpPr>
        <p:spPr/>
        <p:txBody>
          <a:bodyPr/>
          <a:lstStyle>
            <a:lvl1pPr>
              <a:defRPr/>
            </a:lvl1pPr>
          </a:lstStyle>
          <a:p>
            <a:fld id="{40F352D6-3A91-48AD-9778-0B9677D509D7}" type="datetime1">
              <a:rPr lang="en-US"/>
              <a:pPr/>
              <a:t>10/4/2011</a:t>
            </a:fld>
            <a:endParaRPr lang="en-US"/>
          </a:p>
        </p:txBody>
      </p:sp>
      <p:sp>
        <p:nvSpPr>
          <p:cNvPr id="7" name="Footer Placeholder 4"/>
          <p:cNvSpPr>
            <a:spLocks noGrp="1"/>
          </p:cNvSpPr>
          <p:nvPr>
            <p:ph type="ftr" sz="quarter" idx="11"/>
          </p:nvPr>
        </p:nvSpPr>
        <p:spPr/>
        <p:txBody>
          <a:bodyPr/>
          <a:lstStyle>
            <a:lvl1pPr>
              <a:defRPr/>
            </a:lvl1pPr>
          </a:lstStyle>
          <a:p>
            <a:endParaRPr lang="en-US"/>
          </a:p>
        </p:txBody>
      </p:sp>
      <p:sp>
        <p:nvSpPr>
          <p:cNvPr id="8" name="Slide Number Placeholder 5"/>
          <p:cNvSpPr>
            <a:spLocks noGrp="1"/>
          </p:cNvSpPr>
          <p:nvPr>
            <p:ph type="sldNum" sz="quarter" idx="12"/>
          </p:nvPr>
        </p:nvSpPr>
        <p:spPr/>
        <p:txBody>
          <a:bodyPr/>
          <a:lstStyle>
            <a:lvl1pPr>
              <a:defRPr/>
            </a:lvl1pPr>
          </a:lstStyle>
          <a:p>
            <a:fld id="{D2C0CB67-ADE6-4B97-A096-AD7AF744400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6A6EA4E6-0DA8-44D1-BC73-3D32852293EF}" type="datetime1">
              <a:rPr lang="en-US"/>
              <a:pPr/>
              <a:t>10/4/2011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1084956-CAC7-4E38-AF93-0878D5F72B7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74D0A802-255E-4B83-B9C9-65B73250DB7A}" type="datetime1">
              <a:rPr lang="en-US"/>
              <a:pPr/>
              <a:t>10/4/2011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68E1A811-BC7B-4536-8EE2-AF422DF31AD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E9A44A6B-1A2D-4CA3-880D-B10DAA3ADDE9}" type="datetime1">
              <a:rPr lang="en-US"/>
              <a:pPr/>
              <a:t>10/4/2011</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F2F4E450-18A5-4ED1-8F27-EFA39028A48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FEA98BCB-6FFE-4187-81EE-B3FDC1D16383}" type="datetime1">
              <a:rPr lang="en-US"/>
              <a:pPr/>
              <a:t>10/4/2011</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011C431E-167D-40EA-B5E7-05504BA4062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C3F40C65-FAB7-4DCD-99AE-1A7DE99E9FB0}" type="datetime1">
              <a:rPr lang="en-US"/>
              <a:pPr/>
              <a:t>10/4/2011</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AF4D3489-DF2C-4F05-B1E8-86DCE20C0E6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16449288-7538-4BE4-A62C-F6A59EE161CA}" type="datetime1">
              <a:rPr lang="en-US"/>
              <a:pPr/>
              <a:t>10/4/2011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B714F834-1134-46B0-8B53-A1A425FC7E6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77DB49A5-4611-47FB-8033-CCEF912D0441}" type="datetime1">
              <a:rPr lang="en-US"/>
              <a:pPr/>
              <a:t>10/4/2011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F304D9F1-6A10-47EC-8A82-905194DD509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295400" y="76200"/>
            <a:ext cx="7620000" cy="7921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65" charset="0"/>
              </a:defRPr>
            </a:lvl1pPr>
          </a:lstStyle>
          <a:p>
            <a:fld id="{E1100A2D-7B5A-49A6-B1C2-772EA2077926}" type="datetime1">
              <a:rPr lang="en-US"/>
              <a:pPr/>
              <a:t>10/4/2011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65" charset="0"/>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65" charset="0"/>
              </a:defRPr>
            </a:lvl1pPr>
          </a:lstStyle>
          <a:p>
            <a:fld id="{CFC79EDF-8A9A-494C-B6AE-69DC201E49C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7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sldNum="0" hdr="0" ftr="0" dt="0"/>
  <p:txStyles>
    <p:titleStyle>
      <a:lvl1pPr algn="l" defTabSz="457200" rtl="0" fontAlgn="base">
        <a:spcBef>
          <a:spcPct val="0"/>
        </a:spcBef>
        <a:spcAft>
          <a:spcPct val="0"/>
        </a:spcAft>
        <a:defRPr sz="4400" kern="1200">
          <a:solidFill>
            <a:schemeClr val="tx1"/>
          </a:solidFill>
          <a:latin typeface="+mj-lt"/>
          <a:ea typeface="ＭＳ Ｐゴシック" pitchFamily="-65" charset="-128"/>
          <a:cs typeface="+mj-cs"/>
        </a:defRPr>
      </a:lvl1pPr>
      <a:lvl2pPr algn="l" defTabSz="457200" rtl="0" fontAlgn="base">
        <a:spcBef>
          <a:spcPct val="0"/>
        </a:spcBef>
        <a:spcAft>
          <a:spcPct val="0"/>
        </a:spcAft>
        <a:defRPr sz="4400">
          <a:solidFill>
            <a:schemeClr val="tx1"/>
          </a:solidFill>
          <a:latin typeface="Calibri" pitchFamily="-65" charset="0"/>
          <a:ea typeface="ＭＳ Ｐゴシック" pitchFamily="-65" charset="-128"/>
        </a:defRPr>
      </a:lvl2pPr>
      <a:lvl3pPr algn="l" defTabSz="457200" rtl="0" fontAlgn="base">
        <a:spcBef>
          <a:spcPct val="0"/>
        </a:spcBef>
        <a:spcAft>
          <a:spcPct val="0"/>
        </a:spcAft>
        <a:defRPr sz="4400">
          <a:solidFill>
            <a:schemeClr val="tx1"/>
          </a:solidFill>
          <a:latin typeface="Calibri" pitchFamily="-65" charset="0"/>
          <a:ea typeface="ＭＳ Ｐゴシック" pitchFamily="-65" charset="-128"/>
        </a:defRPr>
      </a:lvl3pPr>
      <a:lvl4pPr algn="l" defTabSz="457200" rtl="0" fontAlgn="base">
        <a:spcBef>
          <a:spcPct val="0"/>
        </a:spcBef>
        <a:spcAft>
          <a:spcPct val="0"/>
        </a:spcAft>
        <a:defRPr sz="4400">
          <a:solidFill>
            <a:schemeClr val="tx1"/>
          </a:solidFill>
          <a:latin typeface="Calibri" pitchFamily="-65" charset="0"/>
          <a:ea typeface="ＭＳ Ｐゴシック" pitchFamily="-65" charset="-128"/>
        </a:defRPr>
      </a:lvl4pPr>
      <a:lvl5pPr algn="l" defTabSz="457200" rtl="0" fontAlgn="base">
        <a:spcBef>
          <a:spcPct val="0"/>
        </a:spcBef>
        <a:spcAft>
          <a:spcPct val="0"/>
        </a:spcAft>
        <a:defRPr sz="4400">
          <a:solidFill>
            <a:schemeClr val="tx1"/>
          </a:solidFill>
          <a:latin typeface="Calibri" pitchFamily="-65" charset="0"/>
          <a:ea typeface="ＭＳ Ｐゴシック" pitchFamily="-65" charset="-128"/>
        </a:defRPr>
      </a:lvl5pPr>
      <a:lvl6pPr marL="457200" algn="l" defTabSz="457200" rtl="0" fontAlgn="base">
        <a:spcBef>
          <a:spcPct val="0"/>
        </a:spcBef>
        <a:spcAft>
          <a:spcPct val="0"/>
        </a:spcAft>
        <a:defRPr sz="4400">
          <a:solidFill>
            <a:schemeClr val="tx1"/>
          </a:solidFill>
          <a:latin typeface="Calibri" pitchFamily="-65" charset="0"/>
          <a:ea typeface="ＭＳ Ｐゴシック" pitchFamily="-65" charset="-128"/>
        </a:defRPr>
      </a:lvl6pPr>
      <a:lvl7pPr marL="914400" algn="l" defTabSz="457200" rtl="0" fontAlgn="base">
        <a:spcBef>
          <a:spcPct val="0"/>
        </a:spcBef>
        <a:spcAft>
          <a:spcPct val="0"/>
        </a:spcAft>
        <a:defRPr sz="4400">
          <a:solidFill>
            <a:schemeClr val="tx1"/>
          </a:solidFill>
          <a:latin typeface="Calibri" pitchFamily="-65" charset="0"/>
          <a:ea typeface="ＭＳ Ｐゴシック" pitchFamily="-65" charset="-128"/>
        </a:defRPr>
      </a:lvl7pPr>
      <a:lvl8pPr marL="1371600" algn="l" defTabSz="457200" rtl="0" fontAlgn="base">
        <a:spcBef>
          <a:spcPct val="0"/>
        </a:spcBef>
        <a:spcAft>
          <a:spcPct val="0"/>
        </a:spcAft>
        <a:defRPr sz="4400">
          <a:solidFill>
            <a:schemeClr val="tx1"/>
          </a:solidFill>
          <a:latin typeface="Calibri" pitchFamily="-65" charset="0"/>
          <a:ea typeface="ＭＳ Ｐゴシック" pitchFamily="-65" charset="-128"/>
        </a:defRPr>
      </a:lvl8pPr>
      <a:lvl9pPr marL="1828800" algn="l" defTabSz="457200" rtl="0" fontAlgn="base">
        <a:spcBef>
          <a:spcPct val="0"/>
        </a:spcBef>
        <a:spcAft>
          <a:spcPct val="0"/>
        </a:spcAft>
        <a:defRPr sz="4400">
          <a:solidFill>
            <a:schemeClr val="tx1"/>
          </a:solidFill>
          <a:latin typeface="Calibri" pitchFamily="-65" charset="0"/>
          <a:ea typeface="ＭＳ Ｐゴシック" pitchFamily="-65"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pitchFamily="-65"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581400"/>
            <a:ext cx="8458200" cy="1752600"/>
          </a:xfrm>
        </p:spPr>
        <p:txBody>
          <a:bodyPr>
            <a:normAutofit/>
          </a:bodyPr>
          <a:lstStyle/>
          <a:p>
            <a:r>
              <a:rPr lang="en-US" smtClean="0">
                <a:solidFill>
                  <a:srgbClr val="898989"/>
                </a:solidFill>
              </a:rPr>
              <a:t>Chris Olston        Benjamin Reed</a:t>
            </a:r>
          </a:p>
          <a:p>
            <a:r>
              <a:rPr lang="en-US" smtClean="0">
                <a:solidFill>
                  <a:schemeClr val="tx2"/>
                </a:solidFill>
              </a:rPr>
              <a:t>Utkarsh Srivastava</a:t>
            </a:r>
          </a:p>
          <a:p>
            <a:r>
              <a:rPr lang="en-US" smtClean="0">
                <a:solidFill>
                  <a:srgbClr val="898989"/>
                </a:solidFill>
              </a:rPr>
              <a:t>Ravi Kumar       Andrew Tomkins</a:t>
            </a:r>
          </a:p>
        </p:txBody>
      </p:sp>
      <p:sp>
        <p:nvSpPr>
          <p:cNvPr id="4" name="Rounded Rectangle 3"/>
          <p:cNvSpPr>
            <a:spLocks noChangeArrowheads="1"/>
          </p:cNvSpPr>
          <p:nvPr/>
        </p:nvSpPr>
        <p:spPr bwMode="auto">
          <a:xfrm>
            <a:off x="2438400" y="1371600"/>
            <a:ext cx="6324600" cy="1447800"/>
          </a:xfrm>
          <a:prstGeom prst="roundRect">
            <a:avLst>
              <a:gd name="adj" fmla="val 16667"/>
            </a:avLst>
          </a:prstGeom>
          <a:gradFill rotWithShape="1">
            <a:gsLst>
              <a:gs pos="0">
                <a:srgbClr val="C8B0ED"/>
              </a:gs>
              <a:gs pos="100000">
                <a:srgbClr val="7F5BAB"/>
              </a:gs>
            </a:gsLst>
            <a:lin ang="5400000"/>
          </a:gradFill>
          <a:ln w="9525">
            <a:solidFill>
              <a:srgbClr val="7D60A0"/>
            </a:solidFill>
            <a:round/>
            <a:headEnd/>
            <a:tailEnd/>
          </a:ln>
          <a:effectLst>
            <a:outerShdw dist="23000" dir="5400000" rotWithShape="0">
              <a:srgbClr val="808080">
                <a:alpha val="34999"/>
              </a:srgbClr>
            </a:outerShdw>
          </a:effectLst>
        </p:spPr>
        <p:txBody>
          <a:bodyPr anchor="ctr"/>
          <a:lstStyle/>
          <a:p>
            <a:pPr algn="ctr"/>
            <a:r>
              <a:rPr lang="en-US" sz="3600">
                <a:solidFill>
                  <a:srgbClr val="FFFFFF"/>
                </a:solidFill>
                <a:latin typeface="Calibri" pitchFamily="-65" charset="0"/>
              </a:rPr>
              <a:t>Pig Latin: A Not-So-Foreign Language For Data Processing</a:t>
            </a:r>
          </a:p>
        </p:txBody>
      </p:sp>
      <p:pic>
        <p:nvPicPr>
          <p:cNvPr id="6" name="Picture 5"/>
          <p:cNvPicPr>
            <a:picLocks noChangeAspect="1"/>
          </p:cNvPicPr>
          <p:nvPr/>
        </p:nvPicPr>
        <p:blipFill>
          <a:blip r:embed="rId2"/>
          <a:srcRect l="18000" r="18000"/>
          <a:stretch>
            <a:fillRect/>
          </a:stretch>
        </p:blipFill>
        <p:spPr>
          <a:xfrm>
            <a:off x="374904" y="1219200"/>
            <a:ext cx="1682496" cy="1752600"/>
          </a:xfrm>
          <a:prstGeom prst="rect">
            <a:avLst/>
          </a:prstGeom>
          <a:ln>
            <a:noFill/>
          </a:ln>
          <a:effectLst>
            <a:softEdge rad="112500"/>
          </a:effectLst>
        </p:spPr>
      </p:pic>
      <p:pic>
        <p:nvPicPr>
          <p:cNvPr id="15365" name="Picture 4" descr="Picture1.png"/>
          <p:cNvPicPr>
            <a:picLocks noChangeAspect="1"/>
          </p:cNvPicPr>
          <p:nvPr/>
        </p:nvPicPr>
        <p:blipFill>
          <a:blip r:embed="rId3"/>
          <a:srcRect/>
          <a:stretch>
            <a:fillRect/>
          </a:stretch>
        </p:blipFill>
        <p:spPr bwMode="auto">
          <a:xfrm>
            <a:off x="3127375" y="5638800"/>
            <a:ext cx="1292225" cy="762000"/>
          </a:xfrm>
          <a:prstGeom prst="rect">
            <a:avLst/>
          </a:prstGeom>
          <a:noFill/>
          <a:ln w="9525">
            <a:noFill/>
            <a:miter lim="800000"/>
            <a:headEnd/>
            <a:tailEnd/>
          </a:ln>
        </p:spPr>
      </p:pic>
      <p:sp>
        <p:nvSpPr>
          <p:cNvPr id="15366" name="TextBox 6"/>
          <p:cNvSpPr txBox="1">
            <a:spLocks noChangeArrowheads="1"/>
          </p:cNvSpPr>
          <p:nvPr/>
        </p:nvSpPr>
        <p:spPr bwMode="auto">
          <a:xfrm>
            <a:off x="4516438" y="5715000"/>
            <a:ext cx="1692275" cy="584200"/>
          </a:xfrm>
          <a:prstGeom prst="rect">
            <a:avLst/>
          </a:prstGeom>
          <a:noFill/>
          <a:ln w="9525">
            <a:noFill/>
            <a:miter lim="800000"/>
            <a:headEnd/>
            <a:tailEnd/>
          </a:ln>
        </p:spPr>
        <p:txBody>
          <a:bodyPr wrap="none">
            <a:spAutoFit/>
          </a:bodyPr>
          <a:lstStyle/>
          <a:p>
            <a:r>
              <a:rPr lang="en-US" sz="3200">
                <a:solidFill>
                  <a:schemeClr val="tx2"/>
                </a:solidFill>
                <a:latin typeface="Calibri" pitchFamily="-65" charset="0"/>
              </a:rPr>
              <a:t>Research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smtClean="0"/>
              <a:t>In Pig </a:t>
            </a:r>
            <a:r>
              <a:rPr lang="en-US" dirty="0" smtClean="0"/>
              <a:t>Latin </a:t>
            </a:r>
            <a:r>
              <a:rPr lang="en-US" sz="2800" dirty="0" smtClean="0"/>
              <a:t>[My Slide … somewhat] </a:t>
            </a:r>
            <a:endParaRPr lang="en-US" sz="2800" dirty="0" smtClean="0"/>
          </a:p>
        </p:txBody>
      </p:sp>
      <p:sp>
        <p:nvSpPr>
          <p:cNvPr id="3" name="Content Placeholder 2"/>
          <p:cNvSpPr>
            <a:spLocks noGrp="1"/>
          </p:cNvSpPr>
          <p:nvPr>
            <p:ph idx="1"/>
          </p:nvPr>
        </p:nvSpPr>
        <p:spPr>
          <a:xfrm>
            <a:off x="152400" y="1066800"/>
            <a:ext cx="8915400" cy="4495800"/>
          </a:xfrm>
        </p:spPr>
        <p:txBody>
          <a:bodyPr>
            <a:normAutofit fontScale="92500" lnSpcReduction="10000"/>
          </a:bodyPr>
          <a:lstStyle/>
          <a:p>
            <a:pPr>
              <a:lnSpc>
                <a:spcPct val="90000"/>
              </a:lnSpc>
              <a:buFont typeface="Arial" charset="0"/>
              <a:buNone/>
            </a:pPr>
            <a:r>
              <a:rPr lang="en-US" sz="2800" dirty="0" smtClean="0"/>
              <a:t>visits             = </a:t>
            </a:r>
            <a:r>
              <a:rPr lang="en-US" sz="2800" dirty="0" smtClean="0">
                <a:solidFill>
                  <a:srgbClr val="F79646"/>
                </a:solidFill>
              </a:rPr>
              <a:t>load</a:t>
            </a:r>
            <a:r>
              <a:rPr lang="en-US" sz="2800" dirty="0" smtClean="0"/>
              <a:t> </a:t>
            </a:r>
            <a:r>
              <a:rPr lang="en-US" sz="2800" dirty="0" smtClean="0">
                <a:solidFill>
                  <a:schemeClr val="accent2"/>
                </a:solidFill>
              </a:rPr>
              <a:t>‘/data/visits’ </a:t>
            </a:r>
            <a:r>
              <a:rPr lang="en-US" sz="2800" dirty="0" smtClean="0">
                <a:solidFill>
                  <a:srgbClr val="F79646"/>
                </a:solidFill>
              </a:rPr>
              <a:t>as</a:t>
            </a:r>
            <a:r>
              <a:rPr lang="en-US" sz="2800" dirty="0" smtClean="0"/>
              <a:t> (user, </a:t>
            </a:r>
            <a:r>
              <a:rPr lang="en-US" sz="2800" dirty="0" err="1" smtClean="0"/>
              <a:t>url</a:t>
            </a:r>
            <a:r>
              <a:rPr lang="en-US" sz="2800" dirty="0" smtClean="0"/>
              <a:t>, time);</a:t>
            </a:r>
          </a:p>
          <a:p>
            <a:pPr>
              <a:lnSpc>
                <a:spcPct val="90000"/>
              </a:lnSpc>
              <a:buFont typeface="Arial" charset="0"/>
              <a:buNone/>
            </a:pPr>
            <a:r>
              <a:rPr lang="en-US" sz="2800" dirty="0" err="1" smtClean="0"/>
              <a:t>gVisits</a:t>
            </a:r>
            <a:r>
              <a:rPr lang="en-US" sz="2800" dirty="0" smtClean="0"/>
              <a:t>          = </a:t>
            </a:r>
            <a:r>
              <a:rPr lang="en-US" sz="2800" dirty="0" smtClean="0">
                <a:solidFill>
                  <a:srgbClr val="F79646"/>
                </a:solidFill>
              </a:rPr>
              <a:t>group</a:t>
            </a:r>
            <a:r>
              <a:rPr lang="en-US" sz="2800" dirty="0" smtClean="0"/>
              <a:t> visits </a:t>
            </a:r>
            <a:r>
              <a:rPr lang="en-US" sz="2800" dirty="0" smtClean="0">
                <a:solidFill>
                  <a:srgbClr val="F79646"/>
                </a:solidFill>
              </a:rPr>
              <a:t>by</a:t>
            </a:r>
            <a:r>
              <a:rPr lang="en-US" sz="2800" dirty="0" smtClean="0"/>
              <a:t> </a:t>
            </a:r>
            <a:r>
              <a:rPr lang="en-US" sz="2800" dirty="0" err="1" smtClean="0"/>
              <a:t>url</a:t>
            </a:r>
            <a:r>
              <a:rPr lang="en-US" sz="2800" dirty="0" smtClean="0"/>
              <a:t>;</a:t>
            </a:r>
          </a:p>
          <a:p>
            <a:pPr>
              <a:lnSpc>
                <a:spcPct val="90000"/>
              </a:lnSpc>
              <a:buFont typeface="Arial" charset="0"/>
              <a:buNone/>
            </a:pPr>
            <a:r>
              <a:rPr lang="en-US" sz="2800" dirty="0" err="1" smtClean="0"/>
              <a:t>visitCounts</a:t>
            </a:r>
            <a:r>
              <a:rPr lang="en-US" sz="2800" dirty="0" smtClean="0"/>
              <a:t>  = </a:t>
            </a:r>
            <a:r>
              <a:rPr lang="en-US" sz="2800" dirty="0" err="1" smtClean="0">
                <a:solidFill>
                  <a:srgbClr val="F79646"/>
                </a:solidFill>
              </a:rPr>
              <a:t>foreach</a:t>
            </a:r>
            <a:r>
              <a:rPr lang="en-US" sz="2800" dirty="0" smtClean="0"/>
              <a:t> </a:t>
            </a:r>
            <a:r>
              <a:rPr lang="en-US" sz="2800" dirty="0" err="1" smtClean="0"/>
              <a:t>gVisits</a:t>
            </a:r>
            <a:r>
              <a:rPr lang="en-US" sz="2800" dirty="0" smtClean="0"/>
              <a:t> </a:t>
            </a:r>
            <a:r>
              <a:rPr lang="en-US" sz="2800" dirty="0" smtClean="0">
                <a:solidFill>
                  <a:srgbClr val="F79646"/>
                </a:solidFill>
              </a:rPr>
              <a:t>generate</a:t>
            </a:r>
            <a:r>
              <a:rPr lang="en-US" sz="2800" dirty="0" smtClean="0"/>
              <a:t> </a:t>
            </a:r>
            <a:r>
              <a:rPr lang="en-US" sz="2800" dirty="0" err="1" smtClean="0"/>
              <a:t>url</a:t>
            </a:r>
            <a:r>
              <a:rPr lang="en-US" sz="2800" dirty="0" smtClean="0"/>
              <a:t>, count(visits);</a:t>
            </a:r>
          </a:p>
          <a:p>
            <a:pPr>
              <a:lnSpc>
                <a:spcPct val="90000"/>
              </a:lnSpc>
              <a:buFont typeface="Arial" charset="0"/>
              <a:buNone/>
            </a:pPr>
            <a:endParaRPr lang="en-US" sz="2800" dirty="0" smtClean="0"/>
          </a:p>
          <a:p>
            <a:pPr>
              <a:lnSpc>
                <a:spcPct val="90000"/>
              </a:lnSpc>
              <a:buFont typeface="Arial" charset="0"/>
              <a:buNone/>
            </a:pPr>
            <a:r>
              <a:rPr lang="en-US" sz="2800" dirty="0" err="1" smtClean="0"/>
              <a:t>urlInfo</a:t>
            </a:r>
            <a:r>
              <a:rPr lang="en-US" sz="2800" dirty="0" smtClean="0"/>
              <a:t>          = </a:t>
            </a:r>
            <a:r>
              <a:rPr lang="en-US" sz="2800" dirty="0" smtClean="0">
                <a:solidFill>
                  <a:srgbClr val="F79646"/>
                </a:solidFill>
              </a:rPr>
              <a:t>load</a:t>
            </a:r>
            <a:r>
              <a:rPr lang="en-US" sz="2800" dirty="0" smtClean="0"/>
              <a:t> </a:t>
            </a:r>
            <a:r>
              <a:rPr lang="en-US" sz="2800" dirty="0" smtClean="0">
                <a:solidFill>
                  <a:srgbClr val="C0504D"/>
                </a:solidFill>
              </a:rPr>
              <a:t>‘/data/</a:t>
            </a:r>
            <a:r>
              <a:rPr lang="en-US" sz="2800" dirty="0" err="1" smtClean="0">
                <a:solidFill>
                  <a:srgbClr val="C0504D"/>
                </a:solidFill>
              </a:rPr>
              <a:t>urlInfo</a:t>
            </a:r>
            <a:r>
              <a:rPr lang="en-US" sz="2800" dirty="0" smtClean="0">
                <a:solidFill>
                  <a:srgbClr val="C0504D"/>
                </a:solidFill>
              </a:rPr>
              <a:t>’ </a:t>
            </a:r>
            <a:r>
              <a:rPr lang="en-US" sz="2800" dirty="0" smtClean="0">
                <a:solidFill>
                  <a:srgbClr val="F79646"/>
                </a:solidFill>
              </a:rPr>
              <a:t>as</a:t>
            </a:r>
            <a:r>
              <a:rPr lang="en-US" sz="2800" dirty="0" smtClean="0"/>
              <a:t> (</a:t>
            </a:r>
            <a:r>
              <a:rPr lang="en-US" sz="2800" dirty="0" err="1" smtClean="0"/>
              <a:t>url</a:t>
            </a:r>
            <a:r>
              <a:rPr lang="en-US" sz="2800" dirty="0" smtClean="0"/>
              <a:t>, category, </a:t>
            </a:r>
            <a:r>
              <a:rPr lang="en-US" sz="2800" dirty="0" err="1" smtClean="0"/>
              <a:t>pRank</a:t>
            </a:r>
            <a:r>
              <a:rPr lang="en-US" sz="2800" dirty="0" smtClean="0"/>
              <a:t>);</a:t>
            </a:r>
          </a:p>
          <a:p>
            <a:pPr>
              <a:lnSpc>
                <a:spcPct val="90000"/>
              </a:lnSpc>
              <a:buFont typeface="Arial" charset="0"/>
              <a:buNone/>
            </a:pPr>
            <a:r>
              <a:rPr lang="en-US" sz="2800" dirty="0" err="1" smtClean="0"/>
              <a:t>visitCounts</a:t>
            </a:r>
            <a:r>
              <a:rPr lang="en-US" sz="2800" dirty="0" smtClean="0"/>
              <a:t>  = </a:t>
            </a:r>
            <a:r>
              <a:rPr lang="en-US" sz="2800" dirty="0" smtClean="0">
                <a:solidFill>
                  <a:srgbClr val="F79646"/>
                </a:solidFill>
              </a:rPr>
              <a:t>join</a:t>
            </a:r>
            <a:r>
              <a:rPr lang="en-US" sz="2800" dirty="0" smtClean="0"/>
              <a:t> </a:t>
            </a:r>
            <a:r>
              <a:rPr lang="en-US" sz="2800" dirty="0" err="1" smtClean="0"/>
              <a:t>visitCounts</a:t>
            </a:r>
            <a:r>
              <a:rPr lang="en-US" sz="2800" dirty="0" smtClean="0"/>
              <a:t> </a:t>
            </a:r>
            <a:r>
              <a:rPr lang="en-US" sz="2800" dirty="0" smtClean="0">
                <a:solidFill>
                  <a:srgbClr val="F79646"/>
                </a:solidFill>
              </a:rPr>
              <a:t>by</a:t>
            </a:r>
            <a:r>
              <a:rPr lang="en-US" sz="2800" dirty="0" smtClean="0"/>
              <a:t> </a:t>
            </a:r>
            <a:r>
              <a:rPr lang="en-US" sz="2800" dirty="0" err="1" smtClean="0"/>
              <a:t>url</a:t>
            </a:r>
            <a:r>
              <a:rPr lang="en-US" sz="2800" dirty="0" smtClean="0"/>
              <a:t>, </a:t>
            </a:r>
            <a:r>
              <a:rPr lang="en-US" sz="2800" dirty="0" err="1" smtClean="0"/>
              <a:t>urlInfo</a:t>
            </a:r>
            <a:r>
              <a:rPr lang="en-US" sz="2800" dirty="0" smtClean="0"/>
              <a:t> </a:t>
            </a:r>
            <a:r>
              <a:rPr lang="en-US" sz="2800" dirty="0" smtClean="0">
                <a:solidFill>
                  <a:srgbClr val="F79646"/>
                </a:solidFill>
              </a:rPr>
              <a:t>by</a:t>
            </a:r>
            <a:r>
              <a:rPr lang="en-US" sz="2800" dirty="0" smtClean="0"/>
              <a:t> </a:t>
            </a:r>
            <a:r>
              <a:rPr lang="en-US" sz="2800" dirty="0" err="1" smtClean="0"/>
              <a:t>url</a:t>
            </a:r>
            <a:r>
              <a:rPr lang="en-US" sz="2800" dirty="0" smtClean="0"/>
              <a:t>;</a:t>
            </a:r>
          </a:p>
          <a:p>
            <a:pPr>
              <a:lnSpc>
                <a:spcPct val="90000"/>
              </a:lnSpc>
              <a:buFont typeface="Arial" charset="0"/>
              <a:buNone/>
            </a:pPr>
            <a:endParaRPr lang="en-US" sz="2800" dirty="0" smtClean="0"/>
          </a:p>
          <a:p>
            <a:pPr>
              <a:lnSpc>
                <a:spcPct val="90000"/>
              </a:lnSpc>
              <a:buFont typeface="Arial" charset="0"/>
              <a:buNone/>
            </a:pPr>
            <a:r>
              <a:rPr lang="en-US" sz="2800" dirty="0" err="1" smtClean="0"/>
              <a:t>gCategories</a:t>
            </a:r>
            <a:r>
              <a:rPr lang="en-US" sz="2800" dirty="0" smtClean="0"/>
              <a:t> = </a:t>
            </a:r>
            <a:r>
              <a:rPr lang="en-US" sz="2800" dirty="0" smtClean="0">
                <a:solidFill>
                  <a:srgbClr val="F79646"/>
                </a:solidFill>
              </a:rPr>
              <a:t>group</a:t>
            </a:r>
            <a:r>
              <a:rPr lang="en-US" sz="2800" dirty="0" smtClean="0"/>
              <a:t> </a:t>
            </a:r>
            <a:r>
              <a:rPr lang="en-US" sz="2800" dirty="0" err="1" smtClean="0"/>
              <a:t>visitCounts</a:t>
            </a:r>
            <a:r>
              <a:rPr lang="en-US" sz="2800" dirty="0" smtClean="0"/>
              <a:t> </a:t>
            </a:r>
            <a:r>
              <a:rPr lang="en-US" sz="2800" dirty="0" smtClean="0">
                <a:solidFill>
                  <a:srgbClr val="F79646"/>
                </a:solidFill>
              </a:rPr>
              <a:t>by</a:t>
            </a:r>
            <a:r>
              <a:rPr lang="en-US" sz="2800" dirty="0" smtClean="0"/>
              <a:t> category;</a:t>
            </a:r>
          </a:p>
          <a:p>
            <a:pPr>
              <a:lnSpc>
                <a:spcPct val="90000"/>
              </a:lnSpc>
              <a:buFont typeface="Arial" charset="0"/>
              <a:buNone/>
            </a:pPr>
            <a:r>
              <a:rPr lang="en-US" sz="2800" dirty="0" err="1" smtClean="0"/>
              <a:t>topUrls</a:t>
            </a:r>
            <a:r>
              <a:rPr lang="en-US" sz="2800" dirty="0" smtClean="0"/>
              <a:t> = </a:t>
            </a:r>
            <a:r>
              <a:rPr lang="en-US" sz="2800" dirty="0" err="1" smtClean="0">
                <a:solidFill>
                  <a:srgbClr val="F79646"/>
                </a:solidFill>
              </a:rPr>
              <a:t>foreach</a:t>
            </a:r>
            <a:r>
              <a:rPr lang="en-US" sz="2800" dirty="0" smtClean="0"/>
              <a:t> </a:t>
            </a:r>
            <a:r>
              <a:rPr lang="en-US" sz="2800" dirty="0" err="1" smtClean="0"/>
              <a:t>gCategories</a:t>
            </a:r>
            <a:r>
              <a:rPr lang="en-US" sz="2800" dirty="0" smtClean="0"/>
              <a:t> </a:t>
            </a:r>
            <a:r>
              <a:rPr lang="en-US" sz="2800" dirty="0" smtClean="0">
                <a:solidFill>
                  <a:srgbClr val="F79646"/>
                </a:solidFill>
              </a:rPr>
              <a:t>generate</a:t>
            </a:r>
            <a:r>
              <a:rPr lang="en-US" sz="2800" dirty="0" smtClean="0"/>
              <a:t> top(visitCounts,10);</a:t>
            </a:r>
          </a:p>
          <a:p>
            <a:pPr>
              <a:lnSpc>
                <a:spcPct val="90000"/>
              </a:lnSpc>
              <a:buFont typeface="Arial" charset="0"/>
              <a:buNone/>
            </a:pPr>
            <a:endParaRPr lang="en-US" sz="2800" dirty="0" smtClean="0"/>
          </a:p>
          <a:p>
            <a:pPr>
              <a:lnSpc>
                <a:spcPct val="90000"/>
              </a:lnSpc>
              <a:buFont typeface="Arial" charset="0"/>
              <a:buNone/>
            </a:pPr>
            <a:r>
              <a:rPr lang="en-US" sz="2800" dirty="0" smtClean="0"/>
              <a:t>store </a:t>
            </a:r>
            <a:r>
              <a:rPr lang="en-US" sz="2800" dirty="0" err="1" smtClean="0"/>
              <a:t>topUrls</a:t>
            </a:r>
            <a:r>
              <a:rPr lang="en-US" sz="2800" dirty="0" smtClean="0"/>
              <a:t> into ‘/data/</a:t>
            </a:r>
            <a:r>
              <a:rPr lang="en-US" sz="2800" dirty="0" err="1" smtClean="0"/>
              <a:t>topUrls</a:t>
            </a:r>
            <a:r>
              <a:rPr lang="en-US" sz="2800" dirty="0" smtClean="0"/>
              <a:t>’;</a:t>
            </a:r>
          </a:p>
        </p:txBody>
      </p:sp>
      <p:sp>
        <p:nvSpPr>
          <p:cNvPr id="5" name="TextBox 4"/>
          <p:cNvSpPr txBox="1"/>
          <p:nvPr/>
        </p:nvSpPr>
        <p:spPr>
          <a:xfrm>
            <a:off x="5334000" y="4962435"/>
            <a:ext cx="3471976" cy="1200329"/>
          </a:xfrm>
          <a:prstGeom prst="rect">
            <a:avLst/>
          </a:prstGeom>
          <a:noFill/>
        </p:spPr>
        <p:txBody>
          <a:bodyPr wrap="none" rtlCol="0">
            <a:spAutoFit/>
          </a:bodyPr>
          <a:lstStyle/>
          <a:p>
            <a:r>
              <a:rPr lang="en-US" dirty="0" smtClean="0">
                <a:solidFill>
                  <a:schemeClr val="accent2">
                    <a:lumMod val="75000"/>
                  </a:schemeClr>
                </a:solidFill>
              </a:rPr>
              <a:t>Operate Directly over files, </a:t>
            </a:r>
          </a:p>
          <a:p>
            <a:r>
              <a:rPr lang="en-US" dirty="0" smtClean="0">
                <a:solidFill>
                  <a:schemeClr val="accent2">
                    <a:lumMod val="75000"/>
                  </a:schemeClr>
                </a:solidFill>
              </a:rPr>
              <a:t>Optional Schema</a:t>
            </a:r>
          </a:p>
          <a:p>
            <a:r>
              <a:rPr lang="en-US" dirty="0" smtClean="0">
                <a:solidFill>
                  <a:schemeClr val="accent2">
                    <a:lumMod val="75000"/>
                  </a:schemeClr>
                </a:solidFill>
              </a:rPr>
              <a:t>Track Progress, </a:t>
            </a:r>
          </a:p>
          <a:p>
            <a:r>
              <a:rPr lang="en-US" dirty="0" smtClean="0">
                <a:solidFill>
                  <a:schemeClr val="accent2">
                    <a:lumMod val="75000"/>
                  </a:schemeClr>
                </a:solidFill>
              </a:rPr>
              <a:t>High level (the WHAT not HOW)</a:t>
            </a:r>
            <a:endParaRPr lang="en-US" dirty="0">
              <a:solidFill>
                <a:schemeClr val="accent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smtClean="0"/>
              <a:t>Step-by-step Procedural Control</a:t>
            </a:r>
          </a:p>
        </p:txBody>
      </p:sp>
      <p:sp>
        <p:nvSpPr>
          <p:cNvPr id="3" name="Content Placeholder 2"/>
          <p:cNvSpPr>
            <a:spLocks noGrp="1"/>
          </p:cNvSpPr>
          <p:nvPr>
            <p:ph idx="1"/>
          </p:nvPr>
        </p:nvSpPr>
        <p:spPr>
          <a:xfrm>
            <a:off x="457200" y="1066800"/>
            <a:ext cx="8229600" cy="609600"/>
          </a:xfrm>
        </p:spPr>
        <p:txBody>
          <a:bodyPr/>
          <a:lstStyle/>
          <a:p>
            <a:pPr algn="ctr">
              <a:buFont typeface="Arial" charset="0"/>
              <a:buNone/>
            </a:pPr>
            <a:r>
              <a:rPr lang="en-US" sz="2400" smtClean="0"/>
              <a:t>Target users are entrenched procedural programmers</a:t>
            </a:r>
          </a:p>
          <a:p>
            <a:pPr lvl="2">
              <a:buFont typeface="Arial" charset="0"/>
              <a:buNone/>
            </a:pPr>
            <a:endParaRPr lang="en-US" smtClean="0"/>
          </a:p>
        </p:txBody>
      </p:sp>
      <p:sp>
        <p:nvSpPr>
          <p:cNvPr id="4" name="Rounded Rectangular Callout 3"/>
          <p:cNvSpPr>
            <a:spLocks noChangeArrowheads="1"/>
          </p:cNvSpPr>
          <p:nvPr/>
        </p:nvSpPr>
        <p:spPr bwMode="auto">
          <a:xfrm>
            <a:off x="152400" y="1752600"/>
            <a:ext cx="8839200" cy="1079500"/>
          </a:xfrm>
          <a:prstGeom prst="wedgeRoundRectCallout">
            <a:avLst>
              <a:gd name="adj1" fmla="val 38653"/>
              <a:gd name="adj2" fmla="val 62685"/>
              <a:gd name="adj3" fmla="val 16667"/>
            </a:avLst>
          </a:prstGeom>
          <a:gradFill rotWithShape="1">
            <a:gsLst>
              <a:gs pos="0">
                <a:srgbClr val="9BC1FF"/>
              </a:gs>
              <a:gs pos="100000">
                <a:srgbClr val="3F80CD"/>
              </a:gs>
            </a:gsLst>
            <a:lin ang="5400000"/>
          </a:gradFill>
          <a:ln w="9525">
            <a:solidFill>
              <a:srgbClr val="4A7EBB"/>
            </a:solidFill>
            <a:miter lim="800000"/>
            <a:headEnd/>
            <a:tailEnd/>
          </a:ln>
          <a:effectLst>
            <a:outerShdw dist="23000" dir="5400000" rotWithShape="0">
              <a:srgbClr val="808080">
                <a:alpha val="34999"/>
              </a:srgbClr>
            </a:outerShdw>
          </a:effectLst>
        </p:spPr>
        <p:txBody>
          <a:bodyPr anchor="ctr"/>
          <a:lstStyle/>
          <a:p>
            <a:r>
              <a:rPr lang="en-US" sz="2000">
                <a:solidFill>
                  <a:schemeClr val="bg1"/>
                </a:solidFill>
                <a:latin typeface="Calibri" pitchFamily="-65" charset="0"/>
              </a:rPr>
              <a:t>The step-by-step method of creating a program in Pig is much cleaner and simpler to use than the single block method of SQL. It is easier to keep track of what your variables are, and where you are in the process of analyzing your data.</a:t>
            </a:r>
          </a:p>
        </p:txBody>
      </p:sp>
      <p:sp>
        <p:nvSpPr>
          <p:cNvPr id="5" name="TextBox 4"/>
          <p:cNvSpPr txBox="1">
            <a:spLocks noChangeArrowheads="1"/>
          </p:cNvSpPr>
          <p:nvPr/>
        </p:nvSpPr>
        <p:spPr bwMode="auto">
          <a:xfrm>
            <a:off x="7345363" y="2971800"/>
            <a:ext cx="1798637" cy="646113"/>
          </a:xfrm>
          <a:prstGeom prst="rect">
            <a:avLst/>
          </a:prstGeom>
          <a:noFill/>
          <a:ln w="9525">
            <a:noFill/>
            <a:miter lim="800000"/>
            <a:headEnd/>
            <a:tailEnd/>
          </a:ln>
        </p:spPr>
        <p:txBody>
          <a:bodyPr wrap="none">
            <a:spAutoFit/>
          </a:bodyPr>
          <a:lstStyle/>
          <a:p>
            <a:pPr algn="ctr"/>
            <a:r>
              <a:rPr lang="en-US">
                <a:solidFill>
                  <a:schemeClr val="tx2"/>
                </a:solidFill>
                <a:latin typeface="Calibri" pitchFamily="-65" charset="0"/>
              </a:rPr>
              <a:t>Jasmine Novak</a:t>
            </a:r>
          </a:p>
          <a:p>
            <a:pPr algn="ctr"/>
            <a:r>
              <a:rPr lang="en-US" i="1">
                <a:latin typeface="Calibri" pitchFamily="-65" charset="0"/>
              </a:rPr>
              <a:t>Engineer, Yahoo!</a:t>
            </a:r>
          </a:p>
        </p:txBody>
      </p:sp>
      <p:sp>
        <p:nvSpPr>
          <p:cNvPr id="6" name="TextBox 5"/>
          <p:cNvSpPr txBox="1">
            <a:spLocks noChangeArrowheads="1"/>
          </p:cNvSpPr>
          <p:nvPr/>
        </p:nvSpPr>
        <p:spPr bwMode="auto">
          <a:xfrm>
            <a:off x="1243013" y="5791200"/>
            <a:ext cx="6224587" cy="954088"/>
          </a:xfrm>
          <a:prstGeom prst="rect">
            <a:avLst/>
          </a:prstGeom>
          <a:noFill/>
          <a:ln w="9525">
            <a:noFill/>
            <a:miter lim="800000"/>
            <a:headEnd/>
            <a:tailEnd/>
          </a:ln>
        </p:spPr>
        <p:txBody>
          <a:bodyPr wrap="none">
            <a:spAutoFit/>
          </a:bodyPr>
          <a:lstStyle/>
          <a:p>
            <a:pPr>
              <a:buFont typeface="Arial" charset="0"/>
              <a:buChar char="•"/>
            </a:pPr>
            <a:r>
              <a:rPr lang="en-US" sz="2800">
                <a:latin typeface="Calibri" pitchFamily="-65" charset="0"/>
              </a:rPr>
              <a:t> Automatic query optimization is hard </a:t>
            </a:r>
          </a:p>
          <a:p>
            <a:pPr>
              <a:buFont typeface="Arial" charset="0"/>
              <a:buChar char="•"/>
            </a:pPr>
            <a:r>
              <a:rPr lang="en-US" sz="2800">
                <a:latin typeface="Calibri" pitchFamily="-65" charset="0"/>
              </a:rPr>
              <a:t> Pig Latin does </a:t>
            </a:r>
            <a:r>
              <a:rPr lang="en-US" sz="2800">
                <a:solidFill>
                  <a:schemeClr val="tx2"/>
                </a:solidFill>
                <a:latin typeface="Calibri" pitchFamily="-65" charset="0"/>
              </a:rPr>
              <a:t>not</a:t>
            </a:r>
            <a:r>
              <a:rPr lang="en-US" sz="2800">
                <a:latin typeface="Calibri" pitchFamily="-65" charset="0"/>
              </a:rPr>
              <a:t> preclude optimization</a:t>
            </a:r>
          </a:p>
        </p:txBody>
      </p:sp>
      <p:sp>
        <p:nvSpPr>
          <p:cNvPr id="8" name="Rounded Rectangular Callout 7"/>
          <p:cNvSpPr>
            <a:spLocks noChangeArrowheads="1"/>
          </p:cNvSpPr>
          <p:nvPr/>
        </p:nvSpPr>
        <p:spPr bwMode="auto">
          <a:xfrm>
            <a:off x="152400" y="3873500"/>
            <a:ext cx="8839200" cy="1079500"/>
          </a:xfrm>
          <a:prstGeom prst="wedgeRoundRectCallout">
            <a:avLst>
              <a:gd name="adj1" fmla="val 38653"/>
              <a:gd name="adj2" fmla="val 62685"/>
              <a:gd name="adj3" fmla="val 16667"/>
            </a:avLst>
          </a:prstGeom>
          <a:gradFill rotWithShape="1">
            <a:gsLst>
              <a:gs pos="0">
                <a:srgbClr val="9BC1FF"/>
              </a:gs>
              <a:gs pos="100000">
                <a:srgbClr val="3F80CD"/>
              </a:gs>
            </a:gsLst>
            <a:lin ang="5400000"/>
          </a:gradFill>
          <a:ln w="9525">
            <a:solidFill>
              <a:srgbClr val="4A7EBB"/>
            </a:solidFill>
            <a:miter lim="800000"/>
            <a:headEnd/>
            <a:tailEnd/>
          </a:ln>
          <a:effectLst>
            <a:outerShdw dist="23000" dir="5400000" rotWithShape="0">
              <a:srgbClr val="808080">
                <a:alpha val="34999"/>
              </a:srgbClr>
            </a:outerShdw>
          </a:effectLst>
        </p:spPr>
        <p:txBody>
          <a:bodyPr anchor="ctr"/>
          <a:lstStyle/>
          <a:p>
            <a:r>
              <a:rPr lang="en-US" sz="2000">
                <a:solidFill>
                  <a:schemeClr val="bg1"/>
                </a:solidFill>
                <a:latin typeface="Calibri" pitchFamily="-65" charset="0"/>
              </a:rPr>
              <a:t>With the various interleaved clauses in SQL, it is difficult to know what is actually happening sequentially. With Pig, the data nesting and the temporary tables get abstracted away. Pig has fewer primitives than SQL does, but  it’s more powerful. </a:t>
            </a:r>
          </a:p>
        </p:txBody>
      </p:sp>
      <p:sp>
        <p:nvSpPr>
          <p:cNvPr id="9" name="TextBox 8"/>
          <p:cNvSpPr txBox="1">
            <a:spLocks noChangeArrowheads="1"/>
          </p:cNvSpPr>
          <p:nvPr/>
        </p:nvSpPr>
        <p:spPr bwMode="auto">
          <a:xfrm>
            <a:off x="6553200" y="5068888"/>
            <a:ext cx="2628900" cy="646112"/>
          </a:xfrm>
          <a:prstGeom prst="rect">
            <a:avLst/>
          </a:prstGeom>
          <a:noFill/>
          <a:ln w="9525">
            <a:noFill/>
            <a:miter lim="800000"/>
            <a:headEnd/>
            <a:tailEnd/>
          </a:ln>
        </p:spPr>
        <p:txBody>
          <a:bodyPr wrap="none">
            <a:spAutoFit/>
          </a:bodyPr>
          <a:lstStyle/>
          <a:p>
            <a:pPr algn="ctr"/>
            <a:r>
              <a:rPr lang="en-US">
                <a:solidFill>
                  <a:schemeClr val="tx2"/>
                </a:solidFill>
                <a:latin typeface="Calibri" pitchFamily="-65" charset="0"/>
              </a:rPr>
              <a:t>David Ciemiewicz</a:t>
            </a:r>
          </a:p>
          <a:p>
            <a:pPr algn="ctr"/>
            <a:r>
              <a:rPr lang="en-US" i="1">
                <a:latin typeface="Calibri" pitchFamily="-65" charset="0"/>
              </a:rPr>
              <a:t>Search Excellence, Yahoo!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p:bldP spid="6" grpId="0"/>
      <p:bldP spid="8" grpId="0" animBg="1"/>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a:spLocks noGrp="1"/>
          </p:cNvSpPr>
          <p:nvPr>
            <p:ph idx="1"/>
          </p:nvPr>
        </p:nvSpPr>
        <p:spPr>
          <a:xfrm>
            <a:off x="152400" y="1066800"/>
            <a:ext cx="8915400" cy="5486400"/>
          </a:xfrm>
        </p:spPr>
        <p:txBody>
          <a:bodyPr/>
          <a:lstStyle/>
          <a:p>
            <a:r>
              <a:rPr lang="en-US" dirty="0" smtClean="0"/>
              <a:t>Pig Latin has a </a:t>
            </a:r>
            <a:r>
              <a:rPr lang="en-US" dirty="0" smtClean="0">
                <a:solidFill>
                  <a:schemeClr val="tx2"/>
                </a:solidFill>
              </a:rPr>
              <a:t>fully-</a:t>
            </a:r>
            <a:r>
              <a:rPr lang="en-US" dirty="0" err="1" smtClean="0">
                <a:solidFill>
                  <a:schemeClr val="tx2"/>
                </a:solidFill>
              </a:rPr>
              <a:t>nestable</a:t>
            </a:r>
            <a:r>
              <a:rPr lang="en-US" dirty="0" smtClean="0">
                <a:solidFill>
                  <a:schemeClr val="tx2"/>
                </a:solidFill>
              </a:rPr>
              <a:t> data model </a:t>
            </a:r>
            <a:r>
              <a:rPr lang="en-US" dirty="0" smtClean="0"/>
              <a:t>with:</a:t>
            </a:r>
          </a:p>
          <a:p>
            <a:pPr lvl="1"/>
            <a:r>
              <a:rPr lang="en-US" dirty="0" smtClean="0"/>
              <a:t>Atomic values, </a:t>
            </a:r>
            <a:r>
              <a:rPr lang="en-US" dirty="0" err="1" smtClean="0"/>
              <a:t>tuples</a:t>
            </a:r>
            <a:r>
              <a:rPr lang="en-US" dirty="0" smtClean="0"/>
              <a:t>, bags (lists), and maps</a:t>
            </a:r>
          </a:p>
          <a:p>
            <a:pPr lvl="1"/>
            <a:endParaRPr lang="en-US" dirty="0" smtClean="0"/>
          </a:p>
          <a:p>
            <a:pPr lvl="1" algn="ctr">
              <a:buFont typeface="Arial" charset="0"/>
              <a:buNone/>
            </a:pPr>
            <a:r>
              <a:rPr lang="en-US" dirty="0" smtClean="0"/>
              <a:t> </a:t>
            </a:r>
          </a:p>
          <a:p>
            <a:pPr lvl="1">
              <a:buFont typeface="Arial" charset="0"/>
              <a:buNone/>
            </a:pPr>
            <a:endParaRPr lang="en-US" sz="2400" dirty="0" smtClean="0"/>
          </a:p>
          <a:p>
            <a:pPr lvl="1">
              <a:buFont typeface="Arial" charset="0"/>
              <a:buNone/>
            </a:pPr>
            <a:endParaRPr lang="en-US" dirty="0" smtClean="0"/>
          </a:p>
          <a:p>
            <a:r>
              <a:rPr lang="en-US" dirty="0" smtClean="0"/>
              <a:t>More </a:t>
            </a:r>
            <a:r>
              <a:rPr lang="en-US" dirty="0" smtClean="0">
                <a:solidFill>
                  <a:srgbClr val="1F497D"/>
                </a:solidFill>
              </a:rPr>
              <a:t>natural to programmers</a:t>
            </a:r>
            <a:r>
              <a:rPr lang="en-US" dirty="0" smtClean="0"/>
              <a:t> than flat </a:t>
            </a:r>
            <a:r>
              <a:rPr lang="en-US" dirty="0" err="1" smtClean="0"/>
              <a:t>tuples</a:t>
            </a:r>
            <a:endParaRPr lang="en-US" dirty="0" smtClean="0"/>
          </a:p>
          <a:p>
            <a:endParaRPr lang="en-US" dirty="0" smtClean="0">
              <a:solidFill>
                <a:srgbClr val="1F497D"/>
              </a:solidFill>
            </a:endParaRPr>
          </a:p>
          <a:p>
            <a:pPr>
              <a:buNone/>
            </a:pPr>
            <a:endParaRPr lang="en-US" dirty="0" smtClean="0"/>
          </a:p>
        </p:txBody>
      </p:sp>
      <p:sp>
        <p:nvSpPr>
          <p:cNvPr id="34819" name="Title 1"/>
          <p:cNvSpPr>
            <a:spLocks noGrp="1"/>
          </p:cNvSpPr>
          <p:nvPr>
            <p:ph type="title"/>
          </p:nvPr>
        </p:nvSpPr>
        <p:spPr/>
        <p:txBody>
          <a:bodyPr/>
          <a:lstStyle/>
          <a:p>
            <a:r>
              <a:rPr lang="en-US" smtClean="0"/>
              <a:t>Nested Data Model</a:t>
            </a:r>
          </a:p>
        </p:txBody>
      </p:sp>
      <p:grpSp>
        <p:nvGrpSpPr>
          <p:cNvPr id="3" name="Group 16"/>
          <p:cNvGrpSpPr>
            <a:grpSpLocks/>
          </p:cNvGrpSpPr>
          <p:nvPr/>
        </p:nvGrpSpPr>
        <p:grpSpPr bwMode="auto">
          <a:xfrm>
            <a:off x="2971800" y="2363788"/>
            <a:ext cx="2517775" cy="1217612"/>
            <a:chOff x="2971800" y="2363804"/>
            <a:chExt cx="2518343" cy="1217596"/>
          </a:xfrm>
        </p:grpSpPr>
        <p:sp>
          <p:nvSpPr>
            <p:cNvPr id="34821" name="TextBox 8"/>
            <p:cNvSpPr txBox="1">
              <a:spLocks noChangeArrowheads="1"/>
            </p:cNvSpPr>
            <p:nvPr/>
          </p:nvSpPr>
          <p:spPr bwMode="auto">
            <a:xfrm>
              <a:off x="3127944" y="2754868"/>
              <a:ext cx="870739" cy="369332"/>
            </a:xfrm>
            <a:prstGeom prst="rect">
              <a:avLst/>
            </a:prstGeom>
            <a:noFill/>
            <a:ln w="9525">
              <a:noFill/>
              <a:miter lim="800000"/>
              <a:headEnd/>
              <a:tailEnd/>
            </a:ln>
          </p:spPr>
          <p:txBody>
            <a:bodyPr wrap="none">
              <a:spAutoFit/>
            </a:bodyPr>
            <a:lstStyle/>
            <a:p>
              <a:r>
                <a:rPr lang="en-US">
                  <a:latin typeface="Calibri" pitchFamily="-65" charset="0"/>
                </a:rPr>
                <a:t>yahoo ,</a:t>
              </a:r>
            </a:p>
          </p:txBody>
        </p:sp>
        <p:sp>
          <p:nvSpPr>
            <p:cNvPr id="34822" name="TextBox 11"/>
            <p:cNvSpPr txBox="1">
              <a:spLocks noChangeArrowheads="1"/>
            </p:cNvSpPr>
            <p:nvPr/>
          </p:nvSpPr>
          <p:spPr bwMode="auto">
            <a:xfrm>
              <a:off x="4194744" y="2450068"/>
              <a:ext cx="872429" cy="369332"/>
            </a:xfrm>
            <a:prstGeom prst="rect">
              <a:avLst/>
            </a:prstGeom>
            <a:noFill/>
            <a:ln w="9525">
              <a:noFill/>
              <a:miter lim="800000"/>
              <a:headEnd/>
              <a:tailEnd/>
            </a:ln>
          </p:spPr>
          <p:txBody>
            <a:bodyPr wrap="none">
              <a:spAutoFit/>
            </a:bodyPr>
            <a:lstStyle/>
            <a:p>
              <a:r>
                <a:rPr lang="en-US">
                  <a:latin typeface="Calibri" pitchFamily="-65" charset="0"/>
                </a:rPr>
                <a:t>finance</a:t>
              </a:r>
            </a:p>
          </p:txBody>
        </p:sp>
        <p:sp>
          <p:nvSpPr>
            <p:cNvPr id="34823" name="TextBox 12"/>
            <p:cNvSpPr txBox="1">
              <a:spLocks noChangeArrowheads="1"/>
            </p:cNvSpPr>
            <p:nvPr/>
          </p:nvSpPr>
          <p:spPr bwMode="auto">
            <a:xfrm>
              <a:off x="4270944" y="2754868"/>
              <a:ext cx="700432" cy="369332"/>
            </a:xfrm>
            <a:prstGeom prst="rect">
              <a:avLst/>
            </a:prstGeom>
            <a:noFill/>
            <a:ln w="9525">
              <a:noFill/>
              <a:miter lim="800000"/>
              <a:headEnd/>
              <a:tailEnd/>
            </a:ln>
          </p:spPr>
          <p:txBody>
            <a:bodyPr wrap="none">
              <a:spAutoFit/>
            </a:bodyPr>
            <a:lstStyle/>
            <a:p>
              <a:r>
                <a:rPr lang="en-US">
                  <a:latin typeface="Calibri" pitchFamily="-65" charset="0"/>
                </a:rPr>
                <a:t>email</a:t>
              </a:r>
            </a:p>
          </p:txBody>
        </p:sp>
        <p:sp>
          <p:nvSpPr>
            <p:cNvPr id="34824" name="TextBox 13"/>
            <p:cNvSpPr txBox="1">
              <a:spLocks noChangeArrowheads="1"/>
            </p:cNvSpPr>
            <p:nvPr/>
          </p:nvSpPr>
          <p:spPr bwMode="auto">
            <a:xfrm>
              <a:off x="4270944" y="3059668"/>
              <a:ext cx="672931" cy="369332"/>
            </a:xfrm>
            <a:prstGeom prst="rect">
              <a:avLst/>
            </a:prstGeom>
            <a:noFill/>
            <a:ln w="9525">
              <a:noFill/>
              <a:miter lim="800000"/>
              <a:headEnd/>
              <a:tailEnd/>
            </a:ln>
          </p:spPr>
          <p:txBody>
            <a:bodyPr wrap="none">
              <a:spAutoFit/>
            </a:bodyPr>
            <a:lstStyle/>
            <a:p>
              <a:r>
                <a:rPr lang="en-US">
                  <a:latin typeface="Calibri" pitchFamily="-65" charset="0"/>
                </a:rPr>
                <a:t>news</a:t>
              </a:r>
            </a:p>
          </p:txBody>
        </p:sp>
        <p:sp>
          <p:nvSpPr>
            <p:cNvPr id="15" name="Double Brace 14"/>
            <p:cNvSpPr>
              <a:spLocks noChangeArrowheads="1"/>
            </p:cNvSpPr>
            <p:nvPr/>
          </p:nvSpPr>
          <p:spPr bwMode="auto">
            <a:xfrm>
              <a:off x="4042344" y="2450068"/>
              <a:ext cx="1140629" cy="978932"/>
            </a:xfrm>
            <a:prstGeom prst="bracePair">
              <a:avLst>
                <a:gd name="adj" fmla="val 8333"/>
              </a:avLst>
            </a:prstGeom>
            <a:noFill/>
            <a:ln w="25400">
              <a:solidFill>
                <a:schemeClr val="accent1"/>
              </a:solidFill>
              <a:round/>
              <a:headEnd/>
              <a:tailEnd/>
            </a:ln>
            <a:effectLst>
              <a:outerShdw dist="20000" dir="5400000" rotWithShape="0">
                <a:srgbClr val="808080">
                  <a:alpha val="37999"/>
                </a:srgbClr>
              </a:outerShdw>
            </a:effectLst>
          </p:spPr>
          <p:txBody>
            <a:bodyPr/>
            <a:lstStyle/>
            <a:p>
              <a:endParaRPr lang="en-US"/>
            </a:p>
          </p:txBody>
        </p:sp>
        <p:sp>
          <p:nvSpPr>
            <p:cNvPr id="16" name="Double Bracket 15"/>
            <p:cNvSpPr>
              <a:spLocks noChangeArrowheads="1"/>
            </p:cNvSpPr>
            <p:nvPr/>
          </p:nvSpPr>
          <p:spPr bwMode="auto">
            <a:xfrm>
              <a:off x="2971800" y="2363804"/>
              <a:ext cx="2518343" cy="1217596"/>
            </a:xfrm>
            <a:prstGeom prst="bracketPair">
              <a:avLst>
                <a:gd name="adj" fmla="val 16667"/>
              </a:avLst>
            </a:prstGeom>
            <a:noFill/>
            <a:ln w="25400">
              <a:solidFill>
                <a:schemeClr val="accent1"/>
              </a:solidFill>
              <a:round/>
              <a:headEnd/>
              <a:tailEnd/>
            </a:ln>
            <a:effectLst>
              <a:outerShdw dist="20000" dir="5400000" rotWithShape="0">
                <a:srgbClr val="808080">
                  <a:alpha val="37999"/>
                </a:srgbClr>
              </a:outerShdw>
            </a:effec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smtClean="0"/>
              <a:t>Compilation into Map-Reduce</a:t>
            </a:r>
          </a:p>
        </p:txBody>
      </p:sp>
      <p:sp>
        <p:nvSpPr>
          <p:cNvPr id="4" name="Rounded Rectangle 3"/>
          <p:cNvSpPr>
            <a:spLocks noChangeArrowheads="1"/>
          </p:cNvSpPr>
          <p:nvPr/>
        </p:nvSpPr>
        <p:spPr bwMode="auto">
          <a:xfrm>
            <a:off x="381000" y="1219200"/>
            <a:ext cx="1981200" cy="457200"/>
          </a:xfrm>
          <a:prstGeom prst="roundRect">
            <a:avLst>
              <a:gd name="adj" fmla="val 16667"/>
            </a:avLst>
          </a:prstGeom>
          <a:gradFill rotWithShape="1">
            <a:gsLst>
              <a:gs pos="0">
                <a:srgbClr val="C8B0ED"/>
              </a:gs>
              <a:gs pos="100000">
                <a:srgbClr val="7F5BAB"/>
              </a:gs>
            </a:gsLst>
            <a:lin ang="5400000"/>
          </a:gradFill>
          <a:ln w="9525">
            <a:solidFill>
              <a:srgbClr val="7D60A0"/>
            </a:solidFill>
            <a:round/>
            <a:headEnd/>
            <a:tailEnd/>
          </a:ln>
          <a:effectLst>
            <a:outerShdw dist="23000" dir="5400000" rotWithShape="0">
              <a:srgbClr val="808080">
                <a:alpha val="34999"/>
              </a:srgbClr>
            </a:outerShdw>
          </a:effectLst>
        </p:spPr>
        <p:txBody>
          <a:bodyPr anchor="ctr"/>
          <a:lstStyle/>
          <a:p>
            <a:pPr algn="ctr"/>
            <a:r>
              <a:rPr lang="en-US" sz="2000">
                <a:solidFill>
                  <a:srgbClr val="FFFF00"/>
                </a:solidFill>
                <a:latin typeface="Calibri" pitchFamily="-65" charset="0"/>
              </a:rPr>
              <a:t>Load </a:t>
            </a:r>
            <a:r>
              <a:rPr lang="en-US" sz="1600">
                <a:solidFill>
                  <a:srgbClr val="FFFFFF"/>
                </a:solidFill>
                <a:latin typeface="Calibri" pitchFamily="-65" charset="0"/>
              </a:rPr>
              <a:t>Visits</a:t>
            </a:r>
          </a:p>
        </p:txBody>
      </p:sp>
      <p:sp>
        <p:nvSpPr>
          <p:cNvPr id="5" name="Rounded Rectangle 4"/>
          <p:cNvSpPr>
            <a:spLocks noChangeArrowheads="1"/>
          </p:cNvSpPr>
          <p:nvPr/>
        </p:nvSpPr>
        <p:spPr bwMode="auto">
          <a:xfrm>
            <a:off x="1143000" y="1981200"/>
            <a:ext cx="1981200" cy="457200"/>
          </a:xfrm>
          <a:prstGeom prst="roundRect">
            <a:avLst>
              <a:gd name="adj" fmla="val 16667"/>
            </a:avLst>
          </a:prstGeom>
          <a:gradFill rotWithShape="1">
            <a:gsLst>
              <a:gs pos="0">
                <a:srgbClr val="C8B0ED"/>
              </a:gs>
              <a:gs pos="100000">
                <a:srgbClr val="7F5BAB"/>
              </a:gs>
            </a:gsLst>
            <a:lin ang="5400000"/>
          </a:gradFill>
          <a:ln w="9525">
            <a:solidFill>
              <a:srgbClr val="7D60A0"/>
            </a:solidFill>
            <a:round/>
            <a:headEnd/>
            <a:tailEnd/>
          </a:ln>
          <a:effectLst>
            <a:outerShdw dist="23000" dir="5400000" rotWithShape="0">
              <a:srgbClr val="808080">
                <a:alpha val="34999"/>
              </a:srgbClr>
            </a:outerShdw>
          </a:effectLst>
        </p:spPr>
        <p:txBody>
          <a:bodyPr anchor="ctr"/>
          <a:lstStyle/>
          <a:p>
            <a:pPr algn="ctr"/>
            <a:r>
              <a:rPr lang="en-US" sz="2000">
                <a:solidFill>
                  <a:srgbClr val="FFFF00"/>
                </a:solidFill>
                <a:latin typeface="Calibri" pitchFamily="-65" charset="0"/>
              </a:rPr>
              <a:t>Group </a:t>
            </a:r>
            <a:r>
              <a:rPr lang="en-US" sz="1600">
                <a:solidFill>
                  <a:srgbClr val="FFFFFF"/>
                </a:solidFill>
                <a:latin typeface="Calibri" pitchFamily="-65" charset="0"/>
              </a:rPr>
              <a:t>by url</a:t>
            </a:r>
          </a:p>
        </p:txBody>
      </p:sp>
      <p:sp>
        <p:nvSpPr>
          <p:cNvPr id="6" name="Rounded Rectangle 5"/>
          <p:cNvSpPr>
            <a:spLocks noChangeArrowheads="1"/>
          </p:cNvSpPr>
          <p:nvPr/>
        </p:nvSpPr>
        <p:spPr bwMode="auto">
          <a:xfrm>
            <a:off x="2362200" y="2743200"/>
            <a:ext cx="1981200" cy="609600"/>
          </a:xfrm>
          <a:prstGeom prst="roundRect">
            <a:avLst>
              <a:gd name="adj" fmla="val 16667"/>
            </a:avLst>
          </a:prstGeom>
          <a:gradFill rotWithShape="1">
            <a:gsLst>
              <a:gs pos="0">
                <a:srgbClr val="C8B0ED"/>
              </a:gs>
              <a:gs pos="100000">
                <a:srgbClr val="7F5BAB"/>
              </a:gs>
            </a:gsLst>
            <a:lin ang="5400000"/>
          </a:gradFill>
          <a:ln w="9525">
            <a:solidFill>
              <a:srgbClr val="7D60A0"/>
            </a:solidFill>
            <a:round/>
            <a:headEnd/>
            <a:tailEnd/>
          </a:ln>
          <a:effectLst>
            <a:outerShdw dist="23000" dir="5400000" rotWithShape="0">
              <a:srgbClr val="808080">
                <a:alpha val="34999"/>
              </a:srgbClr>
            </a:outerShdw>
          </a:effectLst>
        </p:spPr>
        <p:txBody>
          <a:bodyPr anchor="ctr"/>
          <a:lstStyle/>
          <a:p>
            <a:pPr algn="ctr"/>
            <a:r>
              <a:rPr lang="en-US" sz="2000">
                <a:solidFill>
                  <a:srgbClr val="FFFF00"/>
                </a:solidFill>
                <a:latin typeface="Calibri" pitchFamily="-65" charset="0"/>
              </a:rPr>
              <a:t>Foreach </a:t>
            </a:r>
            <a:r>
              <a:rPr lang="en-US">
                <a:solidFill>
                  <a:schemeClr val="bg1"/>
                </a:solidFill>
                <a:latin typeface="Calibri" pitchFamily="-65" charset="0"/>
              </a:rPr>
              <a:t>url</a:t>
            </a:r>
            <a:endParaRPr lang="en-US" sz="2000">
              <a:solidFill>
                <a:schemeClr val="bg1"/>
              </a:solidFill>
              <a:latin typeface="Calibri" pitchFamily="-65" charset="0"/>
            </a:endParaRPr>
          </a:p>
          <a:p>
            <a:pPr algn="ctr"/>
            <a:r>
              <a:rPr lang="en-US" sz="2000">
                <a:solidFill>
                  <a:srgbClr val="FFFF00"/>
                </a:solidFill>
                <a:latin typeface="Calibri" pitchFamily="-65" charset="0"/>
              </a:rPr>
              <a:t>generate </a:t>
            </a:r>
            <a:r>
              <a:rPr lang="en-US">
                <a:solidFill>
                  <a:srgbClr val="FFFFFF"/>
                </a:solidFill>
                <a:latin typeface="Calibri" pitchFamily="-65" charset="0"/>
              </a:rPr>
              <a:t>count</a:t>
            </a:r>
            <a:endParaRPr lang="en-US" sz="1600">
              <a:solidFill>
                <a:srgbClr val="FFFFFF"/>
              </a:solidFill>
              <a:latin typeface="Calibri" pitchFamily="-65" charset="0"/>
            </a:endParaRPr>
          </a:p>
        </p:txBody>
      </p:sp>
      <p:sp>
        <p:nvSpPr>
          <p:cNvPr id="7" name="Rounded Rectangle 6"/>
          <p:cNvSpPr>
            <a:spLocks noChangeArrowheads="1"/>
          </p:cNvSpPr>
          <p:nvPr/>
        </p:nvSpPr>
        <p:spPr bwMode="auto">
          <a:xfrm>
            <a:off x="5334000" y="2819400"/>
            <a:ext cx="1981200" cy="457200"/>
          </a:xfrm>
          <a:prstGeom prst="roundRect">
            <a:avLst>
              <a:gd name="adj" fmla="val 16667"/>
            </a:avLst>
          </a:prstGeom>
          <a:gradFill rotWithShape="1">
            <a:gsLst>
              <a:gs pos="0">
                <a:srgbClr val="C8B0ED"/>
              </a:gs>
              <a:gs pos="100000">
                <a:srgbClr val="7F5BAB"/>
              </a:gs>
            </a:gsLst>
            <a:lin ang="5400000"/>
          </a:gradFill>
          <a:ln w="9525">
            <a:solidFill>
              <a:srgbClr val="7D60A0"/>
            </a:solidFill>
            <a:round/>
            <a:headEnd/>
            <a:tailEnd/>
          </a:ln>
          <a:effectLst>
            <a:outerShdw dist="23000" dir="5400000" rotWithShape="0">
              <a:srgbClr val="808080">
                <a:alpha val="34999"/>
              </a:srgbClr>
            </a:outerShdw>
          </a:effectLst>
        </p:spPr>
        <p:txBody>
          <a:bodyPr anchor="ctr"/>
          <a:lstStyle/>
          <a:p>
            <a:pPr algn="ctr"/>
            <a:r>
              <a:rPr lang="en-US" sz="2000">
                <a:solidFill>
                  <a:srgbClr val="FFFF00"/>
                </a:solidFill>
                <a:latin typeface="Calibri" pitchFamily="-65" charset="0"/>
              </a:rPr>
              <a:t>Load </a:t>
            </a:r>
            <a:r>
              <a:rPr lang="en-US" sz="1600">
                <a:solidFill>
                  <a:srgbClr val="FFFFFF"/>
                </a:solidFill>
                <a:latin typeface="Calibri" pitchFamily="-65" charset="0"/>
              </a:rPr>
              <a:t>Url Info</a:t>
            </a:r>
          </a:p>
        </p:txBody>
      </p:sp>
      <p:sp>
        <p:nvSpPr>
          <p:cNvPr id="8" name="Rounded Rectangle 7"/>
          <p:cNvSpPr>
            <a:spLocks noChangeArrowheads="1"/>
          </p:cNvSpPr>
          <p:nvPr/>
        </p:nvSpPr>
        <p:spPr bwMode="auto">
          <a:xfrm>
            <a:off x="3962400" y="3733800"/>
            <a:ext cx="1981200" cy="457200"/>
          </a:xfrm>
          <a:prstGeom prst="roundRect">
            <a:avLst>
              <a:gd name="adj" fmla="val 16667"/>
            </a:avLst>
          </a:prstGeom>
          <a:gradFill rotWithShape="1">
            <a:gsLst>
              <a:gs pos="0">
                <a:srgbClr val="C8B0ED"/>
              </a:gs>
              <a:gs pos="100000">
                <a:srgbClr val="7F5BAB"/>
              </a:gs>
            </a:gsLst>
            <a:lin ang="5400000"/>
          </a:gradFill>
          <a:ln w="9525">
            <a:solidFill>
              <a:srgbClr val="7D60A0"/>
            </a:solidFill>
            <a:round/>
            <a:headEnd/>
            <a:tailEnd/>
          </a:ln>
          <a:effectLst>
            <a:outerShdw dist="23000" dir="5400000" rotWithShape="0">
              <a:srgbClr val="808080">
                <a:alpha val="34999"/>
              </a:srgbClr>
            </a:outerShdw>
          </a:effectLst>
        </p:spPr>
        <p:txBody>
          <a:bodyPr anchor="ctr"/>
          <a:lstStyle/>
          <a:p>
            <a:pPr algn="ctr"/>
            <a:r>
              <a:rPr lang="en-US" sz="2000">
                <a:solidFill>
                  <a:srgbClr val="FFFF00"/>
                </a:solidFill>
                <a:latin typeface="Calibri" pitchFamily="-65" charset="0"/>
              </a:rPr>
              <a:t>Join </a:t>
            </a:r>
            <a:r>
              <a:rPr lang="en-US" sz="1600">
                <a:solidFill>
                  <a:srgbClr val="FFFFFF"/>
                </a:solidFill>
                <a:latin typeface="Calibri" pitchFamily="-65" charset="0"/>
              </a:rPr>
              <a:t>on url</a:t>
            </a:r>
          </a:p>
        </p:txBody>
      </p:sp>
      <p:sp>
        <p:nvSpPr>
          <p:cNvPr id="9" name="Rounded Rectangle 8"/>
          <p:cNvSpPr>
            <a:spLocks noChangeArrowheads="1"/>
          </p:cNvSpPr>
          <p:nvPr/>
        </p:nvSpPr>
        <p:spPr bwMode="auto">
          <a:xfrm>
            <a:off x="3962400" y="4495800"/>
            <a:ext cx="1981200" cy="457200"/>
          </a:xfrm>
          <a:prstGeom prst="roundRect">
            <a:avLst>
              <a:gd name="adj" fmla="val 16667"/>
            </a:avLst>
          </a:prstGeom>
          <a:gradFill rotWithShape="1">
            <a:gsLst>
              <a:gs pos="0">
                <a:srgbClr val="C8B0ED"/>
              </a:gs>
              <a:gs pos="100000">
                <a:srgbClr val="7F5BAB"/>
              </a:gs>
            </a:gsLst>
            <a:lin ang="5400000"/>
          </a:gradFill>
          <a:ln w="9525">
            <a:solidFill>
              <a:srgbClr val="7D60A0"/>
            </a:solidFill>
            <a:round/>
            <a:headEnd/>
            <a:tailEnd/>
          </a:ln>
          <a:effectLst>
            <a:outerShdw dist="23000" dir="5400000" rotWithShape="0">
              <a:srgbClr val="808080">
                <a:alpha val="34999"/>
              </a:srgbClr>
            </a:outerShdw>
          </a:effectLst>
        </p:spPr>
        <p:txBody>
          <a:bodyPr anchor="ctr"/>
          <a:lstStyle/>
          <a:p>
            <a:pPr algn="ctr"/>
            <a:r>
              <a:rPr lang="en-US" sz="2000">
                <a:solidFill>
                  <a:srgbClr val="FFFF00"/>
                </a:solidFill>
                <a:latin typeface="Calibri" pitchFamily="-65" charset="0"/>
              </a:rPr>
              <a:t>Group </a:t>
            </a:r>
            <a:r>
              <a:rPr lang="en-US" sz="1600">
                <a:solidFill>
                  <a:srgbClr val="FFFFFF"/>
                </a:solidFill>
                <a:latin typeface="Calibri" pitchFamily="-65" charset="0"/>
              </a:rPr>
              <a:t>by category</a:t>
            </a:r>
          </a:p>
        </p:txBody>
      </p:sp>
      <p:sp>
        <p:nvSpPr>
          <p:cNvPr id="10" name="Rounded Rectangle 9"/>
          <p:cNvSpPr>
            <a:spLocks noChangeArrowheads="1"/>
          </p:cNvSpPr>
          <p:nvPr/>
        </p:nvSpPr>
        <p:spPr bwMode="auto">
          <a:xfrm>
            <a:off x="3773488" y="5257800"/>
            <a:ext cx="2362200" cy="609600"/>
          </a:xfrm>
          <a:prstGeom prst="roundRect">
            <a:avLst>
              <a:gd name="adj" fmla="val 16667"/>
            </a:avLst>
          </a:prstGeom>
          <a:gradFill rotWithShape="1">
            <a:gsLst>
              <a:gs pos="0">
                <a:srgbClr val="C8B0ED"/>
              </a:gs>
              <a:gs pos="100000">
                <a:srgbClr val="7F5BAB"/>
              </a:gs>
            </a:gsLst>
            <a:lin ang="5400000"/>
          </a:gradFill>
          <a:ln w="9525">
            <a:solidFill>
              <a:srgbClr val="7D60A0"/>
            </a:solidFill>
            <a:round/>
            <a:headEnd/>
            <a:tailEnd/>
          </a:ln>
          <a:effectLst>
            <a:outerShdw dist="23000" dir="5400000" rotWithShape="0">
              <a:srgbClr val="808080">
                <a:alpha val="34999"/>
              </a:srgbClr>
            </a:outerShdw>
          </a:effectLst>
        </p:spPr>
        <p:txBody>
          <a:bodyPr anchor="ctr"/>
          <a:lstStyle/>
          <a:p>
            <a:pPr algn="ctr"/>
            <a:r>
              <a:rPr lang="en-US" sz="2000">
                <a:solidFill>
                  <a:srgbClr val="FFFF00"/>
                </a:solidFill>
                <a:latin typeface="Calibri" pitchFamily="-65" charset="0"/>
              </a:rPr>
              <a:t>Foreach </a:t>
            </a:r>
            <a:r>
              <a:rPr lang="en-US">
                <a:solidFill>
                  <a:schemeClr val="bg1"/>
                </a:solidFill>
                <a:latin typeface="Calibri" pitchFamily="-65" charset="0"/>
              </a:rPr>
              <a:t>category</a:t>
            </a:r>
            <a:endParaRPr lang="en-US" sz="2000">
              <a:solidFill>
                <a:schemeClr val="bg1"/>
              </a:solidFill>
              <a:latin typeface="Calibri" pitchFamily="-65" charset="0"/>
            </a:endParaRPr>
          </a:p>
          <a:p>
            <a:pPr algn="ctr"/>
            <a:r>
              <a:rPr lang="en-US" sz="2000">
                <a:solidFill>
                  <a:srgbClr val="FFFF00"/>
                </a:solidFill>
                <a:latin typeface="Calibri" pitchFamily="-65" charset="0"/>
              </a:rPr>
              <a:t>generate </a:t>
            </a:r>
            <a:r>
              <a:rPr lang="en-US">
                <a:solidFill>
                  <a:srgbClr val="FFFFFF"/>
                </a:solidFill>
                <a:latin typeface="Calibri" pitchFamily="-65" charset="0"/>
              </a:rPr>
              <a:t>top10(urls)</a:t>
            </a:r>
            <a:endParaRPr lang="en-US" sz="1600">
              <a:solidFill>
                <a:srgbClr val="FFFFFF"/>
              </a:solidFill>
              <a:latin typeface="Calibri" pitchFamily="-65" charset="0"/>
            </a:endParaRPr>
          </a:p>
        </p:txBody>
      </p:sp>
      <p:cxnSp>
        <p:nvCxnSpPr>
          <p:cNvPr id="11" name="Straight Arrow Connector 10"/>
          <p:cNvCxnSpPr>
            <a:cxnSpLocks noChangeShapeType="1"/>
          </p:cNvCxnSpPr>
          <p:nvPr/>
        </p:nvCxnSpPr>
        <p:spPr bwMode="auto">
          <a:xfrm>
            <a:off x="1447800" y="1676400"/>
            <a:ext cx="457200" cy="304800"/>
          </a:xfrm>
          <a:prstGeom prst="straightConnector1">
            <a:avLst/>
          </a:prstGeom>
          <a:noFill/>
          <a:ln w="25400">
            <a:solidFill>
              <a:schemeClr val="accent1"/>
            </a:solidFill>
            <a:round/>
            <a:headEnd/>
            <a:tailEnd type="arrow" w="med" len="med"/>
          </a:ln>
          <a:effectLst>
            <a:outerShdw dist="20000" dir="5400000" rotWithShape="0">
              <a:srgbClr val="808080">
                <a:alpha val="37999"/>
              </a:srgbClr>
            </a:outerShdw>
          </a:effectLst>
        </p:spPr>
      </p:cxnSp>
      <p:cxnSp>
        <p:nvCxnSpPr>
          <p:cNvPr id="12" name="Straight Arrow Connector 11"/>
          <p:cNvCxnSpPr>
            <a:cxnSpLocks noChangeShapeType="1"/>
          </p:cNvCxnSpPr>
          <p:nvPr/>
        </p:nvCxnSpPr>
        <p:spPr bwMode="auto">
          <a:xfrm>
            <a:off x="3773488" y="3352800"/>
            <a:ext cx="569912" cy="381000"/>
          </a:xfrm>
          <a:prstGeom prst="straightConnector1">
            <a:avLst/>
          </a:prstGeom>
          <a:noFill/>
          <a:ln w="25400">
            <a:solidFill>
              <a:schemeClr val="accent1"/>
            </a:solidFill>
            <a:round/>
            <a:headEnd/>
            <a:tailEnd type="arrow" w="med" len="med"/>
          </a:ln>
          <a:effectLst>
            <a:outerShdw dist="20000" dir="5400000" rotWithShape="0">
              <a:srgbClr val="808080">
                <a:alpha val="37999"/>
              </a:srgbClr>
            </a:outerShdw>
          </a:effectLst>
        </p:spPr>
      </p:cxnSp>
      <p:cxnSp>
        <p:nvCxnSpPr>
          <p:cNvPr id="13" name="Straight Arrow Connector 12"/>
          <p:cNvCxnSpPr>
            <a:cxnSpLocks noChangeShapeType="1"/>
            <a:stCxn id="7" idx="2"/>
          </p:cNvCxnSpPr>
          <p:nvPr/>
        </p:nvCxnSpPr>
        <p:spPr bwMode="auto">
          <a:xfrm rot="5400000">
            <a:off x="5715000" y="3124200"/>
            <a:ext cx="457200" cy="762000"/>
          </a:xfrm>
          <a:prstGeom prst="straightConnector1">
            <a:avLst/>
          </a:prstGeom>
          <a:noFill/>
          <a:ln w="25400">
            <a:solidFill>
              <a:schemeClr val="accent1"/>
            </a:solidFill>
            <a:round/>
            <a:headEnd/>
            <a:tailEnd type="arrow" w="med" len="med"/>
          </a:ln>
          <a:effectLst>
            <a:outerShdw dist="20000" dir="5400000" rotWithShape="0">
              <a:srgbClr val="808080">
                <a:alpha val="37999"/>
              </a:srgbClr>
            </a:outerShdw>
          </a:effectLst>
        </p:spPr>
      </p:cxnSp>
      <p:cxnSp>
        <p:nvCxnSpPr>
          <p:cNvPr id="14" name="Straight Arrow Connector 13"/>
          <p:cNvCxnSpPr>
            <a:cxnSpLocks noChangeShapeType="1"/>
            <a:stCxn id="8" idx="2"/>
            <a:endCxn id="9" idx="0"/>
          </p:cNvCxnSpPr>
          <p:nvPr/>
        </p:nvCxnSpPr>
        <p:spPr bwMode="auto">
          <a:xfrm rot="5400000">
            <a:off x="4800601" y="4343400"/>
            <a:ext cx="304800" cy="3175"/>
          </a:xfrm>
          <a:prstGeom prst="straightConnector1">
            <a:avLst/>
          </a:prstGeom>
          <a:noFill/>
          <a:ln w="25400">
            <a:solidFill>
              <a:schemeClr val="accent1"/>
            </a:solidFill>
            <a:round/>
            <a:headEnd/>
            <a:tailEnd type="arrow" w="med" len="med"/>
          </a:ln>
          <a:effectLst>
            <a:outerShdw dist="20000" dir="5400000" rotWithShape="0">
              <a:srgbClr val="808080">
                <a:alpha val="37999"/>
              </a:srgbClr>
            </a:outerShdw>
          </a:effectLst>
        </p:spPr>
      </p:cxnSp>
      <p:cxnSp>
        <p:nvCxnSpPr>
          <p:cNvPr id="15" name="Straight Arrow Connector 14"/>
          <p:cNvCxnSpPr>
            <a:cxnSpLocks noChangeShapeType="1"/>
            <a:stCxn id="9" idx="2"/>
            <a:endCxn id="10" idx="0"/>
          </p:cNvCxnSpPr>
          <p:nvPr/>
        </p:nvCxnSpPr>
        <p:spPr bwMode="auto">
          <a:xfrm rot="16200000" flipH="1">
            <a:off x="4801394" y="5104606"/>
            <a:ext cx="304800" cy="1588"/>
          </a:xfrm>
          <a:prstGeom prst="straightConnector1">
            <a:avLst/>
          </a:prstGeom>
          <a:noFill/>
          <a:ln w="25400">
            <a:solidFill>
              <a:schemeClr val="accent1"/>
            </a:solidFill>
            <a:round/>
            <a:headEnd/>
            <a:tailEnd type="arrow" w="med" len="med"/>
          </a:ln>
          <a:effectLst>
            <a:outerShdw dist="20000" dir="5400000" rotWithShape="0">
              <a:srgbClr val="808080">
                <a:alpha val="37999"/>
              </a:srgbClr>
            </a:outerShdw>
          </a:effectLst>
        </p:spPr>
      </p:cxnSp>
      <p:cxnSp>
        <p:nvCxnSpPr>
          <p:cNvPr id="16" name="Straight Arrow Connector 15"/>
          <p:cNvCxnSpPr>
            <a:cxnSpLocks noChangeShapeType="1"/>
          </p:cNvCxnSpPr>
          <p:nvPr/>
        </p:nvCxnSpPr>
        <p:spPr bwMode="auto">
          <a:xfrm rot="16200000" flipH="1">
            <a:off x="4802188" y="6019800"/>
            <a:ext cx="304800" cy="0"/>
          </a:xfrm>
          <a:prstGeom prst="straightConnector1">
            <a:avLst/>
          </a:prstGeom>
          <a:noFill/>
          <a:ln w="25400">
            <a:solidFill>
              <a:schemeClr val="accent1"/>
            </a:solidFill>
            <a:round/>
            <a:headEnd/>
            <a:tailEnd type="arrow" w="med" len="med"/>
          </a:ln>
          <a:effectLst>
            <a:outerShdw dist="20000" dir="5400000" rotWithShape="0">
              <a:srgbClr val="808080">
                <a:alpha val="37999"/>
              </a:srgbClr>
            </a:outerShdw>
          </a:effectLst>
        </p:spPr>
      </p:cxnSp>
      <p:cxnSp>
        <p:nvCxnSpPr>
          <p:cNvPr id="17" name="Straight Arrow Connector 16"/>
          <p:cNvCxnSpPr>
            <a:cxnSpLocks noChangeShapeType="1"/>
          </p:cNvCxnSpPr>
          <p:nvPr/>
        </p:nvCxnSpPr>
        <p:spPr bwMode="auto">
          <a:xfrm>
            <a:off x="2590800" y="2438400"/>
            <a:ext cx="457200" cy="304800"/>
          </a:xfrm>
          <a:prstGeom prst="straightConnector1">
            <a:avLst/>
          </a:prstGeom>
          <a:noFill/>
          <a:ln w="25400">
            <a:solidFill>
              <a:schemeClr val="accent1"/>
            </a:solidFill>
            <a:round/>
            <a:headEnd/>
            <a:tailEnd type="arrow" w="med" len="med"/>
          </a:ln>
          <a:effectLst>
            <a:outerShdw dist="20000" dir="5400000" rotWithShape="0">
              <a:srgbClr val="808080">
                <a:alpha val="37999"/>
              </a:srgbClr>
            </a:outerShdw>
          </a:effectLst>
        </p:spPr>
      </p:cxnSp>
      <p:sp>
        <p:nvSpPr>
          <p:cNvPr id="18" name="Rounded Rectangle 17"/>
          <p:cNvSpPr>
            <a:spLocks noChangeArrowheads="1"/>
          </p:cNvSpPr>
          <p:nvPr/>
        </p:nvSpPr>
        <p:spPr bwMode="auto">
          <a:xfrm>
            <a:off x="152400" y="1143000"/>
            <a:ext cx="3200400" cy="990600"/>
          </a:xfrm>
          <a:prstGeom prst="roundRect">
            <a:avLst>
              <a:gd name="adj" fmla="val 16667"/>
            </a:avLst>
          </a:prstGeom>
          <a:gradFill rotWithShape="1">
            <a:gsLst>
              <a:gs pos="0">
                <a:srgbClr val="9BC1FF">
                  <a:alpha val="20999"/>
                </a:srgbClr>
              </a:gs>
              <a:gs pos="100000">
                <a:srgbClr val="3F80CD">
                  <a:alpha val="20999"/>
                </a:srgbClr>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sp>
        <p:nvSpPr>
          <p:cNvPr id="19" name="TextBox 18"/>
          <p:cNvSpPr txBox="1">
            <a:spLocks noChangeArrowheads="1"/>
          </p:cNvSpPr>
          <p:nvPr/>
        </p:nvSpPr>
        <p:spPr bwMode="auto">
          <a:xfrm>
            <a:off x="2667000" y="1076325"/>
            <a:ext cx="747713" cy="400050"/>
          </a:xfrm>
          <a:prstGeom prst="rect">
            <a:avLst/>
          </a:prstGeom>
          <a:noFill/>
          <a:ln w="9525">
            <a:noFill/>
            <a:miter lim="800000"/>
            <a:headEnd/>
            <a:tailEnd/>
          </a:ln>
        </p:spPr>
        <p:txBody>
          <a:bodyPr wrap="none">
            <a:spAutoFit/>
          </a:bodyPr>
          <a:lstStyle/>
          <a:p>
            <a:r>
              <a:rPr lang="en-US" sz="2000">
                <a:latin typeface="Calibri" pitchFamily="-65" charset="0"/>
              </a:rPr>
              <a:t>Map</a:t>
            </a:r>
            <a:r>
              <a:rPr lang="en-US" sz="2000" baseline="-25000">
                <a:latin typeface="Calibri" pitchFamily="-65" charset="0"/>
              </a:rPr>
              <a:t>1</a:t>
            </a:r>
            <a:endParaRPr lang="en-US" sz="2400" baseline="-25000">
              <a:latin typeface="Calibri" pitchFamily="-65" charset="0"/>
            </a:endParaRPr>
          </a:p>
        </p:txBody>
      </p:sp>
      <p:sp>
        <p:nvSpPr>
          <p:cNvPr id="20" name="Rounded Rectangle 19"/>
          <p:cNvSpPr>
            <a:spLocks noChangeArrowheads="1"/>
          </p:cNvSpPr>
          <p:nvPr/>
        </p:nvSpPr>
        <p:spPr bwMode="auto">
          <a:xfrm>
            <a:off x="990600" y="2247900"/>
            <a:ext cx="3657600" cy="1257300"/>
          </a:xfrm>
          <a:prstGeom prst="roundRect">
            <a:avLst>
              <a:gd name="adj" fmla="val 16667"/>
            </a:avLst>
          </a:prstGeom>
          <a:gradFill rotWithShape="1">
            <a:gsLst>
              <a:gs pos="0">
                <a:srgbClr val="9BC1FF">
                  <a:alpha val="20999"/>
                </a:srgbClr>
              </a:gs>
              <a:gs pos="100000">
                <a:srgbClr val="3F80CD">
                  <a:alpha val="20999"/>
                </a:srgbClr>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sp>
        <p:nvSpPr>
          <p:cNvPr id="21" name="TextBox 20"/>
          <p:cNvSpPr txBox="1">
            <a:spLocks noChangeArrowheads="1"/>
          </p:cNvSpPr>
          <p:nvPr/>
        </p:nvSpPr>
        <p:spPr bwMode="auto">
          <a:xfrm>
            <a:off x="3581400" y="2190750"/>
            <a:ext cx="1150938" cy="400050"/>
          </a:xfrm>
          <a:prstGeom prst="rect">
            <a:avLst/>
          </a:prstGeom>
          <a:noFill/>
          <a:ln w="9525">
            <a:noFill/>
            <a:miter lim="800000"/>
            <a:headEnd/>
            <a:tailEnd/>
          </a:ln>
        </p:spPr>
        <p:txBody>
          <a:bodyPr>
            <a:spAutoFit/>
          </a:bodyPr>
          <a:lstStyle/>
          <a:p>
            <a:r>
              <a:rPr lang="en-US" sz="2000">
                <a:latin typeface="Calibri" pitchFamily="-65" charset="0"/>
              </a:rPr>
              <a:t>Reduce</a:t>
            </a:r>
            <a:r>
              <a:rPr lang="en-US" sz="2000" baseline="-25000">
                <a:latin typeface="Calibri" pitchFamily="-65" charset="0"/>
              </a:rPr>
              <a:t>1</a:t>
            </a:r>
          </a:p>
        </p:txBody>
      </p:sp>
      <p:sp>
        <p:nvSpPr>
          <p:cNvPr id="22" name="Rounded Rectangle 21"/>
          <p:cNvSpPr>
            <a:spLocks noChangeArrowheads="1"/>
          </p:cNvSpPr>
          <p:nvPr/>
        </p:nvSpPr>
        <p:spPr bwMode="auto">
          <a:xfrm>
            <a:off x="4951413" y="2362200"/>
            <a:ext cx="2897187" cy="1504950"/>
          </a:xfrm>
          <a:prstGeom prst="roundRect">
            <a:avLst>
              <a:gd name="adj" fmla="val 16667"/>
            </a:avLst>
          </a:prstGeom>
          <a:gradFill rotWithShape="1">
            <a:gsLst>
              <a:gs pos="0">
                <a:srgbClr val="FF9A99">
                  <a:alpha val="31000"/>
                </a:srgbClr>
              </a:gs>
              <a:gs pos="100000">
                <a:srgbClr val="D1403C">
                  <a:alpha val="31000"/>
                </a:srgbClr>
              </a:gs>
            </a:gsLst>
            <a:lin ang="5400000"/>
          </a:gradFill>
          <a:ln w="9525">
            <a:solidFill>
              <a:srgbClr val="BE4B48"/>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sp>
        <p:nvSpPr>
          <p:cNvPr id="23" name="TextBox 22"/>
          <p:cNvSpPr txBox="1">
            <a:spLocks noChangeArrowheads="1"/>
          </p:cNvSpPr>
          <p:nvPr/>
        </p:nvSpPr>
        <p:spPr bwMode="auto">
          <a:xfrm>
            <a:off x="7086600" y="2419350"/>
            <a:ext cx="885825" cy="400050"/>
          </a:xfrm>
          <a:prstGeom prst="rect">
            <a:avLst/>
          </a:prstGeom>
          <a:noFill/>
          <a:ln w="9525">
            <a:noFill/>
            <a:miter lim="800000"/>
            <a:headEnd/>
            <a:tailEnd/>
          </a:ln>
        </p:spPr>
        <p:txBody>
          <a:bodyPr>
            <a:spAutoFit/>
          </a:bodyPr>
          <a:lstStyle/>
          <a:p>
            <a:r>
              <a:rPr lang="en-US" sz="2000">
                <a:latin typeface="Calibri" pitchFamily="-65" charset="0"/>
              </a:rPr>
              <a:t>Map</a:t>
            </a:r>
            <a:r>
              <a:rPr lang="en-US" sz="2000" baseline="-25000">
                <a:latin typeface="Calibri" pitchFamily="-65" charset="0"/>
              </a:rPr>
              <a:t>2</a:t>
            </a:r>
          </a:p>
        </p:txBody>
      </p:sp>
      <p:sp>
        <p:nvSpPr>
          <p:cNvPr id="24" name="Rounded Rectangle 23"/>
          <p:cNvSpPr>
            <a:spLocks noChangeArrowheads="1"/>
          </p:cNvSpPr>
          <p:nvPr/>
        </p:nvSpPr>
        <p:spPr bwMode="auto">
          <a:xfrm>
            <a:off x="3619500" y="4038600"/>
            <a:ext cx="2819400" cy="265113"/>
          </a:xfrm>
          <a:prstGeom prst="roundRect">
            <a:avLst>
              <a:gd name="adj" fmla="val 16667"/>
            </a:avLst>
          </a:prstGeom>
          <a:gradFill rotWithShape="1">
            <a:gsLst>
              <a:gs pos="0">
                <a:srgbClr val="FF9A99">
                  <a:alpha val="31000"/>
                </a:srgbClr>
              </a:gs>
              <a:gs pos="100000">
                <a:srgbClr val="D1403C">
                  <a:alpha val="31000"/>
                </a:srgbClr>
              </a:gs>
            </a:gsLst>
            <a:lin ang="5400000"/>
          </a:gradFill>
          <a:ln w="9525">
            <a:solidFill>
              <a:srgbClr val="BE4B48"/>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sp>
        <p:nvSpPr>
          <p:cNvPr id="25" name="TextBox 24"/>
          <p:cNvSpPr txBox="1">
            <a:spLocks noChangeArrowheads="1"/>
          </p:cNvSpPr>
          <p:nvPr/>
        </p:nvSpPr>
        <p:spPr bwMode="auto">
          <a:xfrm>
            <a:off x="6477000" y="3943350"/>
            <a:ext cx="1327150" cy="400050"/>
          </a:xfrm>
          <a:prstGeom prst="rect">
            <a:avLst/>
          </a:prstGeom>
          <a:noFill/>
          <a:ln w="9525">
            <a:noFill/>
            <a:miter lim="800000"/>
            <a:headEnd/>
            <a:tailEnd/>
          </a:ln>
        </p:spPr>
        <p:txBody>
          <a:bodyPr>
            <a:spAutoFit/>
          </a:bodyPr>
          <a:lstStyle/>
          <a:p>
            <a:r>
              <a:rPr lang="en-US" sz="2000">
                <a:latin typeface="Calibri" pitchFamily="-65" charset="0"/>
              </a:rPr>
              <a:t>Reduce</a:t>
            </a:r>
            <a:r>
              <a:rPr lang="en-US" sz="2000" baseline="-25000">
                <a:latin typeface="Calibri" pitchFamily="-65" charset="0"/>
              </a:rPr>
              <a:t>2</a:t>
            </a:r>
          </a:p>
        </p:txBody>
      </p:sp>
      <p:sp>
        <p:nvSpPr>
          <p:cNvPr id="26" name="Rounded Rectangle 25"/>
          <p:cNvSpPr>
            <a:spLocks noChangeArrowheads="1"/>
          </p:cNvSpPr>
          <p:nvPr/>
        </p:nvSpPr>
        <p:spPr bwMode="auto">
          <a:xfrm>
            <a:off x="3619500" y="4459288"/>
            <a:ext cx="2819400" cy="265112"/>
          </a:xfrm>
          <a:prstGeom prst="roundRect">
            <a:avLst>
              <a:gd name="adj" fmla="val 16667"/>
            </a:avLst>
          </a:prstGeom>
          <a:gradFill rotWithShape="1">
            <a:gsLst>
              <a:gs pos="0">
                <a:srgbClr val="DCFFA0">
                  <a:alpha val="23999"/>
                </a:srgbClr>
              </a:gs>
              <a:gs pos="100000">
                <a:srgbClr val="A0CA4A">
                  <a:alpha val="23999"/>
                </a:srgbClr>
              </a:gs>
            </a:gsLst>
            <a:lin ang="5400000"/>
          </a:gradFill>
          <a:ln w="9525">
            <a:solidFill>
              <a:srgbClr val="98B954"/>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sp>
        <p:nvSpPr>
          <p:cNvPr id="27" name="TextBox 26"/>
          <p:cNvSpPr txBox="1">
            <a:spLocks noChangeArrowheads="1"/>
          </p:cNvSpPr>
          <p:nvPr/>
        </p:nvSpPr>
        <p:spPr bwMode="auto">
          <a:xfrm>
            <a:off x="6505575" y="4343400"/>
            <a:ext cx="885825" cy="400050"/>
          </a:xfrm>
          <a:prstGeom prst="rect">
            <a:avLst/>
          </a:prstGeom>
          <a:noFill/>
          <a:ln w="9525">
            <a:noFill/>
            <a:miter lim="800000"/>
            <a:headEnd/>
            <a:tailEnd/>
          </a:ln>
        </p:spPr>
        <p:txBody>
          <a:bodyPr>
            <a:spAutoFit/>
          </a:bodyPr>
          <a:lstStyle/>
          <a:p>
            <a:r>
              <a:rPr lang="en-US" sz="2000">
                <a:latin typeface="Calibri" pitchFamily="-65" charset="0"/>
              </a:rPr>
              <a:t>Map</a:t>
            </a:r>
            <a:r>
              <a:rPr lang="en-US" sz="2000" baseline="-25000">
                <a:latin typeface="Calibri" pitchFamily="-65" charset="0"/>
              </a:rPr>
              <a:t>3</a:t>
            </a:r>
            <a:endParaRPr lang="en-US" sz="2800" baseline="-25000">
              <a:latin typeface="Calibri" pitchFamily="-65" charset="0"/>
            </a:endParaRPr>
          </a:p>
        </p:txBody>
      </p:sp>
      <p:sp>
        <p:nvSpPr>
          <p:cNvPr id="28" name="Rounded Rectangle 27"/>
          <p:cNvSpPr>
            <a:spLocks noChangeArrowheads="1"/>
          </p:cNvSpPr>
          <p:nvPr/>
        </p:nvSpPr>
        <p:spPr bwMode="auto">
          <a:xfrm>
            <a:off x="3581400" y="4849813"/>
            <a:ext cx="2819400" cy="1169987"/>
          </a:xfrm>
          <a:prstGeom prst="roundRect">
            <a:avLst>
              <a:gd name="adj" fmla="val 16667"/>
            </a:avLst>
          </a:prstGeom>
          <a:gradFill rotWithShape="1">
            <a:gsLst>
              <a:gs pos="0">
                <a:srgbClr val="DCFFA0">
                  <a:alpha val="23999"/>
                </a:srgbClr>
              </a:gs>
              <a:gs pos="100000">
                <a:srgbClr val="A0CA4A">
                  <a:alpha val="23999"/>
                </a:srgbClr>
              </a:gs>
            </a:gsLst>
            <a:lin ang="5400000"/>
          </a:gradFill>
          <a:ln w="9525">
            <a:solidFill>
              <a:srgbClr val="98B954"/>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sp>
        <p:nvSpPr>
          <p:cNvPr id="29" name="TextBox 28"/>
          <p:cNvSpPr txBox="1">
            <a:spLocks noChangeArrowheads="1"/>
          </p:cNvSpPr>
          <p:nvPr/>
        </p:nvSpPr>
        <p:spPr bwMode="auto">
          <a:xfrm>
            <a:off x="6553200" y="5114925"/>
            <a:ext cx="1174750" cy="400050"/>
          </a:xfrm>
          <a:prstGeom prst="rect">
            <a:avLst/>
          </a:prstGeom>
          <a:noFill/>
          <a:ln w="9525">
            <a:noFill/>
            <a:miter lim="800000"/>
            <a:headEnd/>
            <a:tailEnd/>
          </a:ln>
        </p:spPr>
        <p:txBody>
          <a:bodyPr>
            <a:spAutoFit/>
          </a:bodyPr>
          <a:lstStyle/>
          <a:p>
            <a:r>
              <a:rPr lang="en-US" sz="2000">
                <a:latin typeface="Calibri" pitchFamily="-65" charset="0"/>
              </a:rPr>
              <a:t>Reduce</a:t>
            </a:r>
            <a:r>
              <a:rPr lang="en-US" sz="2000" baseline="-25000">
                <a:latin typeface="Calibri" pitchFamily="-65" charset="0"/>
              </a:rPr>
              <a:t>3</a:t>
            </a:r>
          </a:p>
        </p:txBody>
      </p:sp>
      <p:sp>
        <p:nvSpPr>
          <p:cNvPr id="30" name="TextBox 29"/>
          <p:cNvSpPr txBox="1">
            <a:spLocks noChangeArrowheads="1"/>
          </p:cNvSpPr>
          <p:nvPr/>
        </p:nvSpPr>
        <p:spPr bwMode="auto">
          <a:xfrm>
            <a:off x="4038600" y="1066800"/>
            <a:ext cx="4876800" cy="954088"/>
          </a:xfrm>
          <a:prstGeom prst="rect">
            <a:avLst/>
          </a:prstGeom>
          <a:noFill/>
          <a:ln w="9525">
            <a:noFill/>
            <a:miter lim="800000"/>
            <a:headEnd/>
            <a:tailEnd/>
          </a:ln>
        </p:spPr>
        <p:txBody>
          <a:bodyPr>
            <a:spAutoFit/>
          </a:bodyPr>
          <a:lstStyle/>
          <a:p>
            <a:pPr algn="ctr"/>
            <a:r>
              <a:rPr lang="en-US" sz="2800">
                <a:solidFill>
                  <a:srgbClr val="1F497D"/>
                </a:solidFill>
                <a:latin typeface="Calibri" pitchFamily="-65" charset="0"/>
              </a:rPr>
              <a:t>Every group or join operation forms a map-reduce boundary</a:t>
            </a:r>
          </a:p>
        </p:txBody>
      </p:sp>
      <p:sp>
        <p:nvSpPr>
          <p:cNvPr id="31" name="TextBox 30"/>
          <p:cNvSpPr txBox="1">
            <a:spLocks noChangeArrowheads="1"/>
          </p:cNvSpPr>
          <p:nvPr/>
        </p:nvSpPr>
        <p:spPr bwMode="auto">
          <a:xfrm>
            <a:off x="-3175" y="4497388"/>
            <a:ext cx="3508375" cy="1384300"/>
          </a:xfrm>
          <a:prstGeom prst="rect">
            <a:avLst/>
          </a:prstGeom>
          <a:noFill/>
          <a:ln w="9525">
            <a:noFill/>
            <a:miter lim="800000"/>
            <a:headEnd/>
            <a:tailEnd/>
          </a:ln>
        </p:spPr>
        <p:txBody>
          <a:bodyPr>
            <a:spAutoFit/>
          </a:bodyPr>
          <a:lstStyle/>
          <a:p>
            <a:pPr algn="ctr"/>
            <a:r>
              <a:rPr lang="en-US" sz="2800">
                <a:solidFill>
                  <a:srgbClr val="1F497D"/>
                </a:solidFill>
                <a:latin typeface="Calibri" pitchFamily="-65" charset="0"/>
              </a:rPr>
              <a:t>Other operations pipelined into map and reduce phases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p:bldP spid="20" grpId="0" animBg="1"/>
      <p:bldP spid="21" grpId="0"/>
      <p:bldP spid="22" grpId="0" animBg="1"/>
      <p:bldP spid="23" grpId="0"/>
      <p:bldP spid="24" grpId="0" animBg="1"/>
      <p:bldP spid="25" grpId="0"/>
      <p:bldP spid="26" grpId="0" animBg="1"/>
      <p:bldP spid="27" grpId="0"/>
      <p:bldP spid="28" grpId="0" animBg="1"/>
      <p:bldP spid="29" grpId="0"/>
      <p:bldP spid="30" grpId="0"/>
      <p:bldP spid="3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Constructs </a:t>
            </a:r>
            <a:r>
              <a:rPr lang="en-US" sz="2600" dirty="0" smtClean="0"/>
              <a:t>[My Slide]</a:t>
            </a:r>
            <a:endParaRPr lang="en-US" sz="2600" dirty="0"/>
          </a:p>
        </p:txBody>
      </p:sp>
      <p:sp>
        <p:nvSpPr>
          <p:cNvPr id="3" name="Content Placeholder 2"/>
          <p:cNvSpPr>
            <a:spLocks noGrp="1"/>
          </p:cNvSpPr>
          <p:nvPr>
            <p:ph idx="1"/>
          </p:nvPr>
        </p:nvSpPr>
        <p:spPr>
          <a:xfrm>
            <a:off x="457200" y="990600"/>
            <a:ext cx="8229600" cy="5867400"/>
          </a:xfrm>
        </p:spPr>
        <p:txBody>
          <a:bodyPr/>
          <a:lstStyle/>
          <a:p>
            <a:r>
              <a:rPr lang="en-US" sz="2000" dirty="0" smtClean="0"/>
              <a:t>LOAD </a:t>
            </a:r>
          </a:p>
          <a:p>
            <a:pPr>
              <a:buNone/>
            </a:pPr>
            <a:r>
              <a:rPr lang="en-US" sz="2000" dirty="0" smtClean="0"/>
              <a:t>	queries = LOAD `query_log.txt‘ USING </a:t>
            </a:r>
            <a:r>
              <a:rPr lang="en-US" sz="2000" dirty="0" err="1" smtClean="0"/>
              <a:t>myLoad</a:t>
            </a:r>
            <a:r>
              <a:rPr lang="en-US" sz="2000" dirty="0" smtClean="0"/>
              <a:t>() AS (</a:t>
            </a:r>
            <a:r>
              <a:rPr lang="en-US" sz="2000" dirty="0" err="1" smtClean="0"/>
              <a:t>userId</a:t>
            </a:r>
            <a:r>
              <a:rPr lang="en-US" sz="2000" dirty="0" smtClean="0"/>
              <a:t>, </a:t>
            </a:r>
            <a:r>
              <a:rPr lang="en-US" sz="2000" dirty="0" err="1" smtClean="0"/>
              <a:t>queryString</a:t>
            </a:r>
            <a:r>
              <a:rPr lang="en-US" sz="2000" dirty="0" smtClean="0"/>
              <a:t>, timestamp);</a:t>
            </a:r>
          </a:p>
          <a:p>
            <a:pPr>
              <a:buNone/>
            </a:pPr>
            <a:endParaRPr lang="en-US" sz="2000" dirty="0" smtClean="0"/>
          </a:p>
          <a:p>
            <a:r>
              <a:rPr lang="en-US" sz="2000" dirty="0" smtClean="0"/>
              <a:t>FOREACH, GENERATE</a:t>
            </a:r>
          </a:p>
          <a:p>
            <a:pPr>
              <a:buNone/>
            </a:pPr>
            <a:r>
              <a:rPr lang="en-US" sz="2000" dirty="0" smtClean="0"/>
              <a:t>	</a:t>
            </a:r>
            <a:r>
              <a:rPr lang="en-US" sz="2000" dirty="0" err="1" smtClean="0"/>
              <a:t>expanded_queries</a:t>
            </a:r>
            <a:r>
              <a:rPr lang="en-US" sz="2000" dirty="0" smtClean="0"/>
              <a:t> = FOREACH queries GENERATE </a:t>
            </a:r>
            <a:r>
              <a:rPr lang="en-US" sz="2000" dirty="0" err="1" smtClean="0"/>
              <a:t>userId</a:t>
            </a:r>
            <a:r>
              <a:rPr lang="en-US" sz="2000" dirty="0" smtClean="0"/>
              <a:t>, </a:t>
            </a:r>
            <a:r>
              <a:rPr lang="en-US" sz="2000" dirty="0" err="1" smtClean="0"/>
              <a:t>expandQuery</a:t>
            </a:r>
            <a:r>
              <a:rPr lang="en-US" sz="2000" dirty="0" smtClean="0"/>
              <a:t>(</a:t>
            </a:r>
            <a:r>
              <a:rPr lang="en-US" sz="2000" dirty="0" err="1" smtClean="0"/>
              <a:t>queryString</a:t>
            </a:r>
            <a:r>
              <a:rPr lang="en-US" sz="2000" dirty="0" smtClean="0"/>
              <a:t>);</a:t>
            </a:r>
          </a:p>
          <a:p>
            <a:pPr>
              <a:buNone/>
            </a:pPr>
            <a:endParaRPr lang="en-US" sz="2000" dirty="0" smtClean="0"/>
          </a:p>
          <a:p>
            <a:r>
              <a:rPr lang="en-US" sz="2000" dirty="0" smtClean="0"/>
              <a:t>FILTER</a:t>
            </a:r>
          </a:p>
          <a:p>
            <a:pPr>
              <a:buNone/>
            </a:pPr>
            <a:r>
              <a:rPr lang="en-US" sz="2000" dirty="0" smtClean="0"/>
              <a:t>	</a:t>
            </a:r>
            <a:r>
              <a:rPr lang="en-US" sz="2000" dirty="0" err="1" smtClean="0"/>
              <a:t>real_queries</a:t>
            </a:r>
            <a:r>
              <a:rPr lang="en-US" sz="2000" dirty="0" smtClean="0"/>
              <a:t> = FILTER queries BY NOT </a:t>
            </a:r>
            <a:r>
              <a:rPr lang="en-US" sz="2000" dirty="0" err="1" smtClean="0"/>
              <a:t>isBot</a:t>
            </a:r>
            <a:r>
              <a:rPr lang="en-US" sz="2000" dirty="0" smtClean="0"/>
              <a:t>(</a:t>
            </a:r>
            <a:r>
              <a:rPr lang="en-US" sz="2000" dirty="0" err="1" smtClean="0"/>
              <a:t>userId</a:t>
            </a:r>
            <a:r>
              <a:rPr lang="en-US" sz="2000" dirty="0" smtClean="0"/>
              <a:t>);</a:t>
            </a:r>
          </a:p>
          <a:p>
            <a:pPr>
              <a:buNone/>
            </a:pPr>
            <a:endParaRPr lang="en-US" sz="2000" dirty="0" smtClean="0"/>
          </a:p>
          <a:p>
            <a:r>
              <a:rPr lang="en-US" sz="2000" dirty="0" smtClean="0"/>
              <a:t>FLATTEN</a:t>
            </a:r>
          </a:p>
          <a:p>
            <a:pPr>
              <a:buNone/>
            </a:pPr>
            <a:r>
              <a:rPr lang="en-US" sz="2000" dirty="0" smtClean="0"/>
              <a:t>	</a:t>
            </a:r>
            <a:r>
              <a:rPr lang="en-US" sz="2000" dirty="0" err="1" smtClean="0"/>
              <a:t>map_result</a:t>
            </a:r>
            <a:r>
              <a:rPr lang="en-US" sz="2000" dirty="0" smtClean="0"/>
              <a:t> = FOREACH input GENERATE FLATTEN(map(*));</a:t>
            </a:r>
          </a:p>
          <a:p>
            <a:pPr>
              <a:buNone/>
            </a:pPr>
            <a:endParaRPr lang="en-US" sz="2000" dirty="0" smtClean="0"/>
          </a:p>
          <a:p>
            <a:r>
              <a:rPr lang="en-US" sz="2000" dirty="0" smtClean="0"/>
              <a:t>STORE</a:t>
            </a:r>
          </a:p>
          <a:p>
            <a:pPr>
              <a:buNone/>
            </a:pPr>
            <a:r>
              <a:rPr lang="en-US" sz="2000" dirty="0" smtClean="0"/>
              <a:t>	</a:t>
            </a:r>
            <a:r>
              <a:rPr lang="en-US" sz="2000" dirty="0" smtClean="0"/>
              <a:t>STORE </a:t>
            </a:r>
            <a:r>
              <a:rPr lang="en-US" sz="2000" dirty="0" err="1" smtClean="0"/>
              <a:t>query_revenues</a:t>
            </a:r>
            <a:r>
              <a:rPr lang="en-US" sz="2000" dirty="0" smtClean="0"/>
              <a:t> INTO `</a:t>
            </a:r>
            <a:r>
              <a:rPr lang="en-US" sz="2000" dirty="0" err="1" smtClean="0"/>
              <a:t>myoutput</a:t>
            </a:r>
            <a:r>
              <a:rPr lang="en-US" sz="2000" dirty="0" smtClean="0"/>
              <a:t>‘ USING </a:t>
            </a:r>
            <a:r>
              <a:rPr lang="en-US" sz="2000" dirty="0" err="1" smtClean="0"/>
              <a:t>myStore</a:t>
            </a:r>
            <a:r>
              <a:rPr lang="en-US" sz="2000" dirty="0" smtClean="0"/>
              <a:t>();</a:t>
            </a:r>
            <a:endParaRPr lang="en-US" sz="2000" dirty="0" smtClean="0"/>
          </a:p>
          <a:p>
            <a:pPr>
              <a:buNone/>
            </a:pP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COGROUP </a:t>
            </a:r>
            <a:r>
              <a:rPr lang="en-US" sz="2600" dirty="0" smtClean="0"/>
              <a:t>[my slide]</a:t>
            </a:r>
            <a:endParaRPr lang="en-US" sz="2600" dirty="0"/>
          </a:p>
        </p:txBody>
      </p:sp>
      <p:pic>
        <p:nvPicPr>
          <p:cNvPr id="46082" name="Picture 2"/>
          <p:cNvPicPr>
            <a:picLocks noChangeAspect="1" noChangeArrowheads="1"/>
          </p:cNvPicPr>
          <p:nvPr/>
        </p:nvPicPr>
        <p:blipFill>
          <a:blip r:embed="rId2"/>
          <a:srcRect/>
          <a:stretch>
            <a:fillRect/>
          </a:stretch>
        </p:blipFill>
        <p:spPr bwMode="auto">
          <a:xfrm>
            <a:off x="76200" y="1143000"/>
            <a:ext cx="8915400" cy="3719308"/>
          </a:xfrm>
          <a:prstGeom prst="rect">
            <a:avLst/>
          </a:prstGeom>
          <a:noFill/>
          <a:ln w="9525">
            <a:noFill/>
            <a:miter lim="800000"/>
            <a:headEnd/>
            <a:tailEnd/>
          </a:ln>
        </p:spPr>
      </p:pic>
      <p:sp>
        <p:nvSpPr>
          <p:cNvPr id="5" name="TextBox 4"/>
          <p:cNvSpPr txBox="1"/>
          <p:nvPr/>
        </p:nvSpPr>
        <p:spPr>
          <a:xfrm>
            <a:off x="1447800" y="5334000"/>
            <a:ext cx="7007239" cy="1200329"/>
          </a:xfrm>
          <a:prstGeom prst="rect">
            <a:avLst/>
          </a:prstGeom>
          <a:noFill/>
        </p:spPr>
        <p:txBody>
          <a:bodyPr wrap="none" rtlCol="0">
            <a:spAutoFit/>
          </a:bodyPr>
          <a:lstStyle/>
          <a:p>
            <a:r>
              <a:rPr lang="en-US" dirty="0" smtClean="0"/>
              <a:t>If you want to aggregate top differently and side differently, this can</a:t>
            </a:r>
          </a:p>
          <a:p>
            <a:r>
              <a:rPr lang="en-US" dirty="0" smtClean="0"/>
              <a:t>Be done here. </a:t>
            </a:r>
          </a:p>
          <a:p>
            <a:endParaRPr lang="en-US" dirty="0"/>
          </a:p>
          <a:p>
            <a:r>
              <a:rPr lang="en-US" dirty="0" smtClean="0"/>
              <a:t>Cumbersome in SQL</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Pig Pen</a:t>
            </a:r>
            <a:endParaRPr lang="en-US" dirty="0"/>
          </a:p>
        </p:txBody>
      </p:sp>
      <p:pic>
        <p:nvPicPr>
          <p:cNvPr id="47106" name="Picture 2"/>
          <p:cNvPicPr>
            <a:picLocks noChangeAspect="1" noChangeArrowheads="1"/>
          </p:cNvPicPr>
          <p:nvPr/>
        </p:nvPicPr>
        <p:blipFill>
          <a:blip r:embed="rId2"/>
          <a:srcRect/>
          <a:stretch>
            <a:fillRect/>
          </a:stretch>
        </p:blipFill>
        <p:spPr bwMode="auto">
          <a:xfrm>
            <a:off x="152400" y="1371600"/>
            <a:ext cx="8839200" cy="46111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dirty="0" smtClean="0"/>
              <a:t>Not great for any kind of matrix/graph operations</a:t>
            </a:r>
            <a:endParaRPr lang="en-US" dirty="0" smtClean="0"/>
          </a:p>
          <a:p>
            <a:endParaRPr lang="en-US" dirty="0" smtClean="0"/>
          </a:p>
          <a:p>
            <a:r>
              <a:rPr lang="en-US" dirty="0" smtClean="0"/>
              <a:t>Didn’t mention how PIG can be scripted</a:t>
            </a:r>
          </a:p>
          <a:p>
            <a:pPr lvl="1"/>
            <a:r>
              <a:rPr lang="en-US" dirty="0" smtClean="0"/>
              <a:t>Useful for redoing processing</a:t>
            </a:r>
          </a:p>
          <a:p>
            <a:pPr lvl="1"/>
            <a:endParaRPr lang="en-US" dirty="0" smtClean="0"/>
          </a:p>
          <a:p>
            <a:r>
              <a:rPr lang="en-US" dirty="0" smtClean="0"/>
              <a:t>The process of obtaining the sandbox dataset is interesting</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Data Processing </a:t>
            </a:r>
            <a:r>
              <a:rPr lang="en-US" i="1" smtClean="0"/>
              <a:t>Renaissance</a:t>
            </a:r>
          </a:p>
        </p:txBody>
      </p:sp>
      <p:pic>
        <p:nvPicPr>
          <p:cNvPr id="16387" name="Content Placeholder 3"/>
          <p:cNvPicPr>
            <a:picLocks noGrp="1" noChangeAspect="1"/>
          </p:cNvPicPr>
          <p:nvPr>
            <p:ph idx="1"/>
          </p:nvPr>
        </p:nvPicPr>
        <p:blipFill>
          <a:blip r:embed="rId2"/>
          <a:srcRect/>
          <a:stretch>
            <a:fillRect/>
          </a:stretch>
        </p:blipFill>
        <p:spPr>
          <a:xfrm>
            <a:off x="4079875" y="1066800"/>
            <a:ext cx="415925" cy="914400"/>
          </a:xfrm>
        </p:spPr>
      </p:pic>
      <p:sp>
        <p:nvSpPr>
          <p:cNvPr id="5" name="Can 4"/>
          <p:cNvSpPr/>
          <p:nvPr/>
        </p:nvSpPr>
        <p:spPr>
          <a:xfrm>
            <a:off x="4038600" y="2057400"/>
            <a:ext cx="228600" cy="3048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a typeface="ＭＳ Ｐゴシック" pitchFamily="-65" charset="-128"/>
            </a:endParaRPr>
          </a:p>
        </p:txBody>
      </p:sp>
      <p:sp>
        <p:nvSpPr>
          <p:cNvPr id="6" name="Can 5"/>
          <p:cNvSpPr/>
          <p:nvPr/>
        </p:nvSpPr>
        <p:spPr>
          <a:xfrm>
            <a:off x="4381500" y="2057400"/>
            <a:ext cx="228600" cy="3048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a typeface="ＭＳ Ｐゴシック" pitchFamily="-65" charset="-128"/>
            </a:endParaRPr>
          </a:p>
        </p:txBody>
      </p:sp>
      <p:sp>
        <p:nvSpPr>
          <p:cNvPr id="7" name="Can 6"/>
          <p:cNvSpPr/>
          <p:nvPr/>
        </p:nvSpPr>
        <p:spPr>
          <a:xfrm>
            <a:off x="3886200" y="2438400"/>
            <a:ext cx="228600" cy="3048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a typeface="ＭＳ Ｐゴシック" pitchFamily="-65" charset="-128"/>
            </a:endParaRPr>
          </a:p>
        </p:txBody>
      </p:sp>
      <p:sp>
        <p:nvSpPr>
          <p:cNvPr id="8" name="Can 7"/>
          <p:cNvSpPr/>
          <p:nvPr/>
        </p:nvSpPr>
        <p:spPr>
          <a:xfrm>
            <a:off x="4229100" y="2438400"/>
            <a:ext cx="228600" cy="3048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a typeface="ＭＳ Ｐゴシック" pitchFamily="-65" charset="-128"/>
            </a:endParaRPr>
          </a:p>
        </p:txBody>
      </p:sp>
      <p:sp>
        <p:nvSpPr>
          <p:cNvPr id="9" name="Can 8"/>
          <p:cNvSpPr/>
          <p:nvPr/>
        </p:nvSpPr>
        <p:spPr>
          <a:xfrm>
            <a:off x="4572000" y="2438400"/>
            <a:ext cx="228600" cy="3048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a typeface="ＭＳ Ｐゴシック" pitchFamily="-65" charset="-128"/>
            </a:endParaRPr>
          </a:p>
        </p:txBody>
      </p:sp>
      <p:sp>
        <p:nvSpPr>
          <p:cNvPr id="10" name="Can 9"/>
          <p:cNvSpPr/>
          <p:nvPr/>
        </p:nvSpPr>
        <p:spPr>
          <a:xfrm>
            <a:off x="3695700" y="2819400"/>
            <a:ext cx="228600" cy="3048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a typeface="ＭＳ Ｐゴシック" pitchFamily="-65" charset="-128"/>
            </a:endParaRPr>
          </a:p>
        </p:txBody>
      </p:sp>
      <p:sp>
        <p:nvSpPr>
          <p:cNvPr id="11" name="Can 10"/>
          <p:cNvSpPr/>
          <p:nvPr/>
        </p:nvSpPr>
        <p:spPr>
          <a:xfrm>
            <a:off x="4038600" y="2819400"/>
            <a:ext cx="228600" cy="3048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a typeface="ＭＳ Ｐゴシック" pitchFamily="-65" charset="-128"/>
            </a:endParaRPr>
          </a:p>
        </p:txBody>
      </p:sp>
      <p:sp>
        <p:nvSpPr>
          <p:cNvPr id="12" name="Can 11"/>
          <p:cNvSpPr/>
          <p:nvPr/>
        </p:nvSpPr>
        <p:spPr>
          <a:xfrm>
            <a:off x="4381500" y="2819400"/>
            <a:ext cx="228600" cy="3048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a typeface="ＭＳ Ｐゴシック" pitchFamily="-65" charset="-128"/>
            </a:endParaRPr>
          </a:p>
        </p:txBody>
      </p:sp>
      <p:sp>
        <p:nvSpPr>
          <p:cNvPr id="13" name="Can 12"/>
          <p:cNvSpPr/>
          <p:nvPr/>
        </p:nvSpPr>
        <p:spPr>
          <a:xfrm>
            <a:off x="4724400" y="2819400"/>
            <a:ext cx="228600" cy="3048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a typeface="ＭＳ Ｐゴシック" pitchFamily="-65" charset="-128"/>
            </a:endParaRPr>
          </a:p>
        </p:txBody>
      </p:sp>
      <p:sp>
        <p:nvSpPr>
          <p:cNvPr id="14" name="Can 13"/>
          <p:cNvSpPr/>
          <p:nvPr/>
        </p:nvSpPr>
        <p:spPr>
          <a:xfrm>
            <a:off x="3886200" y="3200400"/>
            <a:ext cx="228600" cy="3048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a typeface="ＭＳ Ｐゴシック" pitchFamily="-65" charset="-128"/>
            </a:endParaRPr>
          </a:p>
        </p:txBody>
      </p:sp>
      <p:sp>
        <p:nvSpPr>
          <p:cNvPr id="15" name="Can 14"/>
          <p:cNvSpPr/>
          <p:nvPr/>
        </p:nvSpPr>
        <p:spPr>
          <a:xfrm>
            <a:off x="4229100" y="3200400"/>
            <a:ext cx="228600" cy="3048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a typeface="ＭＳ Ｐゴシック" pitchFamily="-65" charset="-128"/>
            </a:endParaRPr>
          </a:p>
        </p:txBody>
      </p:sp>
      <p:sp>
        <p:nvSpPr>
          <p:cNvPr id="16" name="Can 15"/>
          <p:cNvSpPr/>
          <p:nvPr/>
        </p:nvSpPr>
        <p:spPr>
          <a:xfrm>
            <a:off x="4572000" y="3200400"/>
            <a:ext cx="228600" cy="3048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a typeface="ＭＳ Ｐゴシック" pitchFamily="-65" charset="-128"/>
            </a:endParaRPr>
          </a:p>
        </p:txBody>
      </p:sp>
      <p:sp>
        <p:nvSpPr>
          <p:cNvPr id="17" name="Can 16"/>
          <p:cNvSpPr/>
          <p:nvPr/>
        </p:nvSpPr>
        <p:spPr>
          <a:xfrm>
            <a:off x="4892675" y="3200400"/>
            <a:ext cx="228600" cy="3048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a typeface="ＭＳ Ｐゴシック" pitchFamily="-65" charset="-128"/>
            </a:endParaRPr>
          </a:p>
        </p:txBody>
      </p:sp>
      <p:sp>
        <p:nvSpPr>
          <p:cNvPr id="18" name="Can 17"/>
          <p:cNvSpPr/>
          <p:nvPr/>
        </p:nvSpPr>
        <p:spPr>
          <a:xfrm>
            <a:off x="3548063" y="3200400"/>
            <a:ext cx="228600" cy="3048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a typeface="ＭＳ Ｐゴシック" pitchFamily="-65" charset="-128"/>
            </a:endParaRPr>
          </a:p>
        </p:txBody>
      </p:sp>
      <p:sp>
        <p:nvSpPr>
          <p:cNvPr id="19" name="Content Placeholder 2"/>
          <p:cNvSpPr txBox="1">
            <a:spLocks/>
          </p:cNvSpPr>
          <p:nvPr/>
        </p:nvSpPr>
        <p:spPr>
          <a:xfrm>
            <a:off x="457200" y="3733800"/>
            <a:ext cx="8610600" cy="2392363"/>
          </a:xfrm>
          <a:prstGeom prst="rect">
            <a:avLst/>
          </a:prstGeom>
        </p:spPr>
        <p:txBody>
          <a:bodyPr>
            <a:normAutofit/>
          </a:bodyPr>
          <a:lstStyle/>
          <a:p>
            <a:pPr marL="342900" indent="-342900">
              <a:lnSpc>
                <a:spcPct val="90000"/>
              </a:lnSpc>
              <a:spcBef>
                <a:spcPct val="20000"/>
              </a:spcBef>
              <a:buFont typeface="Wingdings" pitchFamily="-65" charset="2"/>
              <a:buChar char="§"/>
            </a:pPr>
            <a:r>
              <a:rPr lang="en-US" sz="3000">
                <a:latin typeface="Calibri" pitchFamily="-65" charset="0"/>
              </a:rPr>
              <a:t>Internet companies swimming in data</a:t>
            </a:r>
            <a:endParaRPr lang="en-US" sz="2600">
              <a:latin typeface="Calibri" pitchFamily="-65" charset="0"/>
            </a:endParaRPr>
          </a:p>
          <a:p>
            <a:pPr marL="800100" lvl="1" indent="-342900">
              <a:lnSpc>
                <a:spcPct val="90000"/>
              </a:lnSpc>
              <a:spcBef>
                <a:spcPct val="20000"/>
              </a:spcBef>
              <a:buFont typeface="Arial" charset="0"/>
              <a:buChar char="•"/>
            </a:pPr>
            <a:r>
              <a:rPr lang="en-US" sz="2600">
                <a:latin typeface="Calibri" pitchFamily="-65" charset="0"/>
              </a:rPr>
              <a:t>E.g. TBs/day at Yahoo!</a:t>
            </a:r>
          </a:p>
          <a:p>
            <a:pPr marL="342900" indent="-342900">
              <a:lnSpc>
                <a:spcPct val="90000"/>
              </a:lnSpc>
              <a:spcBef>
                <a:spcPct val="20000"/>
              </a:spcBef>
              <a:buFont typeface="Wingdings" pitchFamily="-65" charset="2"/>
              <a:buChar char="§"/>
            </a:pPr>
            <a:endParaRPr lang="en-US" sz="1000">
              <a:latin typeface="Calibri" pitchFamily="-65" charset="0"/>
            </a:endParaRPr>
          </a:p>
          <a:p>
            <a:pPr marL="342900" indent="-342900">
              <a:lnSpc>
                <a:spcPct val="90000"/>
              </a:lnSpc>
              <a:spcBef>
                <a:spcPct val="20000"/>
              </a:spcBef>
              <a:buFont typeface="Wingdings" pitchFamily="-65" charset="2"/>
              <a:buChar char="§"/>
            </a:pPr>
            <a:r>
              <a:rPr lang="en-US" sz="3000">
                <a:latin typeface="Calibri" pitchFamily="-65" charset="0"/>
              </a:rPr>
              <a:t>Data analysis is “inner loop” of product innovation</a:t>
            </a:r>
          </a:p>
          <a:p>
            <a:pPr marL="342900" indent="-342900">
              <a:lnSpc>
                <a:spcPct val="90000"/>
              </a:lnSpc>
              <a:spcBef>
                <a:spcPct val="20000"/>
              </a:spcBef>
              <a:buFont typeface="Wingdings" pitchFamily="-65" charset="2"/>
              <a:buChar char="§"/>
            </a:pPr>
            <a:endParaRPr lang="en-US" sz="1100">
              <a:latin typeface="Calibri" pitchFamily="-65" charset="0"/>
            </a:endParaRPr>
          </a:p>
          <a:p>
            <a:pPr marL="342900" indent="-342900">
              <a:lnSpc>
                <a:spcPct val="90000"/>
              </a:lnSpc>
              <a:spcBef>
                <a:spcPct val="20000"/>
              </a:spcBef>
              <a:buFont typeface="Wingdings" pitchFamily="-65" charset="2"/>
              <a:buChar char="§"/>
            </a:pPr>
            <a:r>
              <a:rPr lang="en-US" sz="3000">
                <a:latin typeface="Calibri" pitchFamily="-65" charset="0"/>
              </a:rPr>
              <a:t>Data analysts are skilled programmers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6038"/>
            <a:ext cx="8839200" cy="792162"/>
          </a:xfrm>
        </p:spPr>
        <p:txBody>
          <a:bodyPr>
            <a:normAutofit fontScale="90000"/>
          </a:bodyPr>
          <a:lstStyle/>
          <a:p>
            <a:r>
              <a:rPr lang="en-US" dirty="0" smtClean="0"/>
              <a:t>Type of processing for data analysis	 </a:t>
            </a:r>
            <a:r>
              <a:rPr lang="en-US" sz="2900" dirty="0" smtClean="0"/>
              <a:t>[My Slide]</a:t>
            </a:r>
            <a:endParaRPr lang="en-US" sz="2900" dirty="0"/>
          </a:p>
        </p:txBody>
      </p:sp>
      <p:sp>
        <p:nvSpPr>
          <p:cNvPr id="3" name="Content Placeholder 2"/>
          <p:cNvSpPr>
            <a:spLocks noGrp="1"/>
          </p:cNvSpPr>
          <p:nvPr>
            <p:ph idx="1"/>
          </p:nvPr>
        </p:nvSpPr>
        <p:spPr/>
        <p:txBody>
          <a:bodyPr/>
          <a:lstStyle/>
          <a:p>
            <a:r>
              <a:rPr lang="en-US" dirty="0" smtClean="0"/>
              <a:t>Ad-hoc</a:t>
            </a:r>
          </a:p>
          <a:p>
            <a:endParaRPr lang="en-US" dirty="0" smtClean="0"/>
          </a:p>
          <a:p>
            <a:r>
              <a:rPr lang="en-US" dirty="0" smtClean="0"/>
              <a:t>Large data sets</a:t>
            </a:r>
          </a:p>
          <a:p>
            <a:endParaRPr lang="en-US" dirty="0" smtClean="0"/>
          </a:p>
          <a:p>
            <a:r>
              <a:rPr lang="en-US" dirty="0" smtClean="0"/>
              <a:t>Scan oriented</a:t>
            </a:r>
          </a:p>
          <a:p>
            <a:endParaRPr lang="en-US" dirty="0" smtClean="0"/>
          </a:p>
          <a:p>
            <a:r>
              <a:rPr lang="en-US" dirty="0" smtClean="0"/>
              <a:t>offline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610600" cy="792162"/>
          </a:xfrm>
        </p:spPr>
        <p:txBody>
          <a:bodyPr>
            <a:normAutofit fontScale="90000"/>
          </a:bodyPr>
          <a:lstStyle/>
          <a:p>
            <a:r>
              <a:rPr lang="en-US" dirty="0" smtClean="0"/>
              <a:t>Map Reduce V.S. Data Warehousing </a:t>
            </a:r>
            <a:r>
              <a:rPr lang="en-US" sz="2900" dirty="0" smtClean="0"/>
              <a:t>[My Slide]</a:t>
            </a:r>
            <a:endParaRPr lang="en-US" sz="2900" dirty="0"/>
          </a:p>
        </p:txBody>
      </p:sp>
      <p:graphicFrame>
        <p:nvGraphicFramePr>
          <p:cNvPr id="4" name="Content Placeholder 3"/>
          <p:cNvGraphicFramePr>
            <a:graphicFrameLocks noGrp="1"/>
          </p:cNvGraphicFramePr>
          <p:nvPr>
            <p:ph idx="1"/>
          </p:nvPr>
        </p:nvGraphicFramePr>
        <p:xfrm>
          <a:off x="457200" y="1219200"/>
          <a:ext cx="8229600" cy="5516880"/>
        </p:xfrm>
        <a:graphic>
          <a:graphicData uri="http://schemas.openxmlformats.org/drawingml/2006/table">
            <a:tbl>
              <a:tblPr firstRow="1" bandRow="1">
                <a:tableStyleId>{5C22544A-7EE6-4342-B048-85BDC9FD1C3A}</a:tableStyleId>
              </a:tblPr>
              <a:tblGrid>
                <a:gridCol w="4114800"/>
                <a:gridCol w="4114800"/>
              </a:tblGrid>
              <a:tr h="609600">
                <a:tc>
                  <a:txBody>
                    <a:bodyPr/>
                    <a:lstStyle/>
                    <a:p>
                      <a:r>
                        <a:rPr lang="en-US" dirty="0" smtClean="0"/>
                        <a:t>Map Reduce</a:t>
                      </a:r>
                      <a:endParaRPr lang="en-US" dirty="0"/>
                    </a:p>
                  </a:txBody>
                  <a:tcPr/>
                </a:tc>
                <a:tc>
                  <a:txBody>
                    <a:bodyPr/>
                    <a:lstStyle/>
                    <a:p>
                      <a:r>
                        <a:rPr lang="en-US" dirty="0" smtClean="0"/>
                        <a:t>Data Warehouse</a:t>
                      </a:r>
                      <a:endParaRPr lang="en-US" dirty="0"/>
                    </a:p>
                  </a:txBody>
                  <a:tcPr/>
                </a:tc>
              </a:tr>
              <a:tr h="609600">
                <a:tc>
                  <a:txBody>
                    <a:bodyPr/>
                    <a:lstStyle/>
                    <a:p>
                      <a:r>
                        <a:rPr lang="en-US" dirty="0" smtClean="0"/>
                        <a:t>Easy to Code (programmers</a:t>
                      </a:r>
                      <a:r>
                        <a:rPr lang="en-US" baseline="0" dirty="0" smtClean="0"/>
                        <a:t> prefer this!)</a:t>
                      </a:r>
                      <a:endParaRPr lang="en-US" dirty="0"/>
                    </a:p>
                  </a:txBody>
                  <a:tcPr/>
                </a:tc>
                <a:tc>
                  <a:txBody>
                    <a:bodyPr/>
                    <a:lstStyle/>
                    <a:p>
                      <a:r>
                        <a:rPr lang="en-US" dirty="0" smtClean="0">
                          <a:solidFill>
                            <a:schemeClr val="accent2">
                              <a:lumMod val="75000"/>
                            </a:schemeClr>
                          </a:solidFill>
                        </a:rPr>
                        <a:t>Everything</a:t>
                      </a:r>
                      <a:r>
                        <a:rPr lang="en-US" baseline="0" dirty="0" smtClean="0">
                          <a:solidFill>
                            <a:schemeClr val="accent2">
                              <a:lumMod val="75000"/>
                            </a:schemeClr>
                          </a:solidFill>
                        </a:rPr>
                        <a:t> is a SQL query</a:t>
                      </a:r>
                      <a:endParaRPr lang="en-US" dirty="0">
                        <a:solidFill>
                          <a:schemeClr val="accent2">
                            <a:lumMod val="75000"/>
                          </a:schemeClr>
                        </a:solidFill>
                      </a:endParaRPr>
                    </a:p>
                  </a:txBody>
                  <a:tcPr/>
                </a:tc>
              </a:tr>
              <a:tr h="609600">
                <a:tc>
                  <a:txBody>
                    <a:bodyPr/>
                    <a:lstStyle/>
                    <a:p>
                      <a:r>
                        <a:rPr lang="en-US" dirty="0" smtClean="0"/>
                        <a:t>Choice</a:t>
                      </a:r>
                      <a:r>
                        <a:rPr lang="en-US" baseline="0" dirty="0" smtClean="0"/>
                        <a:t> of language (java, python …)</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accent2">
                              <a:lumMod val="75000"/>
                            </a:schemeClr>
                          </a:solidFill>
                        </a:rPr>
                        <a:t>Need to use T-SQL (not intuitive)</a:t>
                      </a:r>
                    </a:p>
                    <a:p>
                      <a:endParaRPr lang="en-US" dirty="0">
                        <a:solidFill>
                          <a:schemeClr val="accent2">
                            <a:lumMod val="75000"/>
                          </a:schemeClr>
                        </a:solidFill>
                      </a:endParaRPr>
                    </a:p>
                  </a:txBody>
                  <a:tcPr/>
                </a:tc>
              </a:tr>
              <a:tr h="609600">
                <a:tc>
                  <a:txBody>
                    <a:bodyPr/>
                    <a:lstStyle/>
                    <a:p>
                      <a:r>
                        <a:rPr lang="en-US" dirty="0" smtClean="0"/>
                        <a:t>Parallelism is managed by system</a:t>
                      </a:r>
                      <a:endParaRPr lang="en-US" dirty="0"/>
                    </a:p>
                  </a:txBody>
                  <a:tcPr/>
                </a:tc>
                <a:tc>
                  <a:txBody>
                    <a:bodyPr/>
                    <a:lstStyle/>
                    <a:p>
                      <a:r>
                        <a:rPr lang="en-US" dirty="0" smtClean="0">
                          <a:solidFill>
                            <a:schemeClr val="accent2">
                              <a:lumMod val="75000"/>
                            </a:schemeClr>
                          </a:solidFill>
                        </a:rPr>
                        <a:t>Parallelism</a:t>
                      </a:r>
                      <a:r>
                        <a:rPr lang="en-US" baseline="0" dirty="0" smtClean="0">
                          <a:solidFill>
                            <a:schemeClr val="accent2">
                              <a:lumMod val="75000"/>
                            </a:schemeClr>
                          </a:solidFill>
                        </a:rPr>
                        <a:t> is tricky </a:t>
                      </a:r>
                      <a:endParaRPr lang="en-US" dirty="0">
                        <a:solidFill>
                          <a:schemeClr val="accent2">
                            <a:lumMod val="75000"/>
                          </a:schemeClr>
                        </a:solidFill>
                      </a:endParaRPr>
                    </a:p>
                  </a:txBody>
                  <a:tcPr/>
                </a:tc>
              </a:tr>
              <a:tr h="609600">
                <a:tc>
                  <a:txBody>
                    <a:bodyPr/>
                    <a:lstStyle/>
                    <a:p>
                      <a:r>
                        <a:rPr lang="en-US" dirty="0" smtClean="0"/>
                        <a:t>Open source</a:t>
                      </a:r>
                      <a:endParaRPr lang="en-US" dirty="0"/>
                    </a:p>
                  </a:txBody>
                  <a:tcPr/>
                </a:tc>
                <a:tc>
                  <a:txBody>
                    <a:bodyPr/>
                    <a:lstStyle/>
                    <a:p>
                      <a:r>
                        <a:rPr lang="en-US" dirty="0" smtClean="0">
                          <a:solidFill>
                            <a:schemeClr val="accent2">
                              <a:lumMod val="75000"/>
                            </a:schemeClr>
                          </a:solidFill>
                        </a:rPr>
                        <a:t>Expensive (</a:t>
                      </a:r>
                      <a:r>
                        <a:rPr lang="en-US" dirty="0" err="1" smtClean="0">
                          <a:solidFill>
                            <a:schemeClr val="accent2">
                              <a:lumMod val="75000"/>
                            </a:schemeClr>
                          </a:solidFill>
                        </a:rPr>
                        <a:t>teradata</a:t>
                      </a:r>
                      <a:r>
                        <a:rPr lang="en-US" dirty="0" smtClean="0">
                          <a:solidFill>
                            <a:schemeClr val="accent2">
                              <a:lumMod val="75000"/>
                            </a:schemeClr>
                          </a:solidFill>
                        </a:rPr>
                        <a:t>, </a:t>
                      </a:r>
                      <a:r>
                        <a:rPr lang="en-US" dirty="0" err="1" smtClean="0">
                          <a:solidFill>
                            <a:schemeClr val="accent2">
                              <a:lumMod val="75000"/>
                            </a:schemeClr>
                          </a:solidFill>
                        </a:rPr>
                        <a:t>Netezza</a:t>
                      </a:r>
                      <a:r>
                        <a:rPr lang="en-US" dirty="0" smtClean="0">
                          <a:solidFill>
                            <a:schemeClr val="accent2">
                              <a:lumMod val="75000"/>
                            </a:schemeClr>
                          </a:solidFill>
                        </a:rPr>
                        <a:t>)</a:t>
                      </a:r>
                      <a:endParaRPr lang="en-US" dirty="0">
                        <a:solidFill>
                          <a:schemeClr val="accent2">
                            <a:lumMod val="75000"/>
                          </a:schemeClr>
                        </a:solidFill>
                      </a:endParaRPr>
                    </a:p>
                  </a:txBody>
                  <a:tcPr/>
                </a:tc>
              </a:tr>
              <a:tr h="609600">
                <a:tc>
                  <a:txBody>
                    <a:bodyPr/>
                    <a:lstStyle/>
                    <a:p>
                      <a:endParaRPr lang="en-US"/>
                    </a:p>
                  </a:txBody>
                  <a:tcPr/>
                </a:tc>
                <a:tc>
                  <a:txBody>
                    <a:bodyPr/>
                    <a:lstStyle/>
                    <a:p>
                      <a:endParaRPr lang="en-US"/>
                    </a:p>
                  </a:txBody>
                  <a:tcPr/>
                </a:tc>
              </a:tr>
              <a:tr h="609600">
                <a:tc>
                  <a:txBody>
                    <a:bodyPr/>
                    <a:lstStyle/>
                    <a:p>
                      <a:r>
                        <a:rPr lang="en-US" dirty="0" smtClean="0">
                          <a:solidFill>
                            <a:schemeClr val="accent2">
                              <a:lumMod val="75000"/>
                            </a:schemeClr>
                          </a:solidFill>
                        </a:rPr>
                        <a:t>Code is difficult to</a:t>
                      </a:r>
                      <a:r>
                        <a:rPr lang="en-US" baseline="0" dirty="0" smtClean="0">
                          <a:solidFill>
                            <a:schemeClr val="accent2">
                              <a:lumMod val="75000"/>
                            </a:schemeClr>
                          </a:solidFill>
                        </a:rPr>
                        <a:t> reuse and maintain</a:t>
                      </a:r>
                      <a:endParaRPr lang="en-US" dirty="0">
                        <a:solidFill>
                          <a:schemeClr val="accent2">
                            <a:lumMod val="75000"/>
                          </a:schemeClr>
                        </a:solidFill>
                      </a:endParaRPr>
                    </a:p>
                  </a:txBody>
                  <a:tcPr/>
                </a:tc>
                <a:tc>
                  <a:txBody>
                    <a:bodyPr/>
                    <a:lstStyle/>
                    <a:p>
                      <a:r>
                        <a:rPr lang="en-US" dirty="0" smtClean="0"/>
                        <a:t>Code can be reused</a:t>
                      </a:r>
                      <a:endParaRPr lang="en-US" dirty="0"/>
                    </a:p>
                  </a:txBody>
                  <a:tcPr/>
                </a:tc>
              </a:tr>
              <a:tr h="609600">
                <a:tc>
                  <a:txBody>
                    <a:bodyPr/>
                    <a:lstStyle/>
                    <a:p>
                      <a:r>
                        <a:rPr lang="en-US" dirty="0" smtClean="0">
                          <a:solidFill>
                            <a:schemeClr val="accent2">
                              <a:lumMod val="75000"/>
                            </a:schemeClr>
                          </a:solidFill>
                        </a:rPr>
                        <a:t>No self describing input/output formats</a:t>
                      </a:r>
                      <a:endParaRPr lang="en-US" dirty="0">
                        <a:solidFill>
                          <a:schemeClr val="accent2">
                            <a:lumMod val="75000"/>
                          </a:schemeClr>
                        </a:solidFill>
                      </a:endParaRPr>
                    </a:p>
                  </a:txBody>
                  <a:tcPr/>
                </a:tc>
                <a:tc>
                  <a:txBody>
                    <a:bodyPr/>
                    <a:lstStyle/>
                    <a:p>
                      <a:r>
                        <a:rPr lang="en-US" dirty="0" smtClean="0"/>
                        <a:t>Formats</a:t>
                      </a:r>
                      <a:r>
                        <a:rPr lang="en-US" baseline="0" dirty="0" smtClean="0"/>
                        <a:t> are defined by schema</a:t>
                      </a:r>
                      <a:endParaRPr lang="en-US" dirty="0"/>
                    </a:p>
                  </a:txBody>
                  <a:tcPr/>
                </a:tc>
              </a:tr>
              <a:tr h="609600">
                <a:tc>
                  <a:txBody>
                    <a:bodyPr/>
                    <a:lstStyle/>
                    <a:p>
                      <a:r>
                        <a:rPr lang="en-US" dirty="0" smtClean="0">
                          <a:solidFill>
                            <a:schemeClr val="accent2">
                              <a:lumMod val="75000"/>
                            </a:schemeClr>
                          </a:solidFill>
                        </a:rPr>
                        <a:t>Joins are cumbersome</a:t>
                      </a:r>
                      <a:endParaRPr lang="en-US" dirty="0">
                        <a:solidFill>
                          <a:schemeClr val="accent2">
                            <a:lumMod val="75000"/>
                          </a:schemeClr>
                        </a:solidFill>
                      </a:endParaRPr>
                    </a:p>
                  </a:txBody>
                  <a:tcPr/>
                </a:tc>
                <a:tc>
                  <a:txBody>
                    <a:bodyPr/>
                    <a:lstStyle/>
                    <a:p>
                      <a:r>
                        <a:rPr lang="en-US" dirty="0" smtClean="0"/>
                        <a:t>Joins</a:t>
                      </a:r>
                      <a:r>
                        <a:rPr lang="en-US" baseline="0" dirty="0" smtClean="0"/>
                        <a:t> are easy to do</a:t>
                      </a:r>
                      <a:endParaRPr lang="en-US"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New Systems For Data Analysis</a:t>
            </a:r>
          </a:p>
        </p:txBody>
      </p:sp>
      <p:sp>
        <p:nvSpPr>
          <p:cNvPr id="18435" name="Content Placeholder 2"/>
          <p:cNvSpPr>
            <a:spLocks noGrp="1"/>
          </p:cNvSpPr>
          <p:nvPr>
            <p:ph idx="1"/>
          </p:nvPr>
        </p:nvSpPr>
        <p:spPr>
          <a:xfrm>
            <a:off x="457200" y="1143000"/>
            <a:ext cx="8229600" cy="4983163"/>
          </a:xfrm>
        </p:spPr>
        <p:txBody>
          <a:bodyPr/>
          <a:lstStyle/>
          <a:p>
            <a:pPr>
              <a:buFont typeface="Wingdings" pitchFamily="-65" charset="2"/>
              <a:buChar char="§"/>
            </a:pPr>
            <a:endParaRPr lang="en-US" smtClean="0"/>
          </a:p>
          <a:p>
            <a:pPr>
              <a:buFont typeface="Wingdings" pitchFamily="-65" charset="2"/>
              <a:buChar char="§"/>
            </a:pPr>
            <a:r>
              <a:rPr lang="en-US" smtClean="0"/>
              <a:t>Map-Reduce</a:t>
            </a:r>
          </a:p>
          <a:p>
            <a:pPr>
              <a:buFont typeface="Wingdings" pitchFamily="-65" charset="2"/>
              <a:buChar char="§"/>
            </a:pPr>
            <a:endParaRPr lang="en-US" smtClean="0"/>
          </a:p>
          <a:p>
            <a:pPr>
              <a:buFont typeface="Wingdings" pitchFamily="-65" charset="2"/>
              <a:buChar char="§"/>
            </a:pPr>
            <a:r>
              <a:rPr lang="en-US" smtClean="0"/>
              <a:t>Apache Hadoop</a:t>
            </a:r>
          </a:p>
          <a:p>
            <a:pPr>
              <a:buFont typeface="Wingdings" pitchFamily="-65" charset="2"/>
              <a:buChar char="§"/>
            </a:pPr>
            <a:endParaRPr lang="en-US" smtClean="0"/>
          </a:p>
          <a:p>
            <a:pPr>
              <a:buFont typeface="Wingdings" pitchFamily="-65" charset="2"/>
              <a:buChar char="§"/>
            </a:pPr>
            <a:r>
              <a:rPr lang="en-US" smtClean="0"/>
              <a:t>Dryad</a:t>
            </a:r>
          </a:p>
        </p:txBody>
      </p:sp>
      <p:pic>
        <p:nvPicPr>
          <p:cNvPr id="18436" name="Picture 4"/>
          <p:cNvPicPr>
            <a:picLocks noChangeAspect="1"/>
          </p:cNvPicPr>
          <p:nvPr/>
        </p:nvPicPr>
        <p:blipFill>
          <a:blip r:embed="rId2"/>
          <a:srcRect/>
          <a:stretch>
            <a:fillRect/>
          </a:stretch>
        </p:blipFill>
        <p:spPr bwMode="auto">
          <a:xfrm>
            <a:off x="4305300" y="1828800"/>
            <a:ext cx="1104900" cy="441325"/>
          </a:xfrm>
          <a:prstGeom prst="rect">
            <a:avLst/>
          </a:prstGeom>
          <a:noFill/>
          <a:ln w="9525">
            <a:noFill/>
            <a:miter lim="800000"/>
            <a:headEnd/>
            <a:tailEnd/>
          </a:ln>
        </p:spPr>
      </p:pic>
      <p:pic>
        <p:nvPicPr>
          <p:cNvPr id="18437" name="Picture 5"/>
          <p:cNvPicPr>
            <a:picLocks noChangeAspect="1"/>
          </p:cNvPicPr>
          <p:nvPr/>
        </p:nvPicPr>
        <p:blipFill>
          <a:blip r:embed="rId3"/>
          <a:srcRect/>
          <a:stretch>
            <a:fillRect/>
          </a:stretch>
        </p:blipFill>
        <p:spPr bwMode="auto">
          <a:xfrm>
            <a:off x="4343400" y="2949575"/>
            <a:ext cx="762000" cy="555625"/>
          </a:xfrm>
          <a:prstGeom prst="rect">
            <a:avLst/>
          </a:prstGeom>
          <a:noFill/>
          <a:ln w="9525">
            <a:noFill/>
            <a:miter lim="800000"/>
            <a:headEnd/>
            <a:tailEnd/>
          </a:ln>
        </p:spPr>
      </p:pic>
      <p:pic>
        <p:nvPicPr>
          <p:cNvPr id="18438" name="Picture 6"/>
          <p:cNvPicPr>
            <a:picLocks noChangeAspect="1"/>
          </p:cNvPicPr>
          <p:nvPr/>
        </p:nvPicPr>
        <p:blipFill>
          <a:blip r:embed="rId4"/>
          <a:srcRect/>
          <a:stretch>
            <a:fillRect/>
          </a:stretch>
        </p:blipFill>
        <p:spPr bwMode="auto">
          <a:xfrm>
            <a:off x="5410200" y="2997200"/>
            <a:ext cx="1157288" cy="431800"/>
          </a:xfrm>
          <a:prstGeom prst="rect">
            <a:avLst/>
          </a:prstGeom>
          <a:noFill/>
          <a:ln w="9525">
            <a:noFill/>
            <a:miter lim="800000"/>
            <a:headEnd/>
            <a:tailEnd/>
          </a:ln>
        </p:spPr>
      </p:pic>
      <p:sp>
        <p:nvSpPr>
          <p:cNvPr id="18439" name="TextBox 7"/>
          <p:cNvSpPr txBox="1">
            <a:spLocks noChangeArrowheads="1"/>
          </p:cNvSpPr>
          <p:nvPr/>
        </p:nvSpPr>
        <p:spPr bwMode="auto">
          <a:xfrm>
            <a:off x="6781800" y="2828925"/>
            <a:ext cx="619125" cy="523875"/>
          </a:xfrm>
          <a:prstGeom prst="rect">
            <a:avLst/>
          </a:prstGeom>
          <a:noFill/>
          <a:ln w="9525">
            <a:noFill/>
            <a:miter lim="800000"/>
            <a:headEnd/>
            <a:tailEnd/>
          </a:ln>
        </p:spPr>
        <p:txBody>
          <a:bodyPr wrap="none">
            <a:spAutoFit/>
          </a:bodyPr>
          <a:lstStyle/>
          <a:p>
            <a:r>
              <a:rPr lang="en-US" sz="2800">
                <a:latin typeface="Calibri" pitchFamily="-65" charset="0"/>
              </a:rPr>
              <a:t>. . .</a:t>
            </a:r>
          </a:p>
        </p:txBody>
      </p:sp>
      <p:pic>
        <p:nvPicPr>
          <p:cNvPr id="18440" name="Picture 8"/>
          <p:cNvPicPr>
            <a:picLocks noChangeAspect="1"/>
          </p:cNvPicPr>
          <p:nvPr/>
        </p:nvPicPr>
        <p:blipFill>
          <a:blip r:embed="rId5"/>
          <a:srcRect/>
          <a:stretch>
            <a:fillRect/>
          </a:stretch>
        </p:blipFill>
        <p:spPr bwMode="auto">
          <a:xfrm>
            <a:off x="4267200" y="4191000"/>
            <a:ext cx="1905000" cy="45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Pig Latin … what?	 </a:t>
            </a:r>
            <a:r>
              <a:rPr lang="en-US" sz="2600" dirty="0" smtClean="0"/>
              <a:t>[My slide]</a:t>
            </a:r>
            <a:endParaRPr lang="en-US" sz="2600" dirty="0"/>
          </a:p>
        </p:txBody>
      </p:sp>
      <p:sp>
        <p:nvSpPr>
          <p:cNvPr id="3" name="Content Placeholder 2"/>
          <p:cNvSpPr>
            <a:spLocks noGrp="1"/>
          </p:cNvSpPr>
          <p:nvPr>
            <p:ph idx="1"/>
          </p:nvPr>
        </p:nvSpPr>
        <p:spPr/>
        <p:txBody>
          <a:bodyPr/>
          <a:lstStyle/>
          <a:p>
            <a:endParaRPr lang="en-US" dirty="0" smtClean="0"/>
          </a:p>
          <a:p>
            <a:pPr>
              <a:buNone/>
            </a:pPr>
            <a:endParaRPr lang="en-US" dirty="0" smtClean="0"/>
          </a:p>
          <a:p>
            <a:r>
              <a:rPr lang="en-US" dirty="0" smtClean="0"/>
              <a:t>Pig “Latin” is the declarative language</a:t>
            </a:r>
          </a:p>
          <a:p>
            <a:endParaRPr lang="en-US" dirty="0" smtClean="0"/>
          </a:p>
          <a:p>
            <a:r>
              <a:rPr lang="en-US" dirty="0" smtClean="0"/>
              <a:t>Pig is the system that compiles this language down into Map Reduce / </a:t>
            </a:r>
            <a:r>
              <a:rPr lang="en-US" dirty="0" err="1" smtClean="0"/>
              <a:t>Hadoop</a:t>
            </a:r>
            <a:r>
              <a:rPr lang="en-US" dirty="0" smtClean="0"/>
              <a:t>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Map-Reduce</a:t>
            </a:r>
          </a:p>
        </p:txBody>
      </p:sp>
      <p:sp>
        <p:nvSpPr>
          <p:cNvPr id="4" name="Rectangle 3"/>
          <p:cNvSpPr/>
          <p:nvPr/>
        </p:nvSpPr>
        <p:spPr>
          <a:xfrm>
            <a:off x="484188" y="2560638"/>
            <a:ext cx="457200" cy="1524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endParaRPr lang="en-US">
              <a:solidFill>
                <a:srgbClr val="000000"/>
              </a:solidFill>
              <a:ea typeface="ＭＳ Ｐゴシック" pitchFamily="-65" charset="-128"/>
            </a:endParaRPr>
          </a:p>
        </p:txBody>
      </p:sp>
      <p:sp>
        <p:nvSpPr>
          <p:cNvPr id="5" name="Rectangle 4"/>
          <p:cNvSpPr/>
          <p:nvPr/>
        </p:nvSpPr>
        <p:spPr>
          <a:xfrm>
            <a:off x="484188" y="2941638"/>
            <a:ext cx="457200" cy="1524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endParaRPr lang="en-US">
              <a:solidFill>
                <a:srgbClr val="000000"/>
              </a:solidFill>
              <a:ea typeface="ＭＳ Ｐゴシック" pitchFamily="-65" charset="-128"/>
            </a:endParaRPr>
          </a:p>
        </p:txBody>
      </p:sp>
      <p:sp>
        <p:nvSpPr>
          <p:cNvPr id="6" name="Rectangle 5"/>
          <p:cNvSpPr/>
          <p:nvPr/>
        </p:nvSpPr>
        <p:spPr>
          <a:xfrm>
            <a:off x="484188" y="3322638"/>
            <a:ext cx="457200" cy="1524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endParaRPr lang="en-US">
              <a:solidFill>
                <a:srgbClr val="000000"/>
              </a:solidFill>
              <a:ea typeface="ＭＳ Ｐゴシック" pitchFamily="-65" charset="-128"/>
            </a:endParaRPr>
          </a:p>
        </p:txBody>
      </p:sp>
      <p:sp>
        <p:nvSpPr>
          <p:cNvPr id="7" name="Rectangle 6"/>
          <p:cNvSpPr/>
          <p:nvPr/>
        </p:nvSpPr>
        <p:spPr>
          <a:xfrm>
            <a:off x="484188" y="3703638"/>
            <a:ext cx="457200" cy="1524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endParaRPr lang="en-US">
              <a:solidFill>
                <a:srgbClr val="000000"/>
              </a:solidFill>
              <a:ea typeface="ＭＳ Ｐゴシック" pitchFamily="-65" charset="-128"/>
            </a:endParaRPr>
          </a:p>
        </p:txBody>
      </p:sp>
      <p:sp>
        <p:nvSpPr>
          <p:cNvPr id="19463" name="TextBox 7"/>
          <p:cNvSpPr txBox="1">
            <a:spLocks noChangeArrowheads="1"/>
          </p:cNvSpPr>
          <p:nvPr/>
        </p:nvSpPr>
        <p:spPr bwMode="auto">
          <a:xfrm>
            <a:off x="130175" y="1493838"/>
            <a:ext cx="1116013" cy="830262"/>
          </a:xfrm>
          <a:prstGeom prst="rect">
            <a:avLst/>
          </a:prstGeom>
          <a:noFill/>
          <a:ln w="9525">
            <a:noFill/>
            <a:miter lim="800000"/>
            <a:headEnd/>
            <a:tailEnd/>
          </a:ln>
        </p:spPr>
        <p:txBody>
          <a:bodyPr wrap="none">
            <a:spAutoFit/>
          </a:bodyPr>
          <a:lstStyle/>
          <a:p>
            <a:pPr algn="ctr"/>
            <a:r>
              <a:rPr lang="en-US" sz="2400">
                <a:latin typeface="Calibri" pitchFamily="-65" charset="0"/>
              </a:rPr>
              <a:t>Input</a:t>
            </a:r>
          </a:p>
          <a:p>
            <a:pPr algn="ctr"/>
            <a:r>
              <a:rPr lang="en-US" sz="2400">
                <a:latin typeface="Calibri" pitchFamily="-65" charset="0"/>
              </a:rPr>
              <a:t>records</a:t>
            </a:r>
          </a:p>
        </p:txBody>
      </p:sp>
      <p:graphicFrame>
        <p:nvGraphicFramePr>
          <p:cNvPr id="9" name="Table 8"/>
          <p:cNvGraphicFramePr>
            <a:graphicFrameLocks noGrp="1"/>
          </p:cNvGraphicFramePr>
          <p:nvPr/>
        </p:nvGraphicFramePr>
        <p:xfrm>
          <a:off x="2770188" y="1447800"/>
          <a:ext cx="1295400" cy="1371600"/>
        </p:xfrm>
        <a:graphic>
          <a:graphicData uri="http://schemas.openxmlformats.org/drawingml/2006/table">
            <a:tbl>
              <a:tblPr/>
              <a:tblGrid>
                <a:gridCol w="647700"/>
                <a:gridCol w="647700"/>
              </a:tblGrid>
              <a:tr h="3968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65" charset="0"/>
                          <a:ea typeface="ＭＳ Ｐゴシック" pitchFamily="-65" charset="-128"/>
                        </a:rPr>
                        <a:t>k</a:t>
                      </a:r>
                      <a:r>
                        <a:rPr kumimoji="0" lang="en-US" sz="2400" b="0" i="0" u="none" strike="noStrike" cap="none" normalizeH="0" baseline="-25000" smtClean="0">
                          <a:ln>
                            <a:noFill/>
                          </a:ln>
                          <a:solidFill>
                            <a:schemeClr val="tx1"/>
                          </a:solidFill>
                          <a:effectLst/>
                          <a:latin typeface="Calibri" pitchFamily="-65" charset="0"/>
                          <a:ea typeface="ＭＳ Ｐゴシック" pitchFamily="-65" charset="-128"/>
                        </a:rPr>
                        <a:t>1</a:t>
                      </a:r>
                      <a:endParaRPr kumimoji="0" lang="en-US" sz="2400" b="0" i="0" u="none" strike="noStrike" cap="none" normalizeH="0" baseline="-25000" smtClean="0">
                        <a:ln>
                          <a:noFill/>
                        </a:ln>
                        <a:solidFill>
                          <a:schemeClr val="bg1"/>
                        </a:solidFill>
                        <a:effectLst/>
                        <a:latin typeface="Calibri" pitchFamily="-65" charset="0"/>
                        <a:ea typeface="ＭＳ Ｐゴシック" pitchFamily="-65" charset="-128"/>
                      </a:endParaRPr>
                    </a:p>
                  </a:txBody>
                  <a:tcPr anchor="ctr" horzOverflow="overflow">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65" charset="0"/>
                          <a:ea typeface="ＭＳ Ｐゴシック" pitchFamily="-65" charset="-128"/>
                        </a:rPr>
                        <a:t>v</a:t>
                      </a:r>
                      <a:r>
                        <a:rPr kumimoji="0" lang="en-US" sz="2400" b="0" i="0" u="none" strike="noStrike" cap="none" normalizeH="0" baseline="-25000" smtClean="0">
                          <a:ln>
                            <a:noFill/>
                          </a:ln>
                          <a:solidFill>
                            <a:schemeClr val="tx1"/>
                          </a:solidFill>
                          <a:effectLst/>
                          <a:latin typeface="Calibri" pitchFamily="-65" charset="0"/>
                          <a:ea typeface="ＭＳ Ｐゴシック" pitchFamily="-65" charset="-128"/>
                        </a:rPr>
                        <a:t>1</a:t>
                      </a:r>
                      <a:endParaRPr kumimoji="0" lang="en-US" sz="2400" b="0" i="0" u="none" strike="noStrike" cap="none" normalizeH="0" baseline="-25000" smtClean="0">
                        <a:ln>
                          <a:noFill/>
                        </a:ln>
                        <a:solidFill>
                          <a:schemeClr val="bg1"/>
                        </a:solidFill>
                        <a:effectLst/>
                        <a:latin typeface="Calibri" pitchFamily="-65" charset="0"/>
                        <a:ea typeface="ＭＳ Ｐゴシック" pitchFamily="-65" charset="-128"/>
                      </a:endParaRPr>
                    </a:p>
                  </a:txBody>
                  <a:tcPr anchor="ctr" horzOverflow="overflow">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lnTlToBr>
                      <a:noFill/>
                    </a:lnTlToBr>
                    <a:lnBlToTr>
                      <a:noFill/>
                    </a:lnBlToTr>
                    <a:noFill/>
                  </a:tcPr>
                </a:tc>
              </a:tr>
              <a:tr h="3968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65" charset="0"/>
                          <a:ea typeface="ＭＳ Ｐゴシック" pitchFamily="-65" charset="-128"/>
                        </a:rPr>
                        <a:t>k</a:t>
                      </a:r>
                      <a:r>
                        <a:rPr kumimoji="0" lang="en-US" sz="2400" b="0" i="0" u="none" strike="noStrike" cap="none" normalizeH="0" baseline="-25000" smtClean="0">
                          <a:ln>
                            <a:noFill/>
                          </a:ln>
                          <a:solidFill>
                            <a:schemeClr val="tx1"/>
                          </a:solidFill>
                          <a:effectLst/>
                          <a:latin typeface="Calibri" pitchFamily="-65" charset="0"/>
                          <a:ea typeface="ＭＳ Ｐゴシック" pitchFamily="-65" charset="-128"/>
                        </a:rPr>
                        <a:t>2</a:t>
                      </a:r>
                      <a:endParaRPr kumimoji="0" lang="en-US" sz="2400" b="0" i="0" u="none" strike="noStrike" cap="none" normalizeH="0" baseline="-25000" smtClean="0">
                        <a:ln>
                          <a:noFill/>
                        </a:ln>
                        <a:solidFill>
                          <a:schemeClr val="bg1"/>
                        </a:solidFill>
                        <a:effectLst/>
                        <a:latin typeface="Calibri" pitchFamily="-65" charset="0"/>
                        <a:ea typeface="ＭＳ Ｐゴシック" pitchFamily="-65" charset="-128"/>
                      </a:endParaRPr>
                    </a:p>
                  </a:txBody>
                  <a:tcPr anchor="ctr" horzOverflow="overflow">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65" charset="0"/>
                          <a:ea typeface="ＭＳ Ｐゴシック" pitchFamily="-65" charset="-128"/>
                        </a:rPr>
                        <a:t>v</a:t>
                      </a:r>
                      <a:r>
                        <a:rPr kumimoji="0" lang="en-US" sz="2400" b="0" i="0" u="none" strike="noStrike" cap="none" normalizeH="0" baseline="-25000" smtClean="0">
                          <a:ln>
                            <a:noFill/>
                          </a:ln>
                          <a:solidFill>
                            <a:schemeClr val="tx1"/>
                          </a:solidFill>
                          <a:effectLst/>
                          <a:latin typeface="Calibri" pitchFamily="-65" charset="0"/>
                          <a:ea typeface="ＭＳ Ｐゴシック" pitchFamily="-65" charset="-128"/>
                        </a:rPr>
                        <a:t>2</a:t>
                      </a:r>
                      <a:endParaRPr kumimoji="0" lang="en-US" sz="2400" b="0" i="0" u="none" strike="noStrike" cap="none" normalizeH="0" baseline="-25000" smtClean="0">
                        <a:ln>
                          <a:noFill/>
                        </a:ln>
                        <a:solidFill>
                          <a:schemeClr val="bg1"/>
                        </a:solidFill>
                        <a:effectLst/>
                        <a:latin typeface="Calibri" pitchFamily="-65" charset="0"/>
                        <a:ea typeface="ＭＳ Ｐゴシック" pitchFamily="-65" charset="-128"/>
                      </a:endParaRPr>
                    </a:p>
                  </a:txBody>
                  <a:tcPr anchor="ctr" horzOverflow="overflow">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lnTlToBr>
                      <a:noFill/>
                    </a:lnTlToBr>
                    <a:lnBlToTr>
                      <a:noFill/>
                    </a:lnBlToTr>
                    <a:noFill/>
                  </a:tcPr>
                </a:tc>
              </a:tr>
              <a:tr h="3968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65" charset="0"/>
                          <a:ea typeface="ＭＳ Ｐゴシック" pitchFamily="-65" charset="-128"/>
                        </a:rPr>
                        <a:t>k</a:t>
                      </a:r>
                      <a:r>
                        <a:rPr kumimoji="0" lang="en-US" sz="2400" b="0" i="0" u="none" strike="noStrike" cap="none" normalizeH="0" baseline="-25000" smtClean="0">
                          <a:ln>
                            <a:noFill/>
                          </a:ln>
                          <a:solidFill>
                            <a:schemeClr val="tx1"/>
                          </a:solidFill>
                          <a:effectLst/>
                          <a:latin typeface="Calibri" pitchFamily="-65" charset="0"/>
                          <a:ea typeface="ＭＳ Ｐゴシック" pitchFamily="-65" charset="-128"/>
                        </a:rPr>
                        <a:t>1</a:t>
                      </a:r>
                      <a:endParaRPr kumimoji="0" lang="en-US" sz="2400" b="0" i="0" u="none" strike="noStrike" cap="none" normalizeH="0" baseline="-25000" smtClean="0">
                        <a:ln>
                          <a:noFill/>
                        </a:ln>
                        <a:solidFill>
                          <a:schemeClr val="bg1"/>
                        </a:solidFill>
                        <a:effectLst/>
                        <a:latin typeface="Calibri" pitchFamily="-65" charset="0"/>
                        <a:ea typeface="ＭＳ Ｐゴシック" pitchFamily="-65" charset="-128"/>
                      </a:endParaRPr>
                    </a:p>
                  </a:txBody>
                  <a:tcPr anchor="ctr" horzOverflow="overflow">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65" charset="0"/>
                          <a:ea typeface="ＭＳ Ｐゴシック" pitchFamily="-65" charset="-128"/>
                        </a:rPr>
                        <a:t>v</a:t>
                      </a:r>
                      <a:r>
                        <a:rPr kumimoji="0" lang="en-US" sz="2400" b="0" i="0" u="none" strike="noStrike" cap="none" normalizeH="0" baseline="-25000" smtClean="0">
                          <a:ln>
                            <a:noFill/>
                          </a:ln>
                          <a:solidFill>
                            <a:schemeClr val="tx1"/>
                          </a:solidFill>
                          <a:effectLst/>
                          <a:latin typeface="Calibri" pitchFamily="-65" charset="0"/>
                          <a:ea typeface="ＭＳ Ｐゴシック" pitchFamily="-65" charset="-128"/>
                        </a:rPr>
                        <a:t>3</a:t>
                      </a:r>
                      <a:endParaRPr kumimoji="0" lang="en-US" sz="2400" b="0" i="0" u="none" strike="noStrike" cap="none" normalizeH="0" baseline="-25000" smtClean="0">
                        <a:ln>
                          <a:noFill/>
                        </a:ln>
                        <a:solidFill>
                          <a:schemeClr val="bg1"/>
                        </a:solidFill>
                        <a:effectLst/>
                        <a:latin typeface="Calibri" pitchFamily="-65" charset="0"/>
                        <a:ea typeface="ＭＳ Ｐゴシック" pitchFamily="-65" charset="-128"/>
                      </a:endParaRPr>
                    </a:p>
                  </a:txBody>
                  <a:tcPr anchor="ctr" horzOverflow="overflow">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lnTlToBr>
                      <a:noFill/>
                    </a:lnTlToBr>
                    <a:lnBlToTr>
                      <a:noFill/>
                    </a:lnBlToTr>
                    <a:noFill/>
                  </a:tcPr>
                </a:tc>
              </a:tr>
            </a:tbl>
          </a:graphicData>
        </a:graphic>
      </p:graphicFrame>
      <p:graphicFrame>
        <p:nvGraphicFramePr>
          <p:cNvPr id="10" name="Table 9"/>
          <p:cNvGraphicFramePr>
            <a:graphicFrameLocks noGrp="1"/>
          </p:cNvGraphicFramePr>
          <p:nvPr/>
        </p:nvGraphicFramePr>
        <p:xfrm>
          <a:off x="2770188" y="3724275"/>
          <a:ext cx="1295400" cy="914400"/>
        </p:xfrm>
        <a:graphic>
          <a:graphicData uri="http://schemas.openxmlformats.org/drawingml/2006/table">
            <a:tbl>
              <a:tblPr/>
              <a:tblGrid>
                <a:gridCol w="647700"/>
                <a:gridCol w="647700"/>
              </a:tblGrid>
              <a:tr h="3968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65" charset="0"/>
                          <a:ea typeface="ＭＳ Ｐゴシック" pitchFamily="-65" charset="-128"/>
                        </a:rPr>
                        <a:t>k</a:t>
                      </a:r>
                      <a:r>
                        <a:rPr kumimoji="0" lang="en-US" sz="2400" b="0" i="0" u="none" strike="noStrike" cap="none" normalizeH="0" baseline="-25000" smtClean="0">
                          <a:ln>
                            <a:noFill/>
                          </a:ln>
                          <a:solidFill>
                            <a:schemeClr val="tx1"/>
                          </a:solidFill>
                          <a:effectLst/>
                          <a:latin typeface="Calibri" pitchFamily="-65" charset="0"/>
                          <a:ea typeface="ＭＳ Ｐゴシック" pitchFamily="-65" charset="-128"/>
                        </a:rPr>
                        <a:t>2</a:t>
                      </a:r>
                      <a:endParaRPr kumimoji="0" lang="en-US" sz="2400" b="0" i="0" u="none" strike="noStrike" cap="none" normalizeH="0" baseline="-25000" smtClean="0">
                        <a:ln>
                          <a:noFill/>
                        </a:ln>
                        <a:solidFill>
                          <a:schemeClr val="bg1"/>
                        </a:solidFill>
                        <a:effectLst/>
                        <a:latin typeface="Calibri" pitchFamily="-65" charset="0"/>
                        <a:ea typeface="ＭＳ Ｐゴシック" pitchFamily="-65" charset="-128"/>
                      </a:endParaRPr>
                    </a:p>
                  </a:txBody>
                  <a:tcPr anchor="ctr" horzOverflow="overflow">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65" charset="0"/>
                          <a:ea typeface="ＭＳ Ｐゴシック" pitchFamily="-65" charset="-128"/>
                        </a:rPr>
                        <a:t>v</a:t>
                      </a:r>
                      <a:r>
                        <a:rPr kumimoji="0" lang="en-US" sz="2400" b="0" i="0" u="none" strike="noStrike" cap="none" normalizeH="0" baseline="-25000" smtClean="0">
                          <a:ln>
                            <a:noFill/>
                          </a:ln>
                          <a:solidFill>
                            <a:schemeClr val="tx1"/>
                          </a:solidFill>
                          <a:effectLst/>
                          <a:latin typeface="Calibri" pitchFamily="-65" charset="0"/>
                          <a:ea typeface="ＭＳ Ｐゴシック" pitchFamily="-65" charset="-128"/>
                        </a:rPr>
                        <a:t>4</a:t>
                      </a:r>
                      <a:endParaRPr kumimoji="0" lang="en-US" sz="2400" b="0" i="0" u="none" strike="noStrike" cap="none" normalizeH="0" baseline="-25000" smtClean="0">
                        <a:ln>
                          <a:noFill/>
                        </a:ln>
                        <a:solidFill>
                          <a:schemeClr val="bg1"/>
                        </a:solidFill>
                        <a:effectLst/>
                        <a:latin typeface="Calibri" pitchFamily="-65" charset="0"/>
                        <a:ea typeface="ＭＳ Ｐゴシック" pitchFamily="-65" charset="-128"/>
                      </a:endParaRPr>
                    </a:p>
                  </a:txBody>
                  <a:tcPr anchor="ctr" horzOverflow="overflow">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lnTlToBr>
                      <a:noFill/>
                    </a:lnTlToBr>
                    <a:lnBlToTr>
                      <a:noFill/>
                    </a:lnBlToTr>
                    <a:noFill/>
                  </a:tcPr>
                </a:tc>
              </a:tr>
              <a:tr h="3968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65" charset="0"/>
                          <a:ea typeface="ＭＳ Ｐゴシック" pitchFamily="-65" charset="-128"/>
                        </a:rPr>
                        <a:t>k</a:t>
                      </a:r>
                      <a:r>
                        <a:rPr kumimoji="0" lang="en-US" sz="2400" b="0" i="0" u="none" strike="noStrike" cap="none" normalizeH="0" baseline="-25000" smtClean="0">
                          <a:ln>
                            <a:noFill/>
                          </a:ln>
                          <a:solidFill>
                            <a:schemeClr val="tx1"/>
                          </a:solidFill>
                          <a:effectLst/>
                          <a:latin typeface="Calibri" pitchFamily="-65" charset="0"/>
                          <a:ea typeface="ＭＳ Ｐゴシック" pitchFamily="-65" charset="-128"/>
                        </a:rPr>
                        <a:t>1</a:t>
                      </a:r>
                      <a:endParaRPr kumimoji="0" lang="en-US" sz="2400" b="0" i="0" u="none" strike="noStrike" cap="none" normalizeH="0" baseline="-25000" smtClean="0">
                        <a:ln>
                          <a:noFill/>
                        </a:ln>
                        <a:solidFill>
                          <a:schemeClr val="bg1"/>
                        </a:solidFill>
                        <a:effectLst/>
                        <a:latin typeface="Calibri" pitchFamily="-65" charset="0"/>
                        <a:ea typeface="ＭＳ Ｐゴシック" pitchFamily="-65" charset="-128"/>
                      </a:endParaRPr>
                    </a:p>
                  </a:txBody>
                  <a:tcPr anchor="ctr" horzOverflow="overflow">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65" charset="0"/>
                          <a:ea typeface="ＭＳ Ｐゴシック" pitchFamily="-65" charset="-128"/>
                        </a:rPr>
                        <a:t>v</a:t>
                      </a:r>
                      <a:r>
                        <a:rPr kumimoji="0" lang="en-US" sz="2400" b="0" i="0" u="none" strike="noStrike" cap="none" normalizeH="0" baseline="-25000" smtClean="0">
                          <a:ln>
                            <a:noFill/>
                          </a:ln>
                          <a:solidFill>
                            <a:schemeClr val="tx1"/>
                          </a:solidFill>
                          <a:effectLst/>
                          <a:latin typeface="Calibri" pitchFamily="-65" charset="0"/>
                          <a:ea typeface="ＭＳ Ｐゴシック" pitchFamily="-65" charset="-128"/>
                        </a:rPr>
                        <a:t>5</a:t>
                      </a:r>
                      <a:endParaRPr kumimoji="0" lang="en-US" sz="2400" b="0" i="0" u="none" strike="noStrike" cap="none" normalizeH="0" baseline="-25000" smtClean="0">
                        <a:ln>
                          <a:noFill/>
                        </a:ln>
                        <a:solidFill>
                          <a:schemeClr val="bg1"/>
                        </a:solidFill>
                        <a:effectLst/>
                        <a:latin typeface="Calibri" pitchFamily="-65" charset="0"/>
                        <a:ea typeface="ＭＳ Ｐゴシック" pitchFamily="-65" charset="-128"/>
                      </a:endParaRPr>
                    </a:p>
                  </a:txBody>
                  <a:tcPr anchor="ctr" horzOverflow="overflow">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lnTlToBr>
                      <a:noFill/>
                    </a:lnTlToBr>
                    <a:lnBlToTr>
                      <a:noFill/>
                    </a:lnBlToTr>
                    <a:noFill/>
                  </a:tcPr>
                </a:tc>
              </a:tr>
            </a:tbl>
          </a:graphicData>
        </a:graphic>
      </p:graphicFrame>
      <p:cxnSp>
        <p:nvCxnSpPr>
          <p:cNvPr id="12" name="Straight Arrow Connector 11"/>
          <p:cNvCxnSpPr>
            <a:cxnSpLocks noChangeShapeType="1"/>
            <a:stCxn id="4" idx="3"/>
          </p:cNvCxnSpPr>
          <p:nvPr/>
        </p:nvCxnSpPr>
        <p:spPr bwMode="auto">
          <a:xfrm flipV="1">
            <a:off x="941388" y="2179638"/>
            <a:ext cx="1828800" cy="457200"/>
          </a:xfrm>
          <a:prstGeom prst="straightConnector1">
            <a:avLst/>
          </a:prstGeom>
          <a:noFill/>
          <a:ln w="25400">
            <a:solidFill>
              <a:schemeClr val="accent1"/>
            </a:solidFill>
            <a:round/>
            <a:headEnd/>
            <a:tailEnd type="arrow" w="med" len="med"/>
          </a:ln>
          <a:effectLst>
            <a:outerShdw dist="20000" dir="5400000" rotWithShape="0">
              <a:srgbClr val="808080">
                <a:alpha val="37999"/>
              </a:srgbClr>
            </a:outerShdw>
          </a:effectLst>
        </p:spPr>
      </p:cxnSp>
      <p:sp>
        <p:nvSpPr>
          <p:cNvPr id="13" name="Rounded Rectangle 12"/>
          <p:cNvSpPr>
            <a:spLocks noChangeArrowheads="1"/>
          </p:cNvSpPr>
          <p:nvPr/>
        </p:nvSpPr>
        <p:spPr bwMode="auto">
          <a:xfrm>
            <a:off x="1550988" y="2133600"/>
            <a:ext cx="838200" cy="533400"/>
          </a:xfrm>
          <a:prstGeom prst="roundRect">
            <a:avLst>
              <a:gd name="adj" fmla="val 16667"/>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r>
              <a:rPr lang="en-US" sz="2400">
                <a:solidFill>
                  <a:srgbClr val="FFFFFF"/>
                </a:solidFill>
                <a:latin typeface="Calibri" pitchFamily="-65" charset="0"/>
              </a:rPr>
              <a:t>map</a:t>
            </a:r>
          </a:p>
        </p:txBody>
      </p:sp>
      <p:cxnSp>
        <p:nvCxnSpPr>
          <p:cNvPr id="15" name="Straight Arrow Connector 14"/>
          <p:cNvCxnSpPr>
            <a:cxnSpLocks noChangeShapeType="1"/>
            <a:stCxn id="5" idx="3"/>
          </p:cNvCxnSpPr>
          <p:nvPr/>
        </p:nvCxnSpPr>
        <p:spPr bwMode="auto">
          <a:xfrm>
            <a:off x="941388" y="3017838"/>
            <a:ext cx="1828800" cy="1219200"/>
          </a:xfrm>
          <a:prstGeom prst="straightConnector1">
            <a:avLst/>
          </a:prstGeom>
          <a:noFill/>
          <a:ln w="25400">
            <a:solidFill>
              <a:schemeClr val="accent1"/>
            </a:solidFill>
            <a:round/>
            <a:headEnd/>
            <a:tailEnd type="arrow" w="med" len="med"/>
          </a:ln>
          <a:effectLst>
            <a:outerShdw dist="20000" dir="5400000" rotWithShape="0">
              <a:srgbClr val="808080">
                <a:alpha val="37999"/>
              </a:srgbClr>
            </a:outerShdw>
          </a:effectLst>
        </p:spPr>
      </p:cxnSp>
      <p:sp>
        <p:nvSpPr>
          <p:cNvPr id="16" name="Rounded Rectangle 15"/>
          <p:cNvSpPr>
            <a:spLocks noChangeArrowheads="1"/>
          </p:cNvSpPr>
          <p:nvPr/>
        </p:nvSpPr>
        <p:spPr bwMode="auto">
          <a:xfrm>
            <a:off x="1550988" y="3322638"/>
            <a:ext cx="838200" cy="533400"/>
          </a:xfrm>
          <a:prstGeom prst="roundRect">
            <a:avLst>
              <a:gd name="adj" fmla="val 16667"/>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r>
              <a:rPr lang="en-US" sz="2400">
                <a:solidFill>
                  <a:srgbClr val="FFFFFF"/>
                </a:solidFill>
                <a:latin typeface="Calibri" pitchFamily="-65" charset="0"/>
              </a:rPr>
              <a:t>map</a:t>
            </a:r>
          </a:p>
        </p:txBody>
      </p:sp>
      <p:grpSp>
        <p:nvGrpSpPr>
          <p:cNvPr id="3" name="Group 38"/>
          <p:cNvGrpSpPr>
            <a:grpSpLocks/>
          </p:cNvGrpSpPr>
          <p:nvPr/>
        </p:nvGrpSpPr>
        <p:grpSpPr bwMode="auto">
          <a:xfrm>
            <a:off x="1931988" y="4465638"/>
            <a:ext cx="76200" cy="533400"/>
            <a:chOff x="1931889" y="4648200"/>
            <a:chExt cx="76200" cy="533400"/>
          </a:xfrm>
        </p:grpSpPr>
        <p:sp>
          <p:nvSpPr>
            <p:cNvPr id="17" name="Oval 16"/>
            <p:cNvSpPr>
              <a:spLocks noChangeArrowheads="1"/>
            </p:cNvSpPr>
            <p:nvPr/>
          </p:nvSpPr>
          <p:spPr bwMode="auto">
            <a:xfrm>
              <a:off x="1931889" y="46482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sp>
          <p:nvSpPr>
            <p:cNvPr id="18" name="Oval 17"/>
            <p:cNvSpPr>
              <a:spLocks noChangeArrowheads="1"/>
            </p:cNvSpPr>
            <p:nvPr/>
          </p:nvSpPr>
          <p:spPr bwMode="auto">
            <a:xfrm>
              <a:off x="1931889" y="48768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sp>
          <p:nvSpPr>
            <p:cNvPr id="19" name="Oval 18"/>
            <p:cNvSpPr>
              <a:spLocks noChangeArrowheads="1"/>
            </p:cNvSpPr>
            <p:nvPr/>
          </p:nvSpPr>
          <p:spPr bwMode="auto">
            <a:xfrm>
              <a:off x="1931889" y="51054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grpSp>
      <p:graphicFrame>
        <p:nvGraphicFramePr>
          <p:cNvPr id="20" name="Table 19"/>
          <p:cNvGraphicFramePr>
            <a:graphicFrameLocks noGrp="1"/>
          </p:cNvGraphicFramePr>
          <p:nvPr/>
        </p:nvGraphicFramePr>
        <p:xfrm>
          <a:off x="5056188" y="1493838"/>
          <a:ext cx="1295400" cy="1371600"/>
        </p:xfrm>
        <a:graphic>
          <a:graphicData uri="http://schemas.openxmlformats.org/drawingml/2006/table">
            <a:tbl>
              <a:tblPr/>
              <a:tblGrid>
                <a:gridCol w="647700"/>
                <a:gridCol w="647700"/>
              </a:tblGrid>
              <a:tr h="3968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65" charset="0"/>
                          <a:ea typeface="ＭＳ Ｐゴシック" pitchFamily="-65" charset="-128"/>
                        </a:rPr>
                        <a:t>k</a:t>
                      </a:r>
                      <a:r>
                        <a:rPr kumimoji="0" lang="en-US" sz="2400" b="0" i="0" u="none" strike="noStrike" cap="none" normalizeH="0" baseline="-25000" smtClean="0">
                          <a:ln>
                            <a:noFill/>
                          </a:ln>
                          <a:solidFill>
                            <a:schemeClr val="tx1"/>
                          </a:solidFill>
                          <a:effectLst/>
                          <a:latin typeface="Calibri" pitchFamily="-65" charset="0"/>
                          <a:ea typeface="ＭＳ Ｐゴシック" pitchFamily="-65" charset="-128"/>
                        </a:rPr>
                        <a:t>1</a:t>
                      </a:r>
                      <a:endParaRPr kumimoji="0" lang="en-US" sz="2400" b="0" i="0" u="none" strike="noStrike" cap="none" normalizeH="0" baseline="-25000" smtClean="0">
                        <a:ln>
                          <a:noFill/>
                        </a:ln>
                        <a:solidFill>
                          <a:schemeClr val="bg1"/>
                        </a:solidFill>
                        <a:effectLst/>
                        <a:latin typeface="Calibri" pitchFamily="-65" charset="0"/>
                        <a:ea typeface="ＭＳ Ｐゴシック" pitchFamily="-65" charset="-128"/>
                      </a:endParaRPr>
                    </a:p>
                  </a:txBody>
                  <a:tcPr anchor="ctr" horzOverflow="overflow">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65" charset="0"/>
                          <a:ea typeface="ＭＳ Ｐゴシック" pitchFamily="-65" charset="-128"/>
                        </a:rPr>
                        <a:t>v</a:t>
                      </a:r>
                      <a:r>
                        <a:rPr kumimoji="0" lang="en-US" sz="2400" b="0" i="0" u="none" strike="noStrike" cap="none" normalizeH="0" baseline="-25000" smtClean="0">
                          <a:ln>
                            <a:noFill/>
                          </a:ln>
                          <a:solidFill>
                            <a:schemeClr val="tx1"/>
                          </a:solidFill>
                          <a:effectLst/>
                          <a:latin typeface="Calibri" pitchFamily="-65" charset="0"/>
                          <a:ea typeface="ＭＳ Ｐゴシック" pitchFamily="-65" charset="-128"/>
                        </a:rPr>
                        <a:t>1</a:t>
                      </a:r>
                      <a:endParaRPr kumimoji="0" lang="en-US" sz="2400" b="0" i="0" u="none" strike="noStrike" cap="none" normalizeH="0" baseline="-25000" smtClean="0">
                        <a:ln>
                          <a:noFill/>
                        </a:ln>
                        <a:solidFill>
                          <a:schemeClr val="bg1"/>
                        </a:solidFill>
                        <a:effectLst/>
                        <a:latin typeface="Calibri" pitchFamily="-65" charset="0"/>
                        <a:ea typeface="ＭＳ Ｐゴシック" pitchFamily="-65" charset="-128"/>
                      </a:endParaRPr>
                    </a:p>
                  </a:txBody>
                  <a:tcPr anchor="ctr" horzOverflow="overflow">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lnTlToBr>
                      <a:noFill/>
                    </a:lnTlToBr>
                    <a:lnBlToTr>
                      <a:noFill/>
                    </a:lnBlToTr>
                    <a:noFill/>
                  </a:tcPr>
                </a:tc>
              </a:tr>
              <a:tr h="3968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65" charset="0"/>
                          <a:ea typeface="ＭＳ Ｐゴシック" pitchFamily="-65" charset="-128"/>
                        </a:rPr>
                        <a:t>k</a:t>
                      </a:r>
                      <a:r>
                        <a:rPr kumimoji="0" lang="en-US" sz="2400" b="0" i="0" u="none" strike="noStrike" cap="none" normalizeH="0" baseline="-25000" smtClean="0">
                          <a:ln>
                            <a:noFill/>
                          </a:ln>
                          <a:solidFill>
                            <a:schemeClr val="tx1"/>
                          </a:solidFill>
                          <a:effectLst/>
                          <a:latin typeface="Calibri" pitchFamily="-65" charset="0"/>
                          <a:ea typeface="ＭＳ Ｐゴシック" pitchFamily="-65" charset="-128"/>
                        </a:rPr>
                        <a:t>1</a:t>
                      </a:r>
                      <a:endParaRPr kumimoji="0" lang="en-US" sz="2400" b="0" i="0" u="none" strike="noStrike" cap="none" normalizeH="0" baseline="-25000" smtClean="0">
                        <a:ln>
                          <a:noFill/>
                        </a:ln>
                        <a:solidFill>
                          <a:schemeClr val="bg1"/>
                        </a:solidFill>
                        <a:effectLst/>
                        <a:latin typeface="Calibri" pitchFamily="-65" charset="0"/>
                        <a:ea typeface="ＭＳ Ｐゴシック" pitchFamily="-65" charset="-128"/>
                      </a:endParaRPr>
                    </a:p>
                  </a:txBody>
                  <a:tcPr anchor="ctr" horzOverflow="overflow">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65" charset="0"/>
                          <a:ea typeface="ＭＳ Ｐゴシック" pitchFamily="-65" charset="-128"/>
                        </a:rPr>
                        <a:t>v</a:t>
                      </a:r>
                      <a:r>
                        <a:rPr kumimoji="0" lang="en-US" sz="2400" b="0" i="0" u="none" strike="noStrike" cap="none" normalizeH="0" baseline="-25000" smtClean="0">
                          <a:ln>
                            <a:noFill/>
                          </a:ln>
                          <a:solidFill>
                            <a:schemeClr val="tx1"/>
                          </a:solidFill>
                          <a:effectLst/>
                          <a:latin typeface="Calibri" pitchFamily="-65" charset="0"/>
                          <a:ea typeface="ＭＳ Ｐゴシック" pitchFamily="-65" charset="-128"/>
                        </a:rPr>
                        <a:t>3</a:t>
                      </a:r>
                      <a:endParaRPr kumimoji="0" lang="en-US" sz="2400" b="0" i="0" u="none" strike="noStrike" cap="none" normalizeH="0" baseline="-25000" smtClean="0">
                        <a:ln>
                          <a:noFill/>
                        </a:ln>
                        <a:solidFill>
                          <a:schemeClr val="bg1"/>
                        </a:solidFill>
                        <a:effectLst/>
                        <a:latin typeface="Calibri" pitchFamily="-65" charset="0"/>
                        <a:ea typeface="ＭＳ Ｐゴシック" pitchFamily="-65" charset="-128"/>
                      </a:endParaRPr>
                    </a:p>
                  </a:txBody>
                  <a:tcPr anchor="ctr" horzOverflow="overflow">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lnTlToBr>
                      <a:noFill/>
                    </a:lnTlToBr>
                    <a:lnBlToTr>
                      <a:noFill/>
                    </a:lnBlToTr>
                    <a:noFill/>
                  </a:tcPr>
                </a:tc>
              </a:tr>
              <a:tr h="3968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65" charset="0"/>
                          <a:ea typeface="ＭＳ Ｐゴシック" pitchFamily="-65" charset="-128"/>
                        </a:rPr>
                        <a:t>k</a:t>
                      </a:r>
                      <a:r>
                        <a:rPr kumimoji="0" lang="en-US" sz="2400" b="0" i="0" u="none" strike="noStrike" cap="none" normalizeH="0" baseline="-25000" smtClean="0">
                          <a:ln>
                            <a:noFill/>
                          </a:ln>
                          <a:solidFill>
                            <a:schemeClr val="tx1"/>
                          </a:solidFill>
                          <a:effectLst/>
                          <a:latin typeface="Calibri" pitchFamily="-65" charset="0"/>
                          <a:ea typeface="ＭＳ Ｐゴシック" pitchFamily="-65" charset="-128"/>
                        </a:rPr>
                        <a:t>1</a:t>
                      </a:r>
                      <a:endParaRPr kumimoji="0" lang="en-US" sz="2400" b="0" i="0" u="none" strike="noStrike" cap="none" normalizeH="0" baseline="-25000" smtClean="0">
                        <a:ln>
                          <a:noFill/>
                        </a:ln>
                        <a:solidFill>
                          <a:schemeClr val="bg1"/>
                        </a:solidFill>
                        <a:effectLst/>
                        <a:latin typeface="Calibri" pitchFamily="-65" charset="0"/>
                        <a:ea typeface="ＭＳ Ｐゴシック" pitchFamily="-65" charset="-128"/>
                      </a:endParaRPr>
                    </a:p>
                  </a:txBody>
                  <a:tcPr anchor="ctr" horzOverflow="overflow">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65" charset="0"/>
                          <a:ea typeface="ＭＳ Ｐゴシック" pitchFamily="-65" charset="-128"/>
                        </a:rPr>
                        <a:t>v</a:t>
                      </a:r>
                      <a:r>
                        <a:rPr kumimoji="0" lang="en-US" sz="2400" b="0" i="0" u="none" strike="noStrike" cap="none" normalizeH="0" baseline="-25000" smtClean="0">
                          <a:ln>
                            <a:noFill/>
                          </a:ln>
                          <a:solidFill>
                            <a:schemeClr val="tx1"/>
                          </a:solidFill>
                          <a:effectLst/>
                          <a:latin typeface="Calibri" pitchFamily="-65" charset="0"/>
                          <a:ea typeface="ＭＳ Ｐゴシック" pitchFamily="-65" charset="-128"/>
                        </a:rPr>
                        <a:t>5</a:t>
                      </a:r>
                      <a:endParaRPr kumimoji="0" lang="en-US" sz="2400" b="0" i="0" u="none" strike="noStrike" cap="none" normalizeH="0" baseline="-25000" smtClean="0">
                        <a:ln>
                          <a:noFill/>
                        </a:ln>
                        <a:solidFill>
                          <a:schemeClr val="bg1"/>
                        </a:solidFill>
                        <a:effectLst/>
                        <a:latin typeface="Calibri" pitchFamily="-65" charset="0"/>
                        <a:ea typeface="ＭＳ Ｐゴシック" pitchFamily="-65" charset="-128"/>
                      </a:endParaRPr>
                    </a:p>
                  </a:txBody>
                  <a:tcPr anchor="ctr" horzOverflow="overflow">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lnTlToBr>
                      <a:noFill/>
                    </a:lnTlToBr>
                    <a:lnBlToTr>
                      <a:noFill/>
                    </a:lnBlToTr>
                    <a:noFill/>
                  </a:tcPr>
                </a:tc>
              </a:tr>
            </a:tbl>
          </a:graphicData>
        </a:graphic>
      </p:graphicFrame>
      <p:graphicFrame>
        <p:nvGraphicFramePr>
          <p:cNvPr id="21" name="Table 20"/>
          <p:cNvGraphicFramePr>
            <a:graphicFrameLocks noGrp="1"/>
          </p:cNvGraphicFramePr>
          <p:nvPr/>
        </p:nvGraphicFramePr>
        <p:xfrm>
          <a:off x="5056188" y="3703638"/>
          <a:ext cx="1295400" cy="914400"/>
        </p:xfrm>
        <a:graphic>
          <a:graphicData uri="http://schemas.openxmlformats.org/drawingml/2006/table">
            <a:tbl>
              <a:tblPr/>
              <a:tblGrid>
                <a:gridCol w="647700"/>
                <a:gridCol w="647700"/>
              </a:tblGrid>
              <a:tr h="3968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65" charset="0"/>
                          <a:ea typeface="ＭＳ Ｐゴシック" pitchFamily="-65" charset="-128"/>
                        </a:rPr>
                        <a:t>k</a:t>
                      </a:r>
                      <a:r>
                        <a:rPr kumimoji="0" lang="en-US" sz="2400" b="0" i="0" u="none" strike="noStrike" cap="none" normalizeH="0" baseline="-25000" smtClean="0">
                          <a:ln>
                            <a:noFill/>
                          </a:ln>
                          <a:solidFill>
                            <a:schemeClr val="tx1"/>
                          </a:solidFill>
                          <a:effectLst/>
                          <a:latin typeface="Calibri" pitchFamily="-65" charset="0"/>
                          <a:ea typeface="ＭＳ Ｐゴシック" pitchFamily="-65" charset="-128"/>
                        </a:rPr>
                        <a:t>2</a:t>
                      </a:r>
                      <a:endParaRPr kumimoji="0" lang="en-US" sz="2400" b="0" i="0" u="none" strike="noStrike" cap="none" normalizeH="0" baseline="-25000" smtClean="0">
                        <a:ln>
                          <a:noFill/>
                        </a:ln>
                        <a:solidFill>
                          <a:schemeClr val="bg1"/>
                        </a:solidFill>
                        <a:effectLst/>
                        <a:latin typeface="Calibri" pitchFamily="-65" charset="0"/>
                        <a:ea typeface="ＭＳ Ｐゴシック" pitchFamily="-65" charset="-128"/>
                      </a:endParaRPr>
                    </a:p>
                  </a:txBody>
                  <a:tcPr anchor="ctr" horzOverflow="overflow">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65" charset="0"/>
                          <a:ea typeface="ＭＳ Ｐゴシック" pitchFamily="-65" charset="-128"/>
                        </a:rPr>
                        <a:t>v</a:t>
                      </a:r>
                      <a:r>
                        <a:rPr kumimoji="0" lang="en-US" sz="2400" b="0" i="0" u="none" strike="noStrike" cap="none" normalizeH="0" baseline="-25000" smtClean="0">
                          <a:ln>
                            <a:noFill/>
                          </a:ln>
                          <a:solidFill>
                            <a:schemeClr val="tx1"/>
                          </a:solidFill>
                          <a:effectLst/>
                          <a:latin typeface="Calibri" pitchFamily="-65" charset="0"/>
                          <a:ea typeface="ＭＳ Ｐゴシック" pitchFamily="-65" charset="-128"/>
                        </a:rPr>
                        <a:t>2</a:t>
                      </a:r>
                      <a:endParaRPr kumimoji="0" lang="en-US" sz="2400" b="0" i="0" u="none" strike="noStrike" cap="none" normalizeH="0" baseline="-25000" smtClean="0">
                        <a:ln>
                          <a:noFill/>
                        </a:ln>
                        <a:solidFill>
                          <a:schemeClr val="bg1"/>
                        </a:solidFill>
                        <a:effectLst/>
                        <a:latin typeface="Calibri" pitchFamily="-65" charset="0"/>
                        <a:ea typeface="ＭＳ Ｐゴシック" pitchFamily="-65" charset="-128"/>
                      </a:endParaRPr>
                    </a:p>
                  </a:txBody>
                  <a:tcPr anchor="ctr" horzOverflow="overflow">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lnTlToBr>
                      <a:noFill/>
                    </a:lnTlToBr>
                    <a:lnBlToTr>
                      <a:noFill/>
                    </a:lnBlToTr>
                    <a:noFill/>
                  </a:tcPr>
                </a:tc>
              </a:tr>
              <a:tr h="3968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65" charset="0"/>
                          <a:ea typeface="ＭＳ Ｐゴシック" pitchFamily="-65" charset="-128"/>
                        </a:rPr>
                        <a:t>k</a:t>
                      </a:r>
                      <a:r>
                        <a:rPr kumimoji="0" lang="en-US" sz="2400" b="0" i="0" u="none" strike="noStrike" cap="none" normalizeH="0" baseline="-25000" smtClean="0">
                          <a:ln>
                            <a:noFill/>
                          </a:ln>
                          <a:solidFill>
                            <a:schemeClr val="tx1"/>
                          </a:solidFill>
                          <a:effectLst/>
                          <a:latin typeface="Calibri" pitchFamily="-65" charset="0"/>
                          <a:ea typeface="ＭＳ Ｐゴシック" pitchFamily="-65" charset="-128"/>
                        </a:rPr>
                        <a:t>2</a:t>
                      </a:r>
                      <a:endParaRPr kumimoji="0" lang="en-US" sz="2400" b="0" i="0" u="none" strike="noStrike" cap="none" normalizeH="0" baseline="-25000" smtClean="0">
                        <a:ln>
                          <a:noFill/>
                        </a:ln>
                        <a:solidFill>
                          <a:schemeClr val="bg1"/>
                        </a:solidFill>
                        <a:effectLst/>
                        <a:latin typeface="Calibri" pitchFamily="-65" charset="0"/>
                        <a:ea typeface="ＭＳ Ｐゴシック" pitchFamily="-65" charset="-128"/>
                      </a:endParaRPr>
                    </a:p>
                  </a:txBody>
                  <a:tcPr anchor="ctr" horzOverflow="overflow">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65" charset="0"/>
                          <a:ea typeface="ＭＳ Ｐゴシック" pitchFamily="-65" charset="-128"/>
                        </a:rPr>
                        <a:t>v</a:t>
                      </a:r>
                      <a:r>
                        <a:rPr kumimoji="0" lang="en-US" sz="2400" b="0" i="0" u="none" strike="noStrike" cap="none" normalizeH="0" baseline="-25000" smtClean="0">
                          <a:ln>
                            <a:noFill/>
                          </a:ln>
                          <a:solidFill>
                            <a:schemeClr val="tx1"/>
                          </a:solidFill>
                          <a:effectLst/>
                          <a:latin typeface="Calibri" pitchFamily="-65" charset="0"/>
                          <a:ea typeface="ＭＳ Ｐゴシック" pitchFamily="-65" charset="-128"/>
                        </a:rPr>
                        <a:t>4</a:t>
                      </a:r>
                      <a:endParaRPr kumimoji="0" lang="en-US" sz="2400" b="0" i="0" u="none" strike="noStrike" cap="none" normalizeH="0" baseline="-25000" smtClean="0">
                        <a:ln>
                          <a:noFill/>
                        </a:ln>
                        <a:solidFill>
                          <a:schemeClr val="bg1"/>
                        </a:solidFill>
                        <a:effectLst/>
                        <a:latin typeface="Calibri" pitchFamily="-65" charset="0"/>
                        <a:ea typeface="ＭＳ Ｐゴシック" pitchFamily="-65" charset="-128"/>
                      </a:endParaRPr>
                    </a:p>
                  </a:txBody>
                  <a:tcPr anchor="ctr" horzOverflow="overflow">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lnTlToBr>
                      <a:noFill/>
                    </a:lnTlToBr>
                    <a:lnBlToTr>
                      <a:noFill/>
                    </a:lnBlToTr>
                    <a:noFill/>
                  </a:tcPr>
                </a:tc>
              </a:tr>
            </a:tbl>
          </a:graphicData>
        </a:graphic>
      </p:graphicFrame>
      <p:cxnSp>
        <p:nvCxnSpPr>
          <p:cNvPr id="22" name="Straight Arrow Connector 21"/>
          <p:cNvCxnSpPr>
            <a:cxnSpLocks noChangeShapeType="1"/>
          </p:cNvCxnSpPr>
          <p:nvPr/>
        </p:nvCxnSpPr>
        <p:spPr bwMode="auto">
          <a:xfrm>
            <a:off x="6351588" y="2103438"/>
            <a:ext cx="1600200" cy="609600"/>
          </a:xfrm>
          <a:prstGeom prst="straightConnector1">
            <a:avLst/>
          </a:prstGeom>
          <a:noFill/>
          <a:ln w="25400">
            <a:solidFill>
              <a:schemeClr val="accent1"/>
            </a:solidFill>
            <a:round/>
            <a:headEnd/>
            <a:tailEnd type="arrow" w="med" len="med"/>
          </a:ln>
          <a:effectLst>
            <a:outerShdw dist="20000" dir="5400000" rotWithShape="0">
              <a:srgbClr val="808080">
                <a:alpha val="37999"/>
              </a:srgbClr>
            </a:outerShdw>
          </a:effectLst>
        </p:spPr>
      </p:cxnSp>
      <p:cxnSp>
        <p:nvCxnSpPr>
          <p:cNvPr id="24" name="Straight Arrow Connector 23"/>
          <p:cNvCxnSpPr>
            <a:cxnSpLocks noChangeShapeType="1"/>
          </p:cNvCxnSpPr>
          <p:nvPr/>
        </p:nvCxnSpPr>
        <p:spPr bwMode="auto">
          <a:xfrm flipV="1">
            <a:off x="6351588" y="3703638"/>
            <a:ext cx="1600200" cy="533400"/>
          </a:xfrm>
          <a:prstGeom prst="straightConnector1">
            <a:avLst/>
          </a:prstGeom>
          <a:noFill/>
          <a:ln w="25400">
            <a:solidFill>
              <a:schemeClr val="accent1"/>
            </a:solidFill>
            <a:round/>
            <a:headEnd/>
            <a:tailEnd type="arrow" w="med" len="med"/>
          </a:ln>
          <a:effectLst>
            <a:outerShdw dist="20000" dir="5400000" rotWithShape="0">
              <a:srgbClr val="808080">
                <a:alpha val="37999"/>
              </a:srgbClr>
            </a:outerShdw>
          </a:effectLst>
        </p:spPr>
      </p:cxnSp>
      <p:sp>
        <p:nvSpPr>
          <p:cNvPr id="27" name="Rectangle 26"/>
          <p:cNvSpPr/>
          <p:nvPr/>
        </p:nvSpPr>
        <p:spPr>
          <a:xfrm>
            <a:off x="8104188" y="2560638"/>
            <a:ext cx="457200" cy="1524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endParaRPr lang="en-US">
              <a:solidFill>
                <a:srgbClr val="000000"/>
              </a:solidFill>
              <a:ea typeface="ＭＳ Ｐゴシック" pitchFamily="-65" charset="-128"/>
            </a:endParaRPr>
          </a:p>
        </p:txBody>
      </p:sp>
      <p:sp>
        <p:nvSpPr>
          <p:cNvPr id="28" name="Rectangle 27"/>
          <p:cNvSpPr/>
          <p:nvPr/>
        </p:nvSpPr>
        <p:spPr>
          <a:xfrm>
            <a:off x="8104188" y="2941638"/>
            <a:ext cx="457200" cy="1524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endParaRPr lang="en-US">
              <a:solidFill>
                <a:srgbClr val="000000"/>
              </a:solidFill>
              <a:ea typeface="ＭＳ Ｐゴシック" pitchFamily="-65" charset="-128"/>
            </a:endParaRPr>
          </a:p>
        </p:txBody>
      </p:sp>
      <p:sp>
        <p:nvSpPr>
          <p:cNvPr id="29" name="Rectangle 28"/>
          <p:cNvSpPr/>
          <p:nvPr/>
        </p:nvSpPr>
        <p:spPr>
          <a:xfrm>
            <a:off x="8104188" y="3322638"/>
            <a:ext cx="457200" cy="1524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endParaRPr lang="en-US">
              <a:solidFill>
                <a:srgbClr val="000000"/>
              </a:solidFill>
              <a:ea typeface="ＭＳ Ｐゴシック" pitchFamily="-65" charset="-128"/>
            </a:endParaRPr>
          </a:p>
        </p:txBody>
      </p:sp>
      <p:sp>
        <p:nvSpPr>
          <p:cNvPr id="30" name="Rectangle 29"/>
          <p:cNvSpPr/>
          <p:nvPr/>
        </p:nvSpPr>
        <p:spPr>
          <a:xfrm>
            <a:off x="8104188" y="3703638"/>
            <a:ext cx="457200" cy="1524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endParaRPr lang="en-US">
              <a:solidFill>
                <a:srgbClr val="000000"/>
              </a:solidFill>
              <a:ea typeface="ＭＳ Ｐゴシック" pitchFamily="-65" charset="-128"/>
            </a:endParaRPr>
          </a:p>
        </p:txBody>
      </p:sp>
      <p:sp>
        <p:nvSpPr>
          <p:cNvPr id="31" name="TextBox 30"/>
          <p:cNvSpPr txBox="1">
            <a:spLocks noChangeArrowheads="1"/>
          </p:cNvSpPr>
          <p:nvPr/>
        </p:nvSpPr>
        <p:spPr bwMode="auto">
          <a:xfrm>
            <a:off x="7799388" y="1493838"/>
            <a:ext cx="1116012" cy="830262"/>
          </a:xfrm>
          <a:prstGeom prst="rect">
            <a:avLst/>
          </a:prstGeom>
          <a:noFill/>
          <a:ln w="9525">
            <a:noFill/>
            <a:miter lim="800000"/>
            <a:headEnd/>
            <a:tailEnd/>
          </a:ln>
        </p:spPr>
        <p:txBody>
          <a:bodyPr wrap="none">
            <a:spAutoFit/>
          </a:bodyPr>
          <a:lstStyle/>
          <a:p>
            <a:pPr algn="ctr"/>
            <a:r>
              <a:rPr lang="en-US" sz="2400">
                <a:latin typeface="Calibri" pitchFamily="-65" charset="0"/>
              </a:rPr>
              <a:t>Output</a:t>
            </a:r>
          </a:p>
          <a:p>
            <a:pPr algn="ctr"/>
            <a:r>
              <a:rPr lang="en-US" sz="2400">
                <a:latin typeface="Calibri" pitchFamily="-65" charset="0"/>
              </a:rPr>
              <a:t>records</a:t>
            </a:r>
          </a:p>
        </p:txBody>
      </p:sp>
      <p:cxnSp>
        <p:nvCxnSpPr>
          <p:cNvPr id="32" name="Straight Arrow Connector 31"/>
          <p:cNvCxnSpPr>
            <a:cxnSpLocks noChangeShapeType="1"/>
          </p:cNvCxnSpPr>
          <p:nvPr/>
        </p:nvCxnSpPr>
        <p:spPr bwMode="auto">
          <a:xfrm rot="16200000" flipH="1">
            <a:off x="3532188" y="2713038"/>
            <a:ext cx="2057400" cy="990600"/>
          </a:xfrm>
          <a:prstGeom prst="straightConnector1">
            <a:avLst/>
          </a:prstGeom>
          <a:noFill/>
          <a:ln w="25400">
            <a:solidFill>
              <a:schemeClr val="accent1"/>
            </a:solidFill>
            <a:round/>
            <a:headEnd/>
            <a:tailEnd type="arrow" w="med" len="med"/>
          </a:ln>
          <a:effectLst>
            <a:outerShdw dist="20000" dir="5400000" rotWithShape="0">
              <a:srgbClr val="808080">
                <a:alpha val="37999"/>
              </a:srgbClr>
            </a:outerShdw>
          </a:effectLst>
        </p:spPr>
      </p:cxnSp>
      <p:cxnSp>
        <p:nvCxnSpPr>
          <p:cNvPr id="35" name="Straight Arrow Connector 34"/>
          <p:cNvCxnSpPr>
            <a:cxnSpLocks noChangeShapeType="1"/>
          </p:cNvCxnSpPr>
          <p:nvPr/>
        </p:nvCxnSpPr>
        <p:spPr bwMode="auto">
          <a:xfrm rot="5400000" flipH="1" flipV="1">
            <a:off x="3604419" y="2785269"/>
            <a:ext cx="1912938" cy="990600"/>
          </a:xfrm>
          <a:prstGeom prst="straightConnector1">
            <a:avLst/>
          </a:prstGeom>
          <a:noFill/>
          <a:ln w="25400">
            <a:solidFill>
              <a:schemeClr val="accent1"/>
            </a:solidFill>
            <a:round/>
            <a:headEnd/>
            <a:tailEnd type="arrow" w="med" len="med"/>
          </a:ln>
          <a:effectLst>
            <a:outerShdw dist="20000" dir="5400000" rotWithShape="0">
              <a:srgbClr val="808080">
                <a:alpha val="37999"/>
              </a:srgbClr>
            </a:outerShdw>
          </a:effectLst>
        </p:spPr>
      </p:cxnSp>
      <p:sp>
        <p:nvSpPr>
          <p:cNvPr id="37" name="Rounded Rectangle 36"/>
          <p:cNvSpPr>
            <a:spLocks noChangeArrowheads="1"/>
          </p:cNvSpPr>
          <p:nvPr/>
        </p:nvSpPr>
        <p:spPr bwMode="auto">
          <a:xfrm>
            <a:off x="6553200" y="2133600"/>
            <a:ext cx="1143000" cy="533400"/>
          </a:xfrm>
          <a:prstGeom prst="roundRect">
            <a:avLst>
              <a:gd name="adj" fmla="val 16667"/>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r>
              <a:rPr lang="en-US" sz="2400">
                <a:solidFill>
                  <a:srgbClr val="FFFFFF"/>
                </a:solidFill>
                <a:latin typeface="Calibri" pitchFamily="-65" charset="0"/>
              </a:rPr>
              <a:t>reduce</a:t>
            </a:r>
          </a:p>
        </p:txBody>
      </p:sp>
      <p:sp>
        <p:nvSpPr>
          <p:cNvPr id="38" name="Rounded Rectangle 37"/>
          <p:cNvSpPr>
            <a:spLocks noChangeArrowheads="1"/>
          </p:cNvSpPr>
          <p:nvPr/>
        </p:nvSpPr>
        <p:spPr bwMode="auto">
          <a:xfrm>
            <a:off x="6553200" y="3733800"/>
            <a:ext cx="1143000" cy="533400"/>
          </a:xfrm>
          <a:prstGeom prst="roundRect">
            <a:avLst>
              <a:gd name="adj" fmla="val 16667"/>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r>
              <a:rPr lang="en-US" sz="2400">
                <a:solidFill>
                  <a:srgbClr val="FFFFFF"/>
                </a:solidFill>
                <a:latin typeface="Calibri" pitchFamily="-65" charset="0"/>
              </a:rPr>
              <a:t>reduce</a:t>
            </a:r>
          </a:p>
        </p:txBody>
      </p:sp>
      <p:grpSp>
        <p:nvGrpSpPr>
          <p:cNvPr id="11" name="Group 39"/>
          <p:cNvGrpSpPr>
            <a:grpSpLocks/>
          </p:cNvGrpSpPr>
          <p:nvPr/>
        </p:nvGrpSpPr>
        <p:grpSpPr bwMode="auto">
          <a:xfrm>
            <a:off x="3352800" y="5075238"/>
            <a:ext cx="76200" cy="533400"/>
            <a:chOff x="1931889" y="4648200"/>
            <a:chExt cx="76200" cy="533400"/>
          </a:xfrm>
        </p:grpSpPr>
        <p:sp>
          <p:nvSpPr>
            <p:cNvPr id="41" name="Oval 40"/>
            <p:cNvSpPr>
              <a:spLocks noChangeArrowheads="1"/>
            </p:cNvSpPr>
            <p:nvPr/>
          </p:nvSpPr>
          <p:spPr bwMode="auto">
            <a:xfrm>
              <a:off x="1931889" y="46482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sp>
          <p:nvSpPr>
            <p:cNvPr id="42" name="Oval 41"/>
            <p:cNvSpPr>
              <a:spLocks noChangeArrowheads="1"/>
            </p:cNvSpPr>
            <p:nvPr/>
          </p:nvSpPr>
          <p:spPr bwMode="auto">
            <a:xfrm>
              <a:off x="1931889" y="48768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sp>
          <p:nvSpPr>
            <p:cNvPr id="43" name="Oval 42"/>
            <p:cNvSpPr>
              <a:spLocks noChangeArrowheads="1"/>
            </p:cNvSpPr>
            <p:nvPr/>
          </p:nvSpPr>
          <p:spPr bwMode="auto">
            <a:xfrm>
              <a:off x="1931889" y="51054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grpSp>
      <p:grpSp>
        <p:nvGrpSpPr>
          <p:cNvPr id="14" name="Group 43"/>
          <p:cNvGrpSpPr>
            <a:grpSpLocks/>
          </p:cNvGrpSpPr>
          <p:nvPr/>
        </p:nvGrpSpPr>
        <p:grpSpPr bwMode="auto">
          <a:xfrm>
            <a:off x="5715000" y="5075238"/>
            <a:ext cx="76200" cy="533400"/>
            <a:chOff x="1931889" y="4648200"/>
            <a:chExt cx="76200" cy="533400"/>
          </a:xfrm>
        </p:grpSpPr>
        <p:sp>
          <p:nvSpPr>
            <p:cNvPr id="45" name="Oval 44"/>
            <p:cNvSpPr>
              <a:spLocks noChangeArrowheads="1"/>
            </p:cNvSpPr>
            <p:nvPr/>
          </p:nvSpPr>
          <p:spPr bwMode="auto">
            <a:xfrm>
              <a:off x="1931889" y="46482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sp>
          <p:nvSpPr>
            <p:cNvPr id="46" name="Oval 45"/>
            <p:cNvSpPr>
              <a:spLocks noChangeArrowheads="1"/>
            </p:cNvSpPr>
            <p:nvPr/>
          </p:nvSpPr>
          <p:spPr bwMode="auto">
            <a:xfrm>
              <a:off x="1931889" y="48768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sp>
          <p:nvSpPr>
            <p:cNvPr id="47" name="Oval 46"/>
            <p:cNvSpPr>
              <a:spLocks noChangeArrowheads="1"/>
            </p:cNvSpPr>
            <p:nvPr/>
          </p:nvSpPr>
          <p:spPr bwMode="auto">
            <a:xfrm>
              <a:off x="1931889" y="51054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grpSp>
      <p:grpSp>
        <p:nvGrpSpPr>
          <p:cNvPr id="23" name="Group 47"/>
          <p:cNvGrpSpPr>
            <a:grpSpLocks/>
          </p:cNvGrpSpPr>
          <p:nvPr/>
        </p:nvGrpSpPr>
        <p:grpSpPr bwMode="auto">
          <a:xfrm>
            <a:off x="7162800" y="4732338"/>
            <a:ext cx="76200" cy="533400"/>
            <a:chOff x="1931889" y="4648200"/>
            <a:chExt cx="76200" cy="533400"/>
          </a:xfrm>
        </p:grpSpPr>
        <p:sp>
          <p:nvSpPr>
            <p:cNvPr id="49" name="Oval 48"/>
            <p:cNvSpPr>
              <a:spLocks noChangeArrowheads="1"/>
            </p:cNvSpPr>
            <p:nvPr/>
          </p:nvSpPr>
          <p:spPr bwMode="auto">
            <a:xfrm>
              <a:off x="1931889" y="46482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sp>
          <p:nvSpPr>
            <p:cNvPr id="50" name="Oval 49"/>
            <p:cNvSpPr>
              <a:spLocks noChangeArrowheads="1"/>
            </p:cNvSpPr>
            <p:nvPr/>
          </p:nvSpPr>
          <p:spPr bwMode="auto">
            <a:xfrm>
              <a:off x="1931889" y="48768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sp>
          <p:nvSpPr>
            <p:cNvPr id="51" name="Oval 50"/>
            <p:cNvSpPr>
              <a:spLocks noChangeArrowheads="1"/>
            </p:cNvSpPr>
            <p:nvPr/>
          </p:nvSpPr>
          <p:spPr bwMode="auto">
            <a:xfrm>
              <a:off x="1931889" y="51054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grpSp>
      <p:grpSp>
        <p:nvGrpSpPr>
          <p:cNvPr id="19533" name="Group 51"/>
          <p:cNvGrpSpPr>
            <a:grpSpLocks/>
          </p:cNvGrpSpPr>
          <p:nvPr/>
        </p:nvGrpSpPr>
        <p:grpSpPr bwMode="auto">
          <a:xfrm>
            <a:off x="685800" y="4275138"/>
            <a:ext cx="76200" cy="533400"/>
            <a:chOff x="1931889" y="4648200"/>
            <a:chExt cx="76200" cy="533400"/>
          </a:xfrm>
        </p:grpSpPr>
        <p:sp>
          <p:nvSpPr>
            <p:cNvPr id="53" name="Oval 52"/>
            <p:cNvSpPr>
              <a:spLocks noChangeArrowheads="1"/>
            </p:cNvSpPr>
            <p:nvPr/>
          </p:nvSpPr>
          <p:spPr bwMode="auto">
            <a:xfrm>
              <a:off x="1931889" y="46482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sp>
          <p:nvSpPr>
            <p:cNvPr id="54" name="Oval 53"/>
            <p:cNvSpPr>
              <a:spLocks noChangeArrowheads="1"/>
            </p:cNvSpPr>
            <p:nvPr/>
          </p:nvSpPr>
          <p:spPr bwMode="auto">
            <a:xfrm>
              <a:off x="1931889" y="48768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sp>
          <p:nvSpPr>
            <p:cNvPr id="55" name="Oval 54"/>
            <p:cNvSpPr>
              <a:spLocks noChangeArrowheads="1"/>
            </p:cNvSpPr>
            <p:nvPr/>
          </p:nvSpPr>
          <p:spPr bwMode="auto">
            <a:xfrm>
              <a:off x="1931889" y="51054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grpSp>
      <p:grpSp>
        <p:nvGrpSpPr>
          <p:cNvPr id="26" name="Group 55"/>
          <p:cNvGrpSpPr>
            <a:grpSpLocks/>
          </p:cNvGrpSpPr>
          <p:nvPr/>
        </p:nvGrpSpPr>
        <p:grpSpPr bwMode="auto">
          <a:xfrm>
            <a:off x="8305800" y="4237038"/>
            <a:ext cx="76200" cy="533400"/>
            <a:chOff x="1931889" y="4648200"/>
            <a:chExt cx="76200" cy="533400"/>
          </a:xfrm>
        </p:grpSpPr>
        <p:sp>
          <p:nvSpPr>
            <p:cNvPr id="57" name="Oval 56"/>
            <p:cNvSpPr>
              <a:spLocks noChangeArrowheads="1"/>
            </p:cNvSpPr>
            <p:nvPr/>
          </p:nvSpPr>
          <p:spPr bwMode="auto">
            <a:xfrm>
              <a:off x="1931889" y="46482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sp>
          <p:nvSpPr>
            <p:cNvPr id="58" name="Oval 57"/>
            <p:cNvSpPr>
              <a:spLocks noChangeArrowheads="1"/>
            </p:cNvSpPr>
            <p:nvPr/>
          </p:nvSpPr>
          <p:spPr bwMode="auto">
            <a:xfrm>
              <a:off x="1931889" y="48768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sp>
          <p:nvSpPr>
            <p:cNvPr id="59" name="Oval 58"/>
            <p:cNvSpPr>
              <a:spLocks noChangeArrowheads="1"/>
            </p:cNvSpPr>
            <p:nvPr/>
          </p:nvSpPr>
          <p:spPr bwMode="auto">
            <a:xfrm>
              <a:off x="1931889" y="51054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grpSp>
      <p:sp>
        <p:nvSpPr>
          <p:cNvPr id="60" name="Rounded Rectangle 59"/>
          <p:cNvSpPr>
            <a:spLocks noChangeArrowheads="1"/>
          </p:cNvSpPr>
          <p:nvPr/>
        </p:nvSpPr>
        <p:spPr bwMode="auto">
          <a:xfrm>
            <a:off x="1004093" y="5867400"/>
            <a:ext cx="4697413" cy="838200"/>
          </a:xfrm>
          <a:prstGeom prst="roundRect">
            <a:avLst>
              <a:gd name="adj" fmla="val 16667"/>
            </a:avLst>
          </a:prstGeom>
          <a:gradFill rotWithShape="1">
            <a:gsLst>
              <a:gs pos="0">
                <a:srgbClr val="FF9A99"/>
              </a:gs>
              <a:gs pos="100000">
                <a:srgbClr val="D1403C"/>
              </a:gs>
            </a:gsLst>
            <a:lin ang="5400000"/>
          </a:gradFill>
          <a:ln w="9525">
            <a:solidFill>
              <a:srgbClr val="BE4B48"/>
            </a:solidFill>
            <a:round/>
            <a:headEnd/>
            <a:tailEnd/>
          </a:ln>
          <a:effectLst>
            <a:outerShdw dist="23000" dir="5400000" rotWithShape="0">
              <a:srgbClr val="808080">
                <a:alpha val="34999"/>
              </a:srgbClr>
            </a:outerShdw>
          </a:effectLst>
        </p:spPr>
        <p:txBody>
          <a:bodyPr anchor="ctr"/>
          <a:lstStyle/>
          <a:p>
            <a:pPr algn="ctr"/>
            <a:r>
              <a:rPr lang="en-US" sz="2800" dirty="0">
                <a:solidFill>
                  <a:srgbClr val="FFFFFF"/>
                </a:solidFill>
                <a:latin typeface="Calibri" pitchFamily="-65" charset="0"/>
              </a:rPr>
              <a:t>Just a group-by-aggregate?</a:t>
            </a:r>
          </a:p>
        </p:txBody>
      </p:sp>
      <p:cxnSp>
        <p:nvCxnSpPr>
          <p:cNvPr id="61" name="Straight Arrow Connector 60"/>
          <p:cNvCxnSpPr>
            <a:cxnSpLocks noChangeShapeType="1"/>
          </p:cNvCxnSpPr>
          <p:nvPr/>
        </p:nvCxnSpPr>
        <p:spPr bwMode="auto">
          <a:xfrm>
            <a:off x="4065588" y="1752600"/>
            <a:ext cx="990600" cy="1588"/>
          </a:xfrm>
          <a:prstGeom prst="straightConnector1">
            <a:avLst/>
          </a:prstGeom>
          <a:noFill/>
          <a:ln w="25400">
            <a:solidFill>
              <a:schemeClr val="accent1"/>
            </a:solidFill>
            <a:round/>
            <a:headEnd/>
            <a:tailEnd type="arrow" w="med" len="med"/>
          </a:ln>
          <a:effectLst>
            <a:outerShdw dist="20000" dir="5400000" rotWithShape="0">
              <a:srgbClr val="808080">
                <a:alpha val="37999"/>
              </a:srgbClr>
            </a:outerShdw>
          </a:effectLst>
        </p:spPr>
      </p:cxnSp>
      <p:cxnSp>
        <p:nvCxnSpPr>
          <p:cNvPr id="65" name="Straight Arrow Connector 64"/>
          <p:cNvCxnSpPr>
            <a:cxnSpLocks noChangeShapeType="1"/>
          </p:cNvCxnSpPr>
          <p:nvPr/>
        </p:nvCxnSpPr>
        <p:spPr bwMode="auto">
          <a:xfrm>
            <a:off x="4065588" y="4494213"/>
            <a:ext cx="990600" cy="9525"/>
          </a:xfrm>
          <a:prstGeom prst="straightConnector1">
            <a:avLst/>
          </a:prstGeom>
          <a:noFill/>
          <a:ln w="25400">
            <a:solidFill>
              <a:schemeClr val="accent1"/>
            </a:solidFill>
            <a:round/>
            <a:headEnd/>
            <a:tailEnd type="arrow" w="med" len="med"/>
          </a:ln>
          <a:effectLst>
            <a:outerShdw dist="20000" dir="5400000" rotWithShape="0">
              <a:srgbClr val="808080">
                <a:alpha val="37999"/>
              </a:srgbClr>
            </a:outerShdw>
          </a:effectLst>
        </p:spPr>
      </p:cxnSp>
      <p:sp>
        <p:nvSpPr>
          <p:cNvPr id="56" name="TextBox 55"/>
          <p:cNvSpPr txBox="1"/>
          <p:nvPr/>
        </p:nvSpPr>
        <p:spPr>
          <a:xfrm>
            <a:off x="6102510" y="5782270"/>
            <a:ext cx="2458878" cy="923330"/>
          </a:xfrm>
          <a:prstGeom prst="rect">
            <a:avLst/>
          </a:prstGeom>
          <a:noFill/>
        </p:spPr>
        <p:txBody>
          <a:bodyPr wrap="none" rtlCol="0">
            <a:spAutoFit/>
          </a:bodyPr>
          <a:lstStyle/>
          <a:p>
            <a:r>
              <a:rPr lang="en-US" dirty="0" smtClean="0"/>
              <a:t>SELECT key, F(value)</a:t>
            </a:r>
          </a:p>
          <a:p>
            <a:r>
              <a:rPr lang="en-US" dirty="0" smtClean="0"/>
              <a:t>FROM Input</a:t>
            </a:r>
          </a:p>
          <a:p>
            <a:r>
              <a:rPr lang="en-US" dirty="0" smtClean="0"/>
              <a:t>GROUP BY key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8"/>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8"/>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9"/>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60"/>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animBg="1"/>
      <p:bldP spid="27" grpId="0" animBg="1"/>
      <p:bldP spid="28" grpId="0" animBg="1"/>
      <p:bldP spid="29" grpId="0" animBg="1"/>
      <p:bldP spid="30" grpId="0" animBg="1"/>
      <p:bldP spid="31" grpId="0"/>
      <p:bldP spid="37" grpId="0" animBg="1"/>
      <p:bldP spid="38" grpId="0" animBg="1"/>
      <p:bldP spid="60" grpId="0" animBg="1"/>
      <p:bldP spid="5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Example Data Analysis Task</a:t>
            </a:r>
          </a:p>
        </p:txBody>
      </p:sp>
      <p:graphicFrame>
        <p:nvGraphicFramePr>
          <p:cNvPr id="5" name="Content Placeholder 4"/>
          <p:cNvGraphicFramePr>
            <a:graphicFrameLocks noGrp="1"/>
          </p:cNvGraphicFramePr>
          <p:nvPr>
            <p:ph idx="1"/>
          </p:nvPr>
        </p:nvGraphicFramePr>
        <p:xfrm>
          <a:off x="304800" y="3124200"/>
          <a:ext cx="4052888" cy="2947990"/>
        </p:xfrm>
        <a:graphic>
          <a:graphicData uri="http://schemas.openxmlformats.org/drawingml/2006/table">
            <a:tbl>
              <a:tblPr/>
              <a:tblGrid>
                <a:gridCol w="1004888"/>
                <a:gridCol w="2058987"/>
                <a:gridCol w="989013"/>
              </a:tblGrid>
              <a:tr h="60483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65" charset="0"/>
                          <a:ea typeface="ＭＳ Ｐゴシック" pitchFamily="-65" charset="-128"/>
                        </a:rPr>
                        <a:t>User</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65" charset="0"/>
                          <a:ea typeface="ＭＳ Ｐゴシック" pitchFamily="-65" charset="-128"/>
                        </a:rPr>
                        <a:t>Url</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65" charset="0"/>
                          <a:ea typeface="ＭＳ Ｐゴシック" pitchFamily="-65" charset="-128"/>
                        </a:rPr>
                        <a:t>Time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57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Amy</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cnn.com</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8:00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5857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Amy</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bbc.com</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10:00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5857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Amy</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flickr.com</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10:05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5857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Fred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cnn.com</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12:00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25629" name="TextBox 3"/>
          <p:cNvSpPr txBox="1">
            <a:spLocks noChangeArrowheads="1"/>
          </p:cNvSpPr>
          <p:nvPr/>
        </p:nvSpPr>
        <p:spPr bwMode="auto">
          <a:xfrm>
            <a:off x="214313" y="1168400"/>
            <a:ext cx="8701087" cy="584200"/>
          </a:xfrm>
          <a:prstGeom prst="rect">
            <a:avLst/>
          </a:prstGeom>
          <a:noFill/>
          <a:ln w="9525">
            <a:noFill/>
            <a:miter lim="800000"/>
            <a:headEnd/>
            <a:tailEnd/>
          </a:ln>
        </p:spPr>
        <p:txBody>
          <a:bodyPr wrap="none">
            <a:spAutoFit/>
          </a:bodyPr>
          <a:lstStyle/>
          <a:p>
            <a:r>
              <a:rPr lang="en-US" sz="3200">
                <a:solidFill>
                  <a:schemeClr val="tx2"/>
                </a:solidFill>
                <a:latin typeface="Calibri" pitchFamily="-65" charset="0"/>
              </a:rPr>
              <a:t>Find the top 10 most visited pages in each category</a:t>
            </a:r>
          </a:p>
        </p:txBody>
      </p:sp>
      <p:graphicFrame>
        <p:nvGraphicFramePr>
          <p:cNvPr id="6" name="Content Placeholder 4"/>
          <p:cNvGraphicFramePr>
            <a:graphicFrameLocks noGrp="1"/>
          </p:cNvGraphicFramePr>
          <p:nvPr/>
        </p:nvGraphicFramePr>
        <p:xfrm>
          <a:off x="5029200" y="3124200"/>
          <a:ext cx="3657600" cy="2947990"/>
        </p:xfrm>
        <a:graphic>
          <a:graphicData uri="http://schemas.openxmlformats.org/drawingml/2006/table">
            <a:tbl>
              <a:tblPr/>
              <a:tblGrid>
                <a:gridCol w="1295400"/>
                <a:gridCol w="1143000"/>
                <a:gridCol w="1219200"/>
              </a:tblGrid>
              <a:tr h="604838">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65" charset="0"/>
                          <a:ea typeface="ＭＳ Ｐゴシック" pitchFamily="-65" charset="-128"/>
                        </a:rPr>
                        <a:t>Url</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65" charset="0"/>
                          <a:ea typeface="ＭＳ Ｐゴシック" pitchFamily="-65" charset="-128"/>
                        </a:rPr>
                        <a:t>Category</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65" charset="0"/>
                          <a:ea typeface="ＭＳ Ｐゴシック" pitchFamily="-65" charset="-128"/>
                        </a:rPr>
                        <a:t>PageRank</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57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cnn.com</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News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0.9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5857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bbc.com</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News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0.8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5857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flickr.com</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Photos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0.7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5857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espn.com</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Sports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Calibri" pitchFamily="-65" charset="0"/>
                          <a:ea typeface="ＭＳ Ｐゴシック" pitchFamily="-65" charset="-128"/>
                        </a:rPr>
                        <a:t>0.9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7" name="TextBox 6"/>
          <p:cNvSpPr txBox="1">
            <a:spLocks noChangeArrowheads="1"/>
          </p:cNvSpPr>
          <p:nvPr/>
        </p:nvSpPr>
        <p:spPr bwMode="auto">
          <a:xfrm>
            <a:off x="2093913" y="2438400"/>
            <a:ext cx="954087" cy="523875"/>
          </a:xfrm>
          <a:prstGeom prst="rect">
            <a:avLst/>
          </a:prstGeom>
          <a:noFill/>
          <a:ln w="9525">
            <a:noFill/>
            <a:miter lim="800000"/>
            <a:headEnd/>
            <a:tailEnd/>
          </a:ln>
        </p:spPr>
        <p:txBody>
          <a:bodyPr wrap="none">
            <a:spAutoFit/>
          </a:bodyPr>
          <a:lstStyle/>
          <a:p>
            <a:r>
              <a:rPr lang="en-US" sz="2800">
                <a:latin typeface="Calibri" pitchFamily="-65" charset="0"/>
              </a:rPr>
              <a:t>Visits</a:t>
            </a:r>
            <a:endParaRPr lang="en-US">
              <a:latin typeface="Calibri" pitchFamily="-65" charset="0"/>
            </a:endParaRPr>
          </a:p>
        </p:txBody>
      </p:sp>
      <p:sp>
        <p:nvSpPr>
          <p:cNvPr id="8" name="TextBox 7"/>
          <p:cNvSpPr txBox="1">
            <a:spLocks noChangeArrowheads="1"/>
          </p:cNvSpPr>
          <p:nvPr/>
        </p:nvSpPr>
        <p:spPr bwMode="auto">
          <a:xfrm>
            <a:off x="6248400" y="2438400"/>
            <a:ext cx="1354138" cy="523875"/>
          </a:xfrm>
          <a:prstGeom prst="rect">
            <a:avLst/>
          </a:prstGeom>
          <a:noFill/>
          <a:ln w="9525">
            <a:noFill/>
            <a:miter lim="800000"/>
            <a:headEnd/>
            <a:tailEnd/>
          </a:ln>
        </p:spPr>
        <p:txBody>
          <a:bodyPr wrap="none">
            <a:spAutoFit/>
          </a:bodyPr>
          <a:lstStyle/>
          <a:p>
            <a:r>
              <a:rPr lang="en-US" sz="2800">
                <a:latin typeface="Calibri" pitchFamily="-65" charset="0"/>
              </a:rPr>
              <a:t>Url  Info</a:t>
            </a:r>
            <a:endParaRPr lang="en-US">
              <a:latin typeface="Calibri" pitchFamily="-65" charset="0"/>
            </a:endParaRPr>
          </a:p>
        </p:txBody>
      </p:sp>
      <p:grpSp>
        <p:nvGrpSpPr>
          <p:cNvPr id="3" name="Group 8"/>
          <p:cNvGrpSpPr>
            <a:grpSpLocks/>
          </p:cNvGrpSpPr>
          <p:nvPr/>
        </p:nvGrpSpPr>
        <p:grpSpPr bwMode="auto">
          <a:xfrm>
            <a:off x="2362200" y="6172200"/>
            <a:ext cx="76200" cy="533400"/>
            <a:chOff x="1931889" y="4648200"/>
            <a:chExt cx="76200" cy="533400"/>
          </a:xfrm>
        </p:grpSpPr>
        <p:sp>
          <p:nvSpPr>
            <p:cNvPr id="10" name="Oval 9"/>
            <p:cNvSpPr>
              <a:spLocks noChangeArrowheads="1"/>
            </p:cNvSpPr>
            <p:nvPr/>
          </p:nvSpPr>
          <p:spPr bwMode="auto">
            <a:xfrm>
              <a:off x="1931889" y="46482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sp>
          <p:nvSpPr>
            <p:cNvPr id="11" name="Oval 10"/>
            <p:cNvSpPr>
              <a:spLocks noChangeArrowheads="1"/>
            </p:cNvSpPr>
            <p:nvPr/>
          </p:nvSpPr>
          <p:spPr bwMode="auto">
            <a:xfrm>
              <a:off x="1931889" y="48768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sp>
          <p:nvSpPr>
            <p:cNvPr id="12" name="Oval 11"/>
            <p:cNvSpPr>
              <a:spLocks noChangeArrowheads="1"/>
            </p:cNvSpPr>
            <p:nvPr/>
          </p:nvSpPr>
          <p:spPr bwMode="auto">
            <a:xfrm>
              <a:off x="1931889" y="51054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grpSp>
      <p:grpSp>
        <p:nvGrpSpPr>
          <p:cNvPr id="9" name="Group 12"/>
          <p:cNvGrpSpPr>
            <a:grpSpLocks/>
          </p:cNvGrpSpPr>
          <p:nvPr/>
        </p:nvGrpSpPr>
        <p:grpSpPr bwMode="auto">
          <a:xfrm>
            <a:off x="6934200" y="6172200"/>
            <a:ext cx="76200" cy="533400"/>
            <a:chOff x="1931889" y="4648200"/>
            <a:chExt cx="76200" cy="533400"/>
          </a:xfrm>
        </p:grpSpPr>
        <p:sp>
          <p:nvSpPr>
            <p:cNvPr id="14" name="Oval 13"/>
            <p:cNvSpPr>
              <a:spLocks noChangeArrowheads="1"/>
            </p:cNvSpPr>
            <p:nvPr/>
          </p:nvSpPr>
          <p:spPr bwMode="auto">
            <a:xfrm>
              <a:off x="1931889" y="46482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sp>
          <p:nvSpPr>
            <p:cNvPr id="15" name="Oval 14"/>
            <p:cNvSpPr>
              <a:spLocks noChangeArrowheads="1"/>
            </p:cNvSpPr>
            <p:nvPr/>
          </p:nvSpPr>
          <p:spPr bwMode="auto">
            <a:xfrm>
              <a:off x="1931889" y="48768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sp>
          <p:nvSpPr>
            <p:cNvPr id="16" name="Oval 15"/>
            <p:cNvSpPr>
              <a:spLocks noChangeArrowheads="1"/>
            </p:cNvSpPr>
            <p:nvPr/>
          </p:nvSpPr>
          <p:spPr bwMode="auto">
            <a:xfrm>
              <a:off x="1931889" y="5105400"/>
              <a:ext cx="76200" cy="76200"/>
            </a:xfrm>
            <a:prstGeom prst="ellipse">
              <a:avLst/>
            </a:prstGeom>
            <a:gradFill rotWithShape="1">
              <a:gsLst>
                <a:gs pos="0">
                  <a:srgbClr val="9BC1FF"/>
                </a:gs>
                <a:gs pos="100000">
                  <a:srgbClr val="3F80CD"/>
                </a:gs>
              </a:gsLst>
              <a:lin ang="5400000"/>
            </a:gradFill>
            <a:ln w="9525">
              <a:solidFill>
                <a:srgbClr val="4A7EBB"/>
              </a:solidFill>
              <a:round/>
              <a:headEnd/>
              <a:tailEnd/>
            </a:ln>
            <a:effectLst>
              <a:outerShdw dist="23000" dir="5400000" rotWithShape="0">
                <a:srgbClr val="808080">
                  <a:alpha val="34999"/>
                </a:srgbClr>
              </a:outerShdw>
            </a:effectLst>
          </p:spPr>
          <p:txBody>
            <a:bodyPr anchor="ctr"/>
            <a:lstStyle/>
            <a:p>
              <a:pPr algn="ctr"/>
              <a:endParaRPr lang="en-US">
                <a:solidFill>
                  <a:srgbClr val="FFFFFF"/>
                </a:solidFill>
                <a:latin typeface="Calibri" pitchFamily="-65"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Data  Flow</a:t>
            </a:r>
          </a:p>
        </p:txBody>
      </p:sp>
      <p:sp>
        <p:nvSpPr>
          <p:cNvPr id="4" name="Rounded Rectangle 3"/>
          <p:cNvSpPr>
            <a:spLocks noChangeArrowheads="1"/>
          </p:cNvSpPr>
          <p:nvPr/>
        </p:nvSpPr>
        <p:spPr bwMode="auto">
          <a:xfrm>
            <a:off x="381000" y="1219200"/>
            <a:ext cx="1981200" cy="457200"/>
          </a:xfrm>
          <a:prstGeom prst="roundRect">
            <a:avLst>
              <a:gd name="adj" fmla="val 16667"/>
            </a:avLst>
          </a:prstGeom>
          <a:gradFill rotWithShape="1">
            <a:gsLst>
              <a:gs pos="0">
                <a:srgbClr val="C8B0ED"/>
              </a:gs>
              <a:gs pos="100000">
                <a:srgbClr val="7F5BAB"/>
              </a:gs>
            </a:gsLst>
            <a:lin ang="5400000"/>
          </a:gradFill>
          <a:ln w="9525">
            <a:solidFill>
              <a:srgbClr val="7D60A0"/>
            </a:solidFill>
            <a:round/>
            <a:headEnd/>
            <a:tailEnd/>
          </a:ln>
          <a:effectLst>
            <a:outerShdw dist="23000" dir="5400000" rotWithShape="0">
              <a:srgbClr val="808080">
                <a:alpha val="34999"/>
              </a:srgbClr>
            </a:outerShdw>
          </a:effectLst>
        </p:spPr>
        <p:txBody>
          <a:bodyPr anchor="ctr"/>
          <a:lstStyle/>
          <a:p>
            <a:pPr algn="ctr"/>
            <a:r>
              <a:rPr lang="en-US" sz="2000">
                <a:latin typeface="Calibri" pitchFamily="-65" charset="0"/>
              </a:rPr>
              <a:t>Load </a:t>
            </a:r>
            <a:r>
              <a:rPr lang="en-US" sz="1600">
                <a:solidFill>
                  <a:srgbClr val="FFFFFF"/>
                </a:solidFill>
                <a:latin typeface="Calibri" pitchFamily="-65" charset="0"/>
              </a:rPr>
              <a:t>Visits</a:t>
            </a:r>
          </a:p>
        </p:txBody>
      </p:sp>
      <p:sp>
        <p:nvSpPr>
          <p:cNvPr id="6" name="Rounded Rectangle 5"/>
          <p:cNvSpPr>
            <a:spLocks noChangeArrowheads="1"/>
          </p:cNvSpPr>
          <p:nvPr/>
        </p:nvSpPr>
        <p:spPr bwMode="auto">
          <a:xfrm>
            <a:off x="1143000" y="1981200"/>
            <a:ext cx="1981200" cy="457200"/>
          </a:xfrm>
          <a:prstGeom prst="roundRect">
            <a:avLst>
              <a:gd name="adj" fmla="val 16667"/>
            </a:avLst>
          </a:prstGeom>
          <a:gradFill rotWithShape="1">
            <a:gsLst>
              <a:gs pos="0">
                <a:srgbClr val="C8B0ED"/>
              </a:gs>
              <a:gs pos="100000">
                <a:srgbClr val="7F5BAB"/>
              </a:gs>
            </a:gsLst>
            <a:lin ang="5400000"/>
          </a:gradFill>
          <a:ln w="9525">
            <a:solidFill>
              <a:srgbClr val="7D60A0"/>
            </a:solidFill>
            <a:round/>
            <a:headEnd/>
            <a:tailEnd/>
          </a:ln>
          <a:effectLst>
            <a:outerShdw dist="23000" dir="5400000" rotWithShape="0">
              <a:srgbClr val="808080">
                <a:alpha val="34999"/>
              </a:srgbClr>
            </a:outerShdw>
          </a:effectLst>
        </p:spPr>
        <p:txBody>
          <a:bodyPr anchor="ctr"/>
          <a:lstStyle/>
          <a:p>
            <a:pPr algn="ctr"/>
            <a:r>
              <a:rPr lang="en-US" sz="2000">
                <a:solidFill>
                  <a:srgbClr val="000000"/>
                </a:solidFill>
                <a:latin typeface="Calibri" pitchFamily="-65" charset="0"/>
              </a:rPr>
              <a:t>Group </a:t>
            </a:r>
            <a:r>
              <a:rPr lang="en-US" sz="1600">
                <a:solidFill>
                  <a:srgbClr val="FFFFFF"/>
                </a:solidFill>
                <a:latin typeface="Calibri" pitchFamily="-65" charset="0"/>
              </a:rPr>
              <a:t>by url</a:t>
            </a:r>
          </a:p>
        </p:txBody>
      </p:sp>
      <p:sp>
        <p:nvSpPr>
          <p:cNvPr id="8" name="Rounded Rectangle 7"/>
          <p:cNvSpPr>
            <a:spLocks noChangeArrowheads="1"/>
          </p:cNvSpPr>
          <p:nvPr/>
        </p:nvSpPr>
        <p:spPr bwMode="auto">
          <a:xfrm>
            <a:off x="2362200" y="2743200"/>
            <a:ext cx="1981200" cy="609600"/>
          </a:xfrm>
          <a:prstGeom prst="roundRect">
            <a:avLst>
              <a:gd name="adj" fmla="val 16667"/>
            </a:avLst>
          </a:prstGeom>
          <a:gradFill rotWithShape="1">
            <a:gsLst>
              <a:gs pos="0">
                <a:srgbClr val="C8B0ED"/>
              </a:gs>
              <a:gs pos="100000">
                <a:srgbClr val="7F5BAB"/>
              </a:gs>
            </a:gsLst>
            <a:lin ang="5400000"/>
          </a:gradFill>
          <a:ln w="9525">
            <a:solidFill>
              <a:srgbClr val="7D60A0"/>
            </a:solidFill>
            <a:round/>
            <a:headEnd/>
            <a:tailEnd/>
          </a:ln>
          <a:effectLst>
            <a:outerShdw dist="23000" dir="5400000" rotWithShape="0">
              <a:srgbClr val="808080">
                <a:alpha val="34999"/>
              </a:srgbClr>
            </a:outerShdw>
          </a:effectLst>
        </p:spPr>
        <p:txBody>
          <a:bodyPr anchor="ctr"/>
          <a:lstStyle/>
          <a:p>
            <a:pPr algn="ctr"/>
            <a:r>
              <a:rPr lang="en-US" sz="2000">
                <a:solidFill>
                  <a:srgbClr val="000000"/>
                </a:solidFill>
                <a:latin typeface="Calibri" pitchFamily="-65" charset="0"/>
              </a:rPr>
              <a:t>Foreach </a:t>
            </a:r>
            <a:r>
              <a:rPr lang="en-US">
                <a:solidFill>
                  <a:schemeClr val="bg1"/>
                </a:solidFill>
                <a:latin typeface="Calibri" pitchFamily="-65" charset="0"/>
              </a:rPr>
              <a:t>url</a:t>
            </a:r>
            <a:endParaRPr lang="en-US" sz="2000">
              <a:solidFill>
                <a:schemeClr val="bg1"/>
              </a:solidFill>
              <a:latin typeface="Calibri" pitchFamily="-65" charset="0"/>
            </a:endParaRPr>
          </a:p>
          <a:p>
            <a:pPr algn="ctr"/>
            <a:r>
              <a:rPr lang="en-US" sz="2000">
                <a:solidFill>
                  <a:srgbClr val="000000"/>
                </a:solidFill>
                <a:latin typeface="Calibri" pitchFamily="-65" charset="0"/>
              </a:rPr>
              <a:t>generate </a:t>
            </a:r>
            <a:r>
              <a:rPr lang="en-US">
                <a:solidFill>
                  <a:srgbClr val="FFFFFF"/>
                </a:solidFill>
                <a:latin typeface="Calibri" pitchFamily="-65" charset="0"/>
              </a:rPr>
              <a:t>count</a:t>
            </a:r>
            <a:endParaRPr lang="en-US" sz="1600">
              <a:solidFill>
                <a:srgbClr val="FFFFFF"/>
              </a:solidFill>
              <a:latin typeface="Calibri" pitchFamily="-65" charset="0"/>
            </a:endParaRPr>
          </a:p>
        </p:txBody>
      </p:sp>
      <p:sp>
        <p:nvSpPr>
          <p:cNvPr id="9" name="Rounded Rectangle 8"/>
          <p:cNvSpPr>
            <a:spLocks noChangeArrowheads="1"/>
          </p:cNvSpPr>
          <p:nvPr/>
        </p:nvSpPr>
        <p:spPr bwMode="auto">
          <a:xfrm>
            <a:off x="5334000" y="2819400"/>
            <a:ext cx="1981200" cy="457200"/>
          </a:xfrm>
          <a:prstGeom prst="roundRect">
            <a:avLst>
              <a:gd name="adj" fmla="val 16667"/>
            </a:avLst>
          </a:prstGeom>
          <a:gradFill rotWithShape="1">
            <a:gsLst>
              <a:gs pos="0">
                <a:srgbClr val="C8B0ED"/>
              </a:gs>
              <a:gs pos="100000">
                <a:srgbClr val="7F5BAB"/>
              </a:gs>
            </a:gsLst>
            <a:lin ang="5400000"/>
          </a:gradFill>
          <a:ln w="9525">
            <a:solidFill>
              <a:srgbClr val="7D60A0"/>
            </a:solidFill>
            <a:round/>
            <a:headEnd/>
            <a:tailEnd/>
          </a:ln>
          <a:effectLst>
            <a:outerShdw dist="23000" dir="5400000" rotWithShape="0">
              <a:srgbClr val="808080">
                <a:alpha val="34999"/>
              </a:srgbClr>
            </a:outerShdw>
          </a:effectLst>
        </p:spPr>
        <p:txBody>
          <a:bodyPr anchor="ctr"/>
          <a:lstStyle/>
          <a:p>
            <a:pPr algn="ctr"/>
            <a:r>
              <a:rPr lang="en-US" sz="2000">
                <a:solidFill>
                  <a:srgbClr val="000000"/>
                </a:solidFill>
                <a:latin typeface="Calibri" pitchFamily="-65" charset="0"/>
              </a:rPr>
              <a:t>Load </a:t>
            </a:r>
            <a:r>
              <a:rPr lang="en-US" sz="1600">
                <a:solidFill>
                  <a:srgbClr val="FFFFFF"/>
                </a:solidFill>
                <a:latin typeface="Calibri" pitchFamily="-65" charset="0"/>
              </a:rPr>
              <a:t>Url Info</a:t>
            </a:r>
          </a:p>
        </p:txBody>
      </p:sp>
      <p:sp>
        <p:nvSpPr>
          <p:cNvPr id="10" name="Rounded Rectangle 9"/>
          <p:cNvSpPr>
            <a:spLocks noChangeArrowheads="1"/>
          </p:cNvSpPr>
          <p:nvPr/>
        </p:nvSpPr>
        <p:spPr bwMode="auto">
          <a:xfrm>
            <a:off x="3962400" y="3733800"/>
            <a:ext cx="1981200" cy="457200"/>
          </a:xfrm>
          <a:prstGeom prst="roundRect">
            <a:avLst>
              <a:gd name="adj" fmla="val 16667"/>
            </a:avLst>
          </a:prstGeom>
          <a:gradFill rotWithShape="1">
            <a:gsLst>
              <a:gs pos="0">
                <a:srgbClr val="C8B0ED"/>
              </a:gs>
              <a:gs pos="100000">
                <a:srgbClr val="7F5BAB"/>
              </a:gs>
            </a:gsLst>
            <a:lin ang="5400000"/>
          </a:gradFill>
          <a:ln w="9525">
            <a:solidFill>
              <a:srgbClr val="7D60A0"/>
            </a:solidFill>
            <a:round/>
            <a:headEnd/>
            <a:tailEnd/>
          </a:ln>
          <a:effectLst>
            <a:outerShdw dist="23000" dir="5400000" rotWithShape="0">
              <a:srgbClr val="808080">
                <a:alpha val="34999"/>
              </a:srgbClr>
            </a:outerShdw>
          </a:effectLst>
        </p:spPr>
        <p:txBody>
          <a:bodyPr anchor="ctr"/>
          <a:lstStyle/>
          <a:p>
            <a:pPr algn="ctr"/>
            <a:r>
              <a:rPr lang="en-US" sz="2000">
                <a:solidFill>
                  <a:srgbClr val="000000"/>
                </a:solidFill>
                <a:latin typeface="Calibri" pitchFamily="-65" charset="0"/>
              </a:rPr>
              <a:t>Join </a:t>
            </a:r>
            <a:r>
              <a:rPr lang="en-US" sz="1600">
                <a:solidFill>
                  <a:srgbClr val="FFFFFF"/>
                </a:solidFill>
                <a:latin typeface="Calibri" pitchFamily="-65" charset="0"/>
              </a:rPr>
              <a:t>on url</a:t>
            </a:r>
          </a:p>
        </p:txBody>
      </p:sp>
      <p:sp>
        <p:nvSpPr>
          <p:cNvPr id="11" name="Rounded Rectangle 10"/>
          <p:cNvSpPr>
            <a:spLocks noChangeArrowheads="1"/>
          </p:cNvSpPr>
          <p:nvPr/>
        </p:nvSpPr>
        <p:spPr bwMode="auto">
          <a:xfrm>
            <a:off x="3962400" y="4495800"/>
            <a:ext cx="1981200" cy="457200"/>
          </a:xfrm>
          <a:prstGeom prst="roundRect">
            <a:avLst>
              <a:gd name="adj" fmla="val 16667"/>
            </a:avLst>
          </a:prstGeom>
          <a:gradFill rotWithShape="1">
            <a:gsLst>
              <a:gs pos="0">
                <a:srgbClr val="C8B0ED"/>
              </a:gs>
              <a:gs pos="100000">
                <a:srgbClr val="7F5BAB"/>
              </a:gs>
            </a:gsLst>
            <a:lin ang="5400000"/>
          </a:gradFill>
          <a:ln w="9525">
            <a:solidFill>
              <a:srgbClr val="7D60A0"/>
            </a:solidFill>
            <a:round/>
            <a:headEnd/>
            <a:tailEnd/>
          </a:ln>
          <a:effectLst>
            <a:outerShdw dist="23000" dir="5400000" rotWithShape="0">
              <a:srgbClr val="808080">
                <a:alpha val="34999"/>
              </a:srgbClr>
            </a:outerShdw>
          </a:effectLst>
        </p:spPr>
        <p:txBody>
          <a:bodyPr anchor="ctr"/>
          <a:lstStyle/>
          <a:p>
            <a:pPr algn="ctr"/>
            <a:r>
              <a:rPr lang="en-US" sz="2000">
                <a:solidFill>
                  <a:srgbClr val="000000"/>
                </a:solidFill>
                <a:latin typeface="Calibri" pitchFamily="-65" charset="0"/>
              </a:rPr>
              <a:t>Group </a:t>
            </a:r>
            <a:r>
              <a:rPr lang="en-US" sz="1600">
                <a:solidFill>
                  <a:srgbClr val="FFFFFF"/>
                </a:solidFill>
                <a:latin typeface="Calibri" pitchFamily="-65" charset="0"/>
              </a:rPr>
              <a:t>by category</a:t>
            </a:r>
          </a:p>
        </p:txBody>
      </p:sp>
      <p:sp>
        <p:nvSpPr>
          <p:cNvPr id="12" name="Rounded Rectangle 11"/>
          <p:cNvSpPr>
            <a:spLocks noChangeArrowheads="1"/>
          </p:cNvSpPr>
          <p:nvPr/>
        </p:nvSpPr>
        <p:spPr bwMode="auto">
          <a:xfrm>
            <a:off x="3773488" y="5257800"/>
            <a:ext cx="2362200" cy="609600"/>
          </a:xfrm>
          <a:prstGeom prst="roundRect">
            <a:avLst>
              <a:gd name="adj" fmla="val 16667"/>
            </a:avLst>
          </a:prstGeom>
          <a:gradFill rotWithShape="1">
            <a:gsLst>
              <a:gs pos="0">
                <a:srgbClr val="C8B0ED"/>
              </a:gs>
              <a:gs pos="100000">
                <a:srgbClr val="7F5BAB"/>
              </a:gs>
            </a:gsLst>
            <a:lin ang="5400000"/>
          </a:gradFill>
          <a:ln w="9525">
            <a:solidFill>
              <a:srgbClr val="7D60A0"/>
            </a:solidFill>
            <a:round/>
            <a:headEnd/>
            <a:tailEnd/>
          </a:ln>
          <a:effectLst>
            <a:outerShdw dist="23000" dir="5400000" rotWithShape="0">
              <a:srgbClr val="808080">
                <a:alpha val="34999"/>
              </a:srgbClr>
            </a:outerShdw>
          </a:effectLst>
        </p:spPr>
        <p:txBody>
          <a:bodyPr anchor="ctr"/>
          <a:lstStyle/>
          <a:p>
            <a:pPr algn="ctr"/>
            <a:r>
              <a:rPr lang="en-US" sz="2000">
                <a:solidFill>
                  <a:srgbClr val="000000"/>
                </a:solidFill>
                <a:latin typeface="Calibri" pitchFamily="-65" charset="0"/>
              </a:rPr>
              <a:t>Foreach </a:t>
            </a:r>
            <a:r>
              <a:rPr lang="en-US">
                <a:solidFill>
                  <a:schemeClr val="bg1"/>
                </a:solidFill>
                <a:latin typeface="Calibri" pitchFamily="-65" charset="0"/>
              </a:rPr>
              <a:t>category</a:t>
            </a:r>
            <a:endParaRPr lang="en-US" sz="2000">
              <a:solidFill>
                <a:schemeClr val="bg1"/>
              </a:solidFill>
              <a:latin typeface="Calibri" pitchFamily="-65" charset="0"/>
            </a:endParaRPr>
          </a:p>
          <a:p>
            <a:pPr algn="ctr"/>
            <a:r>
              <a:rPr lang="en-US" sz="2000">
                <a:solidFill>
                  <a:srgbClr val="000000"/>
                </a:solidFill>
                <a:latin typeface="Calibri" pitchFamily="-65" charset="0"/>
              </a:rPr>
              <a:t>generate </a:t>
            </a:r>
            <a:r>
              <a:rPr lang="en-US">
                <a:solidFill>
                  <a:srgbClr val="FFFFFF"/>
                </a:solidFill>
                <a:latin typeface="Calibri" pitchFamily="-65" charset="0"/>
              </a:rPr>
              <a:t>top10 urls</a:t>
            </a:r>
            <a:endParaRPr lang="en-US" sz="1600">
              <a:solidFill>
                <a:srgbClr val="FFFFFF"/>
              </a:solidFill>
              <a:latin typeface="Calibri" pitchFamily="-65" charset="0"/>
            </a:endParaRPr>
          </a:p>
        </p:txBody>
      </p:sp>
      <p:cxnSp>
        <p:nvCxnSpPr>
          <p:cNvPr id="14" name="Straight Arrow Connector 13"/>
          <p:cNvCxnSpPr>
            <a:cxnSpLocks noChangeShapeType="1"/>
          </p:cNvCxnSpPr>
          <p:nvPr/>
        </p:nvCxnSpPr>
        <p:spPr bwMode="auto">
          <a:xfrm>
            <a:off x="1447800" y="1676400"/>
            <a:ext cx="457200" cy="304800"/>
          </a:xfrm>
          <a:prstGeom prst="straightConnector1">
            <a:avLst/>
          </a:prstGeom>
          <a:noFill/>
          <a:ln w="25400">
            <a:solidFill>
              <a:schemeClr val="accent1"/>
            </a:solidFill>
            <a:round/>
            <a:headEnd/>
            <a:tailEnd type="arrow" w="med" len="med"/>
          </a:ln>
          <a:effectLst>
            <a:outerShdw dist="20000" dir="5400000" rotWithShape="0">
              <a:srgbClr val="808080">
                <a:alpha val="37999"/>
              </a:srgbClr>
            </a:outerShdw>
          </a:effectLst>
        </p:spPr>
      </p:cxnSp>
      <p:cxnSp>
        <p:nvCxnSpPr>
          <p:cNvPr id="18" name="Straight Arrow Connector 17"/>
          <p:cNvCxnSpPr>
            <a:cxnSpLocks noChangeShapeType="1"/>
          </p:cNvCxnSpPr>
          <p:nvPr/>
        </p:nvCxnSpPr>
        <p:spPr bwMode="auto">
          <a:xfrm>
            <a:off x="3773488" y="3352800"/>
            <a:ext cx="569912" cy="381000"/>
          </a:xfrm>
          <a:prstGeom prst="straightConnector1">
            <a:avLst/>
          </a:prstGeom>
          <a:noFill/>
          <a:ln w="25400">
            <a:solidFill>
              <a:schemeClr val="accent1"/>
            </a:solidFill>
            <a:round/>
            <a:headEnd/>
            <a:tailEnd type="arrow" w="med" len="med"/>
          </a:ln>
          <a:effectLst>
            <a:outerShdw dist="20000" dir="5400000" rotWithShape="0">
              <a:srgbClr val="808080">
                <a:alpha val="37999"/>
              </a:srgbClr>
            </a:outerShdw>
          </a:effectLst>
        </p:spPr>
      </p:cxnSp>
      <p:cxnSp>
        <p:nvCxnSpPr>
          <p:cNvPr id="21" name="Straight Arrow Connector 20"/>
          <p:cNvCxnSpPr>
            <a:cxnSpLocks noChangeShapeType="1"/>
            <a:stCxn id="9" idx="2"/>
          </p:cNvCxnSpPr>
          <p:nvPr/>
        </p:nvCxnSpPr>
        <p:spPr bwMode="auto">
          <a:xfrm rot="5400000">
            <a:off x="5715000" y="3124200"/>
            <a:ext cx="457200" cy="762000"/>
          </a:xfrm>
          <a:prstGeom prst="straightConnector1">
            <a:avLst/>
          </a:prstGeom>
          <a:noFill/>
          <a:ln w="25400">
            <a:solidFill>
              <a:schemeClr val="accent1"/>
            </a:solidFill>
            <a:round/>
            <a:headEnd/>
            <a:tailEnd type="arrow" w="med" len="med"/>
          </a:ln>
          <a:effectLst>
            <a:outerShdw dist="20000" dir="5400000" rotWithShape="0">
              <a:srgbClr val="808080">
                <a:alpha val="37999"/>
              </a:srgbClr>
            </a:outerShdw>
          </a:effectLst>
        </p:spPr>
      </p:cxnSp>
      <p:cxnSp>
        <p:nvCxnSpPr>
          <p:cNvPr id="34" name="Straight Arrow Connector 33"/>
          <p:cNvCxnSpPr>
            <a:cxnSpLocks noChangeShapeType="1"/>
            <a:stCxn id="10" idx="2"/>
            <a:endCxn id="11" idx="0"/>
          </p:cNvCxnSpPr>
          <p:nvPr/>
        </p:nvCxnSpPr>
        <p:spPr bwMode="auto">
          <a:xfrm rot="5400000">
            <a:off x="4800601" y="4343400"/>
            <a:ext cx="304800" cy="3175"/>
          </a:xfrm>
          <a:prstGeom prst="straightConnector1">
            <a:avLst/>
          </a:prstGeom>
          <a:noFill/>
          <a:ln w="25400">
            <a:solidFill>
              <a:schemeClr val="accent1"/>
            </a:solidFill>
            <a:round/>
            <a:headEnd/>
            <a:tailEnd type="arrow" w="med" len="med"/>
          </a:ln>
          <a:effectLst>
            <a:outerShdw dist="20000" dir="5400000" rotWithShape="0">
              <a:srgbClr val="808080">
                <a:alpha val="37999"/>
              </a:srgbClr>
            </a:outerShdw>
          </a:effectLst>
        </p:spPr>
      </p:cxnSp>
      <p:cxnSp>
        <p:nvCxnSpPr>
          <p:cNvPr id="36" name="Straight Arrow Connector 35"/>
          <p:cNvCxnSpPr>
            <a:cxnSpLocks noChangeShapeType="1"/>
            <a:stCxn id="11" idx="2"/>
            <a:endCxn id="12" idx="0"/>
          </p:cNvCxnSpPr>
          <p:nvPr/>
        </p:nvCxnSpPr>
        <p:spPr bwMode="auto">
          <a:xfrm rot="16200000" flipH="1">
            <a:off x="4801394" y="5104606"/>
            <a:ext cx="304800" cy="1588"/>
          </a:xfrm>
          <a:prstGeom prst="straightConnector1">
            <a:avLst/>
          </a:prstGeom>
          <a:noFill/>
          <a:ln w="25400">
            <a:solidFill>
              <a:schemeClr val="accent1"/>
            </a:solidFill>
            <a:round/>
            <a:headEnd/>
            <a:tailEnd type="arrow" w="med" len="med"/>
          </a:ln>
          <a:effectLst>
            <a:outerShdw dist="20000" dir="5400000" rotWithShape="0">
              <a:srgbClr val="808080">
                <a:alpha val="37999"/>
              </a:srgbClr>
            </a:outerShdw>
          </a:effectLst>
        </p:spPr>
      </p:cxnSp>
      <p:cxnSp>
        <p:nvCxnSpPr>
          <p:cNvPr id="40" name="Straight Arrow Connector 39"/>
          <p:cNvCxnSpPr>
            <a:cxnSpLocks noChangeShapeType="1"/>
          </p:cNvCxnSpPr>
          <p:nvPr/>
        </p:nvCxnSpPr>
        <p:spPr bwMode="auto">
          <a:xfrm rot="16200000" flipH="1">
            <a:off x="4802188" y="6019800"/>
            <a:ext cx="304800" cy="0"/>
          </a:xfrm>
          <a:prstGeom prst="straightConnector1">
            <a:avLst/>
          </a:prstGeom>
          <a:noFill/>
          <a:ln w="25400">
            <a:solidFill>
              <a:schemeClr val="accent1"/>
            </a:solidFill>
            <a:round/>
            <a:headEnd/>
            <a:tailEnd type="arrow" w="med" len="med"/>
          </a:ln>
          <a:effectLst>
            <a:outerShdw dist="20000" dir="5400000" rotWithShape="0">
              <a:srgbClr val="808080">
                <a:alpha val="37999"/>
              </a:srgbClr>
            </a:outerShdw>
          </a:effectLst>
        </p:spPr>
      </p:cxnSp>
      <p:cxnSp>
        <p:nvCxnSpPr>
          <p:cNvPr id="44" name="Straight Arrow Connector 43"/>
          <p:cNvCxnSpPr>
            <a:cxnSpLocks noChangeShapeType="1"/>
          </p:cNvCxnSpPr>
          <p:nvPr/>
        </p:nvCxnSpPr>
        <p:spPr bwMode="auto">
          <a:xfrm>
            <a:off x="2590800" y="2438400"/>
            <a:ext cx="457200" cy="304800"/>
          </a:xfrm>
          <a:prstGeom prst="straightConnector1">
            <a:avLst/>
          </a:prstGeom>
          <a:noFill/>
          <a:ln w="25400">
            <a:solidFill>
              <a:schemeClr val="accent1"/>
            </a:solidFill>
            <a:round/>
            <a:headEnd/>
            <a:tailEnd type="arrow" w="med" len="med"/>
          </a:ln>
          <a:effectLst>
            <a:outerShdw dist="20000" dir="5400000" rotWithShape="0">
              <a:srgbClr val="808080">
                <a:alpha val="37999"/>
              </a:srgbClr>
            </a:outerShdw>
          </a:effec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1" grpId="0" animBg="1"/>
      <p:bldP spid="1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5862</TotalTime>
  <Words>691</Words>
  <Application>Microsoft Office PowerPoint</Application>
  <PresentationFormat>On-screen Show (4:3)</PresentationFormat>
  <Paragraphs>215</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Calibri</vt:lpstr>
      <vt:lpstr>ＭＳ Ｐゴシック</vt:lpstr>
      <vt:lpstr>Arial</vt:lpstr>
      <vt:lpstr>Wingdings</vt:lpstr>
      <vt:lpstr>ＭＳ Ｐゴシック</vt:lpstr>
      <vt:lpstr>Office Theme</vt:lpstr>
      <vt:lpstr>Slide 1</vt:lpstr>
      <vt:lpstr>Data Processing Renaissance</vt:lpstr>
      <vt:lpstr>Type of processing for data analysis  [My Slide]</vt:lpstr>
      <vt:lpstr>Map Reduce V.S. Data Warehousing [My Slide]</vt:lpstr>
      <vt:lpstr>New Systems For Data Analysis</vt:lpstr>
      <vt:lpstr>Pig Latin … what?  [My slide]</vt:lpstr>
      <vt:lpstr>Map-Reduce</vt:lpstr>
      <vt:lpstr>Example Data Analysis Task</vt:lpstr>
      <vt:lpstr>Data  Flow</vt:lpstr>
      <vt:lpstr>In Pig Latin [My Slide … somewhat] </vt:lpstr>
      <vt:lpstr>Step-by-step Procedural Control</vt:lpstr>
      <vt:lpstr>Nested Data Model</vt:lpstr>
      <vt:lpstr>Compilation into Map-Reduce</vt:lpstr>
      <vt:lpstr>Other Constructs [My Slide]</vt:lpstr>
      <vt:lpstr>COGROUP [my slide]</vt:lpstr>
      <vt:lpstr>Pig Pen</vt:lpstr>
      <vt:lpstr>Discussion</vt:lpstr>
    </vt:vector>
  </TitlesOfParts>
  <Company>Yahoo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Utkarsh Srivastava</dc:creator>
  <cp:lastModifiedBy>gupchup</cp:lastModifiedBy>
  <cp:revision>351</cp:revision>
  <dcterms:created xsi:type="dcterms:W3CDTF">2008-06-09T21:23:54Z</dcterms:created>
  <dcterms:modified xsi:type="dcterms:W3CDTF">2011-10-05T17:44:50Z</dcterms:modified>
</cp:coreProperties>
</file>