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315" r:id="rId3"/>
    <p:sldId id="318" r:id="rId4"/>
    <p:sldId id="316" r:id="rId5"/>
    <p:sldId id="314" r:id="rId6"/>
    <p:sldId id="313" r:id="rId7"/>
    <p:sldId id="321" r:id="rId8"/>
    <p:sldId id="280" r:id="rId9"/>
    <p:sldId id="256" r:id="rId10"/>
    <p:sldId id="260" r:id="rId11"/>
    <p:sldId id="317" r:id="rId12"/>
    <p:sldId id="283" r:id="rId13"/>
    <p:sldId id="286" r:id="rId14"/>
    <p:sldId id="277" r:id="rId15"/>
    <p:sldId id="257" r:id="rId16"/>
    <p:sldId id="305" r:id="rId17"/>
    <p:sldId id="319" r:id="rId18"/>
    <p:sldId id="306" r:id="rId19"/>
    <p:sldId id="307" r:id="rId20"/>
    <p:sldId id="320" r:id="rId21"/>
    <p:sldId id="308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3" autoAdjust="0"/>
  </p:normalViewPr>
  <p:slideViewPr>
    <p:cSldViewPr>
      <p:cViewPr varScale="1">
        <p:scale>
          <a:sx n="79" d="100"/>
          <a:sy n="79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F556D-7C3B-41EE-8FFA-E7A5165E5B21}" type="datetimeFigureOut">
              <a:rPr lang="en-US" smtClean="0"/>
              <a:t>8/16/2010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CAFA-EB7B-48E4-830D-4B7B08F96F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Note the small battery</a:t>
            </a:r>
          </a:p>
          <a:p>
            <a:pPr>
              <a:buFontTx/>
              <a:buChar char="-"/>
            </a:pPr>
            <a:r>
              <a:rPr lang="en-US" dirty="0" smtClean="0"/>
              <a:t>Need to last in the field for</a:t>
            </a:r>
            <a:r>
              <a:rPr lang="en-US" baseline="0" dirty="0" smtClean="0"/>
              <a:t> ~ 1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AFA-EB7B-48E4-830D-4B7B08F96F3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AFA-EB7B-48E4-830D-4B7B08F96F3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Note the scale.</a:t>
            </a:r>
            <a:r>
              <a:rPr lang="en-US" baseline="0" dirty="0" smtClean="0"/>
              <a:t> Multiple days worth of data missing and faulty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AFA-EB7B-48E4-830D-4B7B08F96F3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purposes</a:t>
            </a:r>
          </a:p>
          <a:p>
            <a:pPr marL="228600" indent="-228600">
              <a:buAutoNum type="arabicPeriod"/>
            </a:pPr>
            <a:r>
              <a:rPr lang="en-US" dirty="0" smtClean="0"/>
              <a:t>Visualization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Detect</a:t>
            </a:r>
            <a:r>
              <a:rPr lang="en-US" baseline="0" dirty="0" smtClean="0"/>
              <a:t>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AFA-EB7B-48E4-830D-4B7B08F96F3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>
            <a:lvl1pPr>
              <a:defRPr sz="4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Life Under Your Feet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Correlated in time and </a:t>
            </a:r>
            <a:r>
              <a:rPr lang="en-US" dirty="0" smtClean="0"/>
              <a:t>space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Evolving over time (seasons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Gappy (Due to </a:t>
            </a:r>
            <a:r>
              <a:rPr lang="en-US" dirty="0" smtClean="0"/>
              <a:t>hardware failures)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Faulty (Noise, Jumps in values)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Leverage spatiotemporal correlations:</a:t>
            </a:r>
          </a:p>
          <a:p>
            <a:endParaRPr lang="en-US" dirty="0" smtClean="0"/>
          </a:p>
          <a:p>
            <a:r>
              <a:rPr lang="en-US" dirty="0" smtClean="0"/>
              <a:t>Model-based fault detection</a:t>
            </a:r>
          </a:p>
          <a:p>
            <a:r>
              <a:rPr lang="en-US" dirty="0" smtClean="0"/>
              <a:t>Increase network lifetime</a:t>
            </a:r>
          </a:p>
          <a:p>
            <a:pPr lvl="1"/>
            <a:r>
              <a:rPr lang="en-US" dirty="0" smtClean="0"/>
              <a:t>Tradeoff latency for reduced 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Faults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0944"/>
            <a:ext cx="6217143" cy="61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Environmental Scientists want </a:t>
            </a:r>
            <a:r>
              <a:rPr lang="en-US" dirty="0" smtClean="0"/>
              <a:t>fault-free data and want to see visualizations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start looking at the actual data much later</a:t>
            </a:r>
          </a:p>
          <a:p>
            <a:pPr lvl="1"/>
            <a:r>
              <a:rPr lang="en-US" dirty="0" smtClean="0"/>
              <a:t>Opportunity to postpone collecting all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~ 5</a:t>
            </a:r>
            <a:r>
              <a:rPr lang="en-US" dirty="0" smtClean="0"/>
              <a:t>% of data is </a:t>
            </a:r>
            <a:r>
              <a:rPr lang="en-US" dirty="0" smtClean="0"/>
              <a:t>faulty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Hardware </a:t>
            </a:r>
            <a:r>
              <a:rPr lang="en-US" dirty="0" smtClean="0"/>
              <a:t>failures causes entire “days” of data to be missing</a:t>
            </a:r>
          </a:p>
          <a:p>
            <a:pPr lvl="1"/>
            <a:r>
              <a:rPr lang="en-US" dirty="0" smtClean="0"/>
              <a:t>Temporal correlation </a:t>
            </a:r>
            <a:r>
              <a:rPr lang="en-US" dirty="0" smtClean="0"/>
              <a:t>alone is not enough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we look in the spatial domain,</a:t>
            </a:r>
          </a:p>
          <a:p>
            <a:pPr lvl="1"/>
            <a:r>
              <a:rPr lang="en-US" dirty="0" smtClean="0"/>
              <a:t>For a given time, at least &gt; 50% of the sensors are </a:t>
            </a:r>
            <a:r>
              <a:rPr lang="en-US" dirty="0" smtClean="0"/>
              <a:t>active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iginal_data.png"/>
          <p:cNvPicPr>
            <a:picLocks noChangeAspect="1"/>
          </p:cNvPicPr>
          <p:nvPr/>
        </p:nvPicPr>
        <p:blipFill>
          <a:blip r:embed="rId2" cstate="print"/>
          <a:srcRect l="-2133" r="6855" b="8889"/>
          <a:stretch>
            <a:fillRect/>
          </a:stretch>
        </p:blipFill>
        <p:spPr>
          <a:xfrm>
            <a:off x="304800" y="533400"/>
            <a:ext cx="80772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8200" y="2438400"/>
            <a:ext cx="8029794" cy="646331"/>
            <a:chOff x="838200" y="1752600"/>
            <a:chExt cx="8029794" cy="646331"/>
          </a:xfrm>
        </p:grpSpPr>
        <p:sp>
          <p:nvSpPr>
            <p:cNvPr id="6" name="Rectangle 5"/>
            <p:cNvSpPr/>
            <p:nvPr/>
          </p:nvSpPr>
          <p:spPr>
            <a:xfrm>
              <a:off x="838200" y="1828800"/>
              <a:ext cx="7086600" cy="304800"/>
            </a:xfrm>
            <a:prstGeom prst="rect">
              <a:avLst/>
            </a:prstGeom>
            <a:noFill/>
            <a:ln w="349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7200" y="1752600"/>
              <a:ext cx="790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 </a:t>
              </a:r>
            </a:p>
            <a:p>
              <a:r>
                <a:rPr lang="en-US" dirty="0" smtClean="0"/>
                <a:t>Period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Tamas</a:t>
            </a:r>
            <a:r>
              <a:rPr lang="en-US" sz="2800" dirty="0" smtClean="0"/>
              <a:t>’ Iterative </a:t>
            </a:r>
            <a:r>
              <a:rPr lang="en-US" sz="2800" dirty="0" smtClean="0"/>
              <a:t>and Robust </a:t>
            </a:r>
            <a:r>
              <a:rPr lang="en-US" sz="2800" dirty="0" smtClean="0"/>
              <a:t>gap-filling (MATLAB)</a:t>
            </a:r>
            <a:endParaRPr lang="en-US" sz="2800" dirty="0"/>
          </a:p>
        </p:txBody>
      </p:sp>
      <p:pic>
        <p:nvPicPr>
          <p:cNvPr id="9" name="Picture 8" descr="iter_robust_temp.png"/>
          <p:cNvPicPr>
            <a:picLocks noChangeAspect="1"/>
          </p:cNvPicPr>
          <p:nvPr/>
        </p:nvPicPr>
        <p:blipFill>
          <a:blip r:embed="rId3" cstate="print"/>
          <a:srcRect r="8653" b="8889"/>
          <a:stretch>
            <a:fillRect/>
          </a:stretch>
        </p:blipFill>
        <p:spPr>
          <a:xfrm>
            <a:off x="381000" y="629912"/>
            <a:ext cx="7717536" cy="622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Estimate fixed common effect (daily median)</a:t>
            </a:r>
          </a:p>
          <a:p>
            <a:endParaRPr lang="en-US" dirty="0" smtClean="0"/>
          </a:p>
          <a:p>
            <a:r>
              <a:rPr lang="en-US" dirty="0" smtClean="0"/>
              <a:t>Subtract location-specific deviation from common effect</a:t>
            </a:r>
          </a:p>
          <a:p>
            <a:endParaRPr lang="en-US" dirty="0" smtClean="0"/>
          </a:p>
          <a:p>
            <a:r>
              <a:rPr lang="en-US" dirty="0" smtClean="0"/>
              <a:t>Model residuals using PCA</a:t>
            </a:r>
          </a:p>
          <a:p>
            <a:pPr lvl="1"/>
            <a:r>
              <a:rPr lang="en-US" dirty="0" smtClean="0"/>
              <a:t>Basis defined in the spatial domain</a:t>
            </a:r>
          </a:p>
          <a:p>
            <a:pPr lvl="1"/>
            <a:r>
              <a:rPr lang="en-US" dirty="0" smtClean="0"/>
              <a:t>Initialized using good data</a:t>
            </a:r>
          </a:p>
          <a:p>
            <a:pPr lvl="1"/>
            <a:r>
              <a:rPr lang="en-US" dirty="0" smtClean="0"/>
              <a:t>Vectors are randomized and fed one by one</a:t>
            </a:r>
          </a:p>
          <a:p>
            <a:pPr lvl="1"/>
            <a:r>
              <a:rPr lang="en-US" dirty="0" smtClean="0"/>
              <a:t>Gaps corrected using L2 minimization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reprojection</a:t>
            </a:r>
            <a:r>
              <a:rPr lang="en-US" dirty="0" smtClean="0"/>
              <a:t> error to remove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 / Original</a:t>
            </a:r>
            <a:endParaRPr lang="en-US" dirty="0"/>
          </a:p>
        </p:txBody>
      </p:sp>
      <p:pic>
        <p:nvPicPr>
          <p:cNvPr id="4" name="Picture 3" descr="div_plot.png"/>
          <p:cNvPicPr>
            <a:picLocks noChangeAspect="1"/>
          </p:cNvPicPr>
          <p:nvPr/>
        </p:nvPicPr>
        <p:blipFill>
          <a:blip r:embed="rId2" cstate="print"/>
          <a:srcRect r="7754" b="10000"/>
          <a:stretch>
            <a:fillRect/>
          </a:stretch>
        </p:blipFill>
        <p:spPr>
          <a:xfrm>
            <a:off x="381000" y="766829"/>
            <a:ext cx="7717536" cy="609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and Ratio</a:t>
            </a:r>
            <a:endParaRPr lang="en-US" dirty="0"/>
          </a:p>
        </p:txBody>
      </p:sp>
      <p:pic>
        <p:nvPicPr>
          <p:cNvPr id="4" name="Content Placeholder 3" descr="orig_datas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653" b="10000"/>
          <a:stretch>
            <a:fillRect/>
          </a:stretch>
        </p:blipFill>
        <p:spPr>
          <a:xfrm>
            <a:off x="152400" y="1752600"/>
            <a:ext cx="4631293" cy="3691286"/>
          </a:xfrm>
          <a:prstGeom prst="rect">
            <a:avLst/>
          </a:prstGeom>
        </p:spPr>
      </p:pic>
      <p:pic>
        <p:nvPicPr>
          <p:cNvPr id="5" name="Picture 4" descr="div_plot.png"/>
          <p:cNvPicPr>
            <a:picLocks noChangeAspect="1"/>
          </p:cNvPicPr>
          <p:nvPr/>
        </p:nvPicPr>
        <p:blipFill>
          <a:blip r:embed="rId3" cstate="print"/>
          <a:srcRect l="15030" r="7754" b="10000"/>
          <a:stretch>
            <a:fillRect/>
          </a:stretch>
        </p:blipFill>
        <p:spPr>
          <a:xfrm>
            <a:off x="4848127" y="1752600"/>
            <a:ext cx="3914873" cy="369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Better way to model these correlations?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pick a subset of locations that are informative: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2 phase operation</a:t>
            </a:r>
          </a:p>
          <a:p>
            <a:pPr lvl="1"/>
            <a:r>
              <a:rPr lang="en-US" dirty="0" smtClean="0"/>
              <a:t>Periodically download from everyone</a:t>
            </a:r>
          </a:p>
          <a:p>
            <a:pPr lvl="1"/>
            <a:r>
              <a:rPr lang="en-US" dirty="0" smtClean="0"/>
              <a:t>In between, use correlations to produce maps and movies</a:t>
            </a:r>
          </a:p>
          <a:p>
            <a:pPr lvl="1"/>
            <a:r>
              <a:rPr lang="en-US" dirty="0" smtClean="0"/>
              <a:t>Extend </a:t>
            </a:r>
            <a:r>
              <a:rPr lang="en-US" smtClean="0"/>
              <a:t>network lifetime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Moisture and Ratio</a:t>
            </a:r>
            <a:endParaRPr lang="en-US" dirty="0"/>
          </a:p>
        </p:txBody>
      </p:sp>
      <p:pic>
        <p:nvPicPr>
          <p:cNvPr id="5" name="Picture 4" descr="div_plot.png"/>
          <p:cNvPicPr>
            <a:picLocks noChangeAspect="1"/>
          </p:cNvPicPr>
          <p:nvPr/>
        </p:nvPicPr>
        <p:blipFill>
          <a:blip r:embed="rId2" cstate="print"/>
          <a:srcRect l="15030" r="7754" b="10000"/>
          <a:stretch>
            <a:fillRect/>
          </a:stretch>
        </p:blipFill>
        <p:spPr>
          <a:xfrm>
            <a:off x="4848127" y="1752600"/>
            <a:ext cx="3914873" cy="3691286"/>
          </a:xfrm>
          <a:prstGeom prst="rect">
            <a:avLst/>
          </a:prstGeom>
        </p:spPr>
      </p:pic>
      <p:pic>
        <p:nvPicPr>
          <p:cNvPr id="8" name="Content Placeholder 7" descr="original_sm_zoo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890" b="9589"/>
          <a:stretch>
            <a:fillRect/>
          </a:stretch>
        </p:blipFill>
        <p:spPr>
          <a:xfrm>
            <a:off x="73473" y="1752600"/>
            <a:ext cx="4669977" cy="3708143"/>
          </a:xfrm>
        </p:spPr>
      </p:pic>
      <p:sp>
        <p:nvSpPr>
          <p:cNvPr id="6" name="Rectangle 5"/>
          <p:cNvSpPr/>
          <p:nvPr/>
        </p:nvSpPr>
        <p:spPr>
          <a:xfrm>
            <a:off x="152400" y="3276600"/>
            <a:ext cx="8839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Moisture </a:t>
            </a:r>
            <a:r>
              <a:rPr lang="en-US" dirty="0" err="1" smtClean="0"/>
              <a:t>vs</a:t>
            </a:r>
            <a:r>
              <a:rPr lang="en-US" dirty="0" smtClean="0"/>
              <a:t> Ratio (zoom in)</a:t>
            </a:r>
            <a:endParaRPr lang="en-US" dirty="0"/>
          </a:p>
        </p:txBody>
      </p:sp>
      <p:pic>
        <p:nvPicPr>
          <p:cNvPr id="13" name="Picture 12" descr="zoom_in.png"/>
          <p:cNvPicPr>
            <a:picLocks noChangeAspect="1"/>
          </p:cNvPicPr>
          <p:nvPr/>
        </p:nvPicPr>
        <p:blipFill>
          <a:blip r:embed="rId2" cstate="print"/>
          <a:srcRect r="7754" b="10000"/>
          <a:stretch>
            <a:fillRect/>
          </a:stretch>
        </p:blipFill>
        <p:spPr>
          <a:xfrm>
            <a:off x="76200" y="1914525"/>
            <a:ext cx="4884734" cy="3855343"/>
          </a:xfrm>
          <a:prstGeom prst="rect">
            <a:avLst/>
          </a:prstGeom>
        </p:spPr>
      </p:pic>
      <p:pic>
        <p:nvPicPr>
          <p:cNvPr id="14" name="Picture 13" descr="div_zoom.png"/>
          <p:cNvPicPr>
            <a:picLocks noChangeAspect="1"/>
          </p:cNvPicPr>
          <p:nvPr/>
        </p:nvPicPr>
        <p:blipFill>
          <a:blip r:embed="rId3" cstate="print"/>
          <a:srcRect l="13853" r="7754" b="10000"/>
          <a:stretch>
            <a:fillRect/>
          </a:stretch>
        </p:blipFill>
        <p:spPr>
          <a:xfrm>
            <a:off x="4983316" y="1905000"/>
            <a:ext cx="4151159" cy="385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7" y="304800"/>
            <a:ext cx="3421063" cy="455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3122260" cy="4159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28471" r="6250" b="28471"/>
          <a:stretch>
            <a:fillRect/>
          </a:stretch>
        </p:blipFill>
        <p:spPr bwMode="auto">
          <a:xfrm>
            <a:off x="3657600" y="5130710"/>
            <a:ext cx="4572000" cy="157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Network Design Philosophies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Use low cost components</a:t>
            </a:r>
          </a:p>
          <a:p>
            <a:endParaRPr lang="en-US" dirty="0" smtClean="0"/>
          </a:p>
          <a:p>
            <a:r>
              <a:rPr lang="en-US" dirty="0" smtClean="0"/>
              <a:t>No access to line power</a:t>
            </a:r>
          </a:p>
          <a:p>
            <a:pPr lvl="1"/>
            <a:r>
              <a:rPr lang="en-US" dirty="0" smtClean="0"/>
              <a:t>Deployed in remote locations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Radio is the biggest consumer of power</a:t>
            </a:r>
          </a:p>
          <a:p>
            <a:pPr lvl="1"/>
            <a:r>
              <a:rPr lang="en-US" dirty="0" smtClean="0"/>
              <a:t>Minimize radio communication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Transfer data in bulk (amortize radio costs)</a:t>
            </a:r>
          </a:p>
          <a:p>
            <a:pPr lvl="1"/>
            <a:r>
              <a:rPr lang="en-US" dirty="0" smtClean="0"/>
              <a:t>Data Latency vs. Lifetime tradeoff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uyfsize.png"/>
          <p:cNvPicPr>
            <a:picLocks noChangeAspect="1"/>
          </p:cNvPicPr>
          <p:nvPr/>
        </p:nvPicPr>
        <p:blipFill>
          <a:blip r:embed="rId2" cstate="print"/>
          <a:srcRect l="5000" t="-667" r="6667"/>
          <a:stretch>
            <a:fillRect/>
          </a:stretch>
        </p:blipFill>
        <p:spPr>
          <a:xfrm>
            <a:off x="457200" y="457200"/>
            <a:ext cx="8077200" cy="575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6096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1066800"/>
            <a:ext cx="1600200" cy="762000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Data Online!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Cub hill locations (50)</a:t>
            </a:r>
            <a:endParaRPr lang="en-US" dirty="0"/>
          </a:p>
        </p:txBody>
      </p:sp>
      <p:pic>
        <p:nvPicPr>
          <p:cNvPr id="4" name="Picture 3" descr="Cubhill-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40067"/>
            <a:ext cx="8046737" cy="621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Temperature Dataset</a:t>
            </a:r>
            <a:endParaRPr lang="en-US" dirty="0"/>
          </a:p>
        </p:txBody>
      </p:sp>
      <p:pic>
        <p:nvPicPr>
          <p:cNvPr id="7" name="Picture 6" descr="original_data.png"/>
          <p:cNvPicPr>
            <a:picLocks noChangeAspect="1"/>
          </p:cNvPicPr>
          <p:nvPr/>
        </p:nvPicPr>
        <p:blipFill>
          <a:blip r:embed="rId3" cstate="print"/>
          <a:srcRect l="-2133" r="6855" b="8889"/>
          <a:stretch>
            <a:fillRect/>
          </a:stretch>
        </p:blipFill>
        <p:spPr>
          <a:xfrm>
            <a:off x="304800" y="609600"/>
            <a:ext cx="8077200" cy="6248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57600" y="3886200"/>
            <a:ext cx="2133600" cy="1629384"/>
            <a:chOff x="3657600" y="3886200"/>
            <a:chExt cx="2133600" cy="1629384"/>
          </a:xfrm>
        </p:grpSpPr>
        <p:sp>
          <p:nvSpPr>
            <p:cNvPr id="9" name="Oval 8"/>
            <p:cNvSpPr/>
            <p:nvPr/>
          </p:nvSpPr>
          <p:spPr>
            <a:xfrm>
              <a:off x="3761360" y="42963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5105400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96840" y="51345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3886200"/>
              <a:ext cx="381000" cy="1143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76664" y="2879560"/>
            <a:ext cx="2466472" cy="1082840"/>
            <a:chOff x="1776664" y="2879560"/>
            <a:chExt cx="2466472" cy="1082840"/>
          </a:xfrm>
        </p:grpSpPr>
        <p:sp>
          <p:nvSpPr>
            <p:cNvPr id="15" name="Oval 14"/>
            <p:cNvSpPr/>
            <p:nvPr/>
          </p:nvSpPr>
          <p:spPr>
            <a:xfrm>
              <a:off x="2831432" y="2879560"/>
              <a:ext cx="533400" cy="4572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09736" y="2895600"/>
              <a:ext cx="533400" cy="4572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76664" y="3505200"/>
              <a:ext cx="533400" cy="4572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9559</TotalTime>
  <Words>339</Words>
  <Application>Microsoft Office PowerPoint</Application>
  <PresentationFormat>On-screen Show (4:3)</PresentationFormat>
  <Paragraphs>98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Sensor Network Design Philosophies</vt:lpstr>
      <vt:lpstr>Slide 5</vt:lpstr>
      <vt:lpstr>Deployments</vt:lpstr>
      <vt:lpstr>All Data Online!</vt:lpstr>
      <vt:lpstr>Cub hill locations (50)</vt:lpstr>
      <vt:lpstr>Soil Temperature Dataset</vt:lpstr>
      <vt:lpstr>Data Features</vt:lpstr>
      <vt:lpstr>Goals</vt:lpstr>
      <vt:lpstr>Examples of Faults</vt:lpstr>
      <vt:lpstr>Motivation</vt:lpstr>
      <vt:lpstr>Basic Observations</vt:lpstr>
      <vt:lpstr>Initialization</vt:lpstr>
      <vt:lpstr>Tamas’ Iterative and Robust gap-filling (MATLAB)</vt:lpstr>
      <vt:lpstr>Sketch</vt:lpstr>
      <vt:lpstr>Smooth / Original</vt:lpstr>
      <vt:lpstr>Original and Ratio</vt:lpstr>
      <vt:lpstr>Moving forward</vt:lpstr>
      <vt:lpstr>Soil Moisture and Ratio</vt:lpstr>
      <vt:lpstr>Moisture vs Ratio (zoom in)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Dataset (Fills only 2%)</dc:title>
  <dc:creator/>
  <cp:lastModifiedBy>gupchup</cp:lastModifiedBy>
  <cp:revision>166</cp:revision>
  <dcterms:created xsi:type="dcterms:W3CDTF">2006-08-16T00:00:00Z</dcterms:created>
  <dcterms:modified xsi:type="dcterms:W3CDTF">2010-08-17T02:41:57Z</dcterms:modified>
</cp:coreProperties>
</file>