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4"/>
  </p:notesMasterIdLst>
  <p:sldIdLst>
    <p:sldId id="297" r:id="rId2"/>
    <p:sldId id="322" r:id="rId3"/>
    <p:sldId id="323" r:id="rId4"/>
    <p:sldId id="315" r:id="rId5"/>
    <p:sldId id="318" r:id="rId6"/>
    <p:sldId id="316" r:id="rId7"/>
    <p:sldId id="314" r:id="rId8"/>
    <p:sldId id="324" r:id="rId9"/>
    <p:sldId id="313" r:id="rId10"/>
    <p:sldId id="280" r:id="rId11"/>
    <p:sldId id="256" r:id="rId12"/>
    <p:sldId id="260" r:id="rId13"/>
    <p:sldId id="317" r:id="rId14"/>
    <p:sldId id="283" r:id="rId15"/>
    <p:sldId id="286" r:id="rId16"/>
    <p:sldId id="325" r:id="rId17"/>
    <p:sldId id="319" r:id="rId18"/>
    <p:sldId id="257" r:id="rId19"/>
    <p:sldId id="305" r:id="rId20"/>
    <p:sldId id="306" r:id="rId21"/>
    <p:sldId id="307" r:id="rId22"/>
    <p:sldId id="32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3083" autoAdjust="0"/>
  </p:normalViewPr>
  <p:slideViewPr>
    <p:cSldViewPr>
      <p:cViewPr varScale="1">
        <p:scale>
          <a:sx n="101" d="100"/>
          <a:sy n="101" d="100"/>
        </p:scale>
        <p:origin x="-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F556D-7C3B-41EE-8FFA-E7A5165E5B21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CAFA-EB7B-48E4-830D-4B7B08F96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Note the small battery</a:t>
            </a:r>
          </a:p>
          <a:p>
            <a:pPr>
              <a:buFontTx/>
              <a:buChar char="-"/>
            </a:pPr>
            <a:r>
              <a:rPr lang="en-US" dirty="0" smtClean="0"/>
              <a:t>Need to last in the field for</a:t>
            </a:r>
            <a:r>
              <a:rPr lang="en-US" baseline="0" dirty="0" smtClean="0"/>
              <a:t> ~ 1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AFA-EB7B-48E4-830D-4B7B08F96F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AFA-EB7B-48E4-830D-4B7B08F96F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Note the scale.</a:t>
            </a:r>
            <a:r>
              <a:rPr lang="en-US" baseline="0" dirty="0" smtClean="0"/>
              <a:t> Multiple days worth of data missing and faulty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AFA-EB7B-48E4-830D-4B7B08F96F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Note the scale.</a:t>
            </a:r>
            <a:r>
              <a:rPr lang="en-US" baseline="0" dirty="0" smtClean="0"/>
              <a:t> Multiple days worth of data missing and faulty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AFA-EB7B-48E4-830D-4B7B08F96F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purposes</a:t>
            </a:r>
          </a:p>
          <a:p>
            <a:pPr marL="228600" indent="-228600">
              <a:buAutoNum type="arabicPeriod"/>
            </a:pPr>
            <a:r>
              <a:rPr lang="en-US" dirty="0" smtClean="0"/>
              <a:t>Visualization</a:t>
            </a:r>
          </a:p>
          <a:p>
            <a:pPr marL="228600" indent="-228600">
              <a:buAutoNum type="arabicPeriod"/>
            </a:pPr>
            <a:r>
              <a:rPr lang="en-US" dirty="0" smtClean="0"/>
              <a:t>Detect</a:t>
            </a:r>
            <a:r>
              <a:rPr lang="en-US" baseline="0" dirty="0" smtClean="0"/>
              <a:t>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AFA-EB7B-48E4-830D-4B7B08F96F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>
            <a:lvl1pPr>
              <a:defRPr sz="4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feunderyourfeet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dracula.cs.jhu.edu/luyf/en/tools/VZToo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Life Under Your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Feet</a:t>
            </a:r>
          </a:p>
          <a:p>
            <a:pPr algn="ctr">
              <a:buNone/>
            </a:pP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Johns Hopkins University</a:t>
            </a:r>
          </a:p>
          <a:p>
            <a:pPr algn="ctr">
              <a:buNone/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Computer Science</a:t>
            </a:r>
          </a:p>
          <a:p>
            <a:pPr algn="ctr">
              <a:buNone/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Earth and Planetary Sciences</a:t>
            </a:r>
          </a:p>
          <a:p>
            <a:pPr algn="ctr">
              <a:buNone/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Physics and Astronomy</a:t>
            </a:r>
          </a:p>
          <a:p>
            <a:pPr algn="ctr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http://www.lifeunderyourfeet.org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Cub hill locations (50)</a:t>
            </a:r>
            <a:endParaRPr lang="en-US" dirty="0"/>
          </a:p>
        </p:txBody>
      </p:sp>
      <p:pic>
        <p:nvPicPr>
          <p:cNvPr id="4" name="Picture 3" descr="Cubhill-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40067"/>
            <a:ext cx="8046737" cy="621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Temperature Dataset</a:t>
            </a:r>
            <a:endParaRPr lang="en-US" dirty="0"/>
          </a:p>
        </p:txBody>
      </p:sp>
      <p:pic>
        <p:nvPicPr>
          <p:cNvPr id="7" name="Picture 6" descr="original_data.png"/>
          <p:cNvPicPr>
            <a:picLocks noChangeAspect="1"/>
          </p:cNvPicPr>
          <p:nvPr/>
        </p:nvPicPr>
        <p:blipFill>
          <a:blip r:embed="rId3" cstate="print"/>
          <a:srcRect l="-2133" r="6855" b="8889"/>
          <a:stretch>
            <a:fillRect/>
          </a:stretch>
        </p:blipFill>
        <p:spPr>
          <a:xfrm>
            <a:off x="304800" y="609600"/>
            <a:ext cx="8077200" cy="6248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57600" y="3886200"/>
            <a:ext cx="2133600" cy="1629384"/>
            <a:chOff x="3657600" y="3886200"/>
            <a:chExt cx="2133600" cy="1629384"/>
          </a:xfrm>
        </p:grpSpPr>
        <p:sp>
          <p:nvSpPr>
            <p:cNvPr id="9" name="Oval 8"/>
            <p:cNvSpPr/>
            <p:nvPr/>
          </p:nvSpPr>
          <p:spPr>
            <a:xfrm>
              <a:off x="3761360" y="42963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5105400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96840" y="51345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3886200"/>
              <a:ext cx="381000" cy="1143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76664" y="2879560"/>
            <a:ext cx="2466472" cy="1082840"/>
            <a:chOff x="1776664" y="2879560"/>
            <a:chExt cx="2466472" cy="1082840"/>
          </a:xfrm>
        </p:grpSpPr>
        <p:sp>
          <p:nvSpPr>
            <p:cNvPr id="15" name="Oval 14"/>
            <p:cNvSpPr/>
            <p:nvPr/>
          </p:nvSpPr>
          <p:spPr>
            <a:xfrm>
              <a:off x="2831432" y="2879560"/>
              <a:ext cx="533400" cy="4572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09736" y="2895600"/>
              <a:ext cx="533400" cy="4572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76664" y="3505200"/>
              <a:ext cx="533400" cy="4572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Correlated in time and space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Evolving over time (seasons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Diurnal patterns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Gappy (Due to hardware failures)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Faulty (Noise, Jumps in values)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Leverage spatiotemporal correlations:</a:t>
            </a:r>
          </a:p>
          <a:p>
            <a:endParaRPr lang="en-US" dirty="0" smtClean="0"/>
          </a:p>
          <a:p>
            <a:r>
              <a:rPr lang="en-US" dirty="0" smtClean="0"/>
              <a:t>Model-based fault detection</a:t>
            </a:r>
          </a:p>
          <a:p>
            <a:r>
              <a:rPr lang="en-US" dirty="0" smtClean="0"/>
              <a:t>Increase network </a:t>
            </a:r>
            <a:r>
              <a:rPr lang="en-US" dirty="0" smtClean="0"/>
              <a:t>lifetime</a:t>
            </a:r>
          </a:p>
          <a:p>
            <a:pPr lvl="1"/>
            <a:r>
              <a:rPr lang="en-US" dirty="0" smtClean="0"/>
              <a:t>Retrieving data from representative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Use model to interpolate at other locations</a:t>
            </a:r>
          </a:p>
          <a:p>
            <a:pPr lvl="1"/>
            <a:r>
              <a:rPr lang="en-US" dirty="0" smtClean="0"/>
              <a:t>Tradeoff latency for reduced communication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Faults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0944"/>
            <a:ext cx="6217143" cy="61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for both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Environmental Scientists want fault-free data and want to see </a:t>
            </a:r>
            <a:r>
              <a:rPr lang="en-US" dirty="0" smtClean="0"/>
              <a:t>visualizations</a:t>
            </a:r>
          </a:p>
          <a:p>
            <a:pPr lvl="1"/>
            <a:r>
              <a:rPr lang="en-US" dirty="0" smtClean="0"/>
              <a:t>~ 5% of data is </a:t>
            </a:r>
            <a:r>
              <a:rPr lang="en-US" dirty="0" smtClean="0"/>
              <a:t>faulty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Networks need to last a year or more</a:t>
            </a:r>
          </a:p>
          <a:p>
            <a:endParaRPr lang="en-US" dirty="0" smtClean="0"/>
          </a:p>
          <a:p>
            <a:r>
              <a:rPr lang="en-US" dirty="0" smtClean="0"/>
              <a:t>They start looking at the actual data </a:t>
            </a:r>
            <a:r>
              <a:rPr lang="en-US" dirty="0" smtClean="0"/>
              <a:t>much much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Opportunity to postpone collecting all </a:t>
            </a:r>
            <a:r>
              <a:rPr lang="en-US" dirty="0" smtClean="0"/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Temperature Dataset</a:t>
            </a:r>
            <a:endParaRPr lang="en-US" dirty="0"/>
          </a:p>
        </p:txBody>
      </p:sp>
      <p:pic>
        <p:nvPicPr>
          <p:cNvPr id="7" name="Picture 6" descr="original_data.png"/>
          <p:cNvPicPr>
            <a:picLocks noChangeAspect="1"/>
          </p:cNvPicPr>
          <p:nvPr/>
        </p:nvPicPr>
        <p:blipFill>
          <a:blip r:embed="rId3" cstate="print"/>
          <a:srcRect l="-2133" r="6855" b="8889"/>
          <a:stretch>
            <a:fillRect/>
          </a:stretch>
        </p:blipFill>
        <p:spPr>
          <a:xfrm>
            <a:off x="304800" y="609600"/>
            <a:ext cx="8077200" cy="6248400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3657600" y="3886200"/>
            <a:ext cx="2133600" cy="1629384"/>
            <a:chOff x="3657600" y="3886200"/>
            <a:chExt cx="2133600" cy="1629384"/>
          </a:xfrm>
        </p:grpSpPr>
        <p:sp>
          <p:nvSpPr>
            <p:cNvPr id="9" name="Oval 8"/>
            <p:cNvSpPr/>
            <p:nvPr/>
          </p:nvSpPr>
          <p:spPr>
            <a:xfrm>
              <a:off x="3761360" y="42963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5105400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96840" y="51345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3886200"/>
              <a:ext cx="381000" cy="1143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1776664" y="2879560"/>
            <a:ext cx="2466472" cy="1082840"/>
            <a:chOff x="1776664" y="2879560"/>
            <a:chExt cx="2466472" cy="1082840"/>
          </a:xfrm>
        </p:grpSpPr>
        <p:sp>
          <p:nvSpPr>
            <p:cNvPr id="15" name="Oval 14"/>
            <p:cNvSpPr/>
            <p:nvPr/>
          </p:nvSpPr>
          <p:spPr>
            <a:xfrm>
              <a:off x="2831432" y="2879560"/>
              <a:ext cx="533400" cy="4572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09736" y="2895600"/>
              <a:ext cx="533400" cy="4572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76664" y="3505200"/>
              <a:ext cx="533400" cy="4572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Estimate fixed common effect (daily median)</a:t>
            </a:r>
          </a:p>
          <a:p>
            <a:endParaRPr lang="en-US" dirty="0" smtClean="0"/>
          </a:p>
          <a:p>
            <a:r>
              <a:rPr lang="en-US" dirty="0" smtClean="0"/>
              <a:t>Subtract location-specific deviation </a:t>
            </a:r>
            <a:r>
              <a:rPr lang="en-US" dirty="0" smtClean="0"/>
              <a:t>from this </a:t>
            </a:r>
            <a:r>
              <a:rPr lang="en-US" dirty="0" smtClean="0"/>
              <a:t>common effect</a:t>
            </a:r>
          </a:p>
          <a:p>
            <a:endParaRPr lang="en-US" dirty="0" smtClean="0"/>
          </a:p>
          <a:p>
            <a:r>
              <a:rPr lang="en-US" dirty="0" smtClean="0"/>
              <a:t>Model residuals using PCA</a:t>
            </a:r>
          </a:p>
          <a:p>
            <a:pPr lvl="1"/>
            <a:r>
              <a:rPr lang="en-US" dirty="0" smtClean="0"/>
              <a:t>Basis defined in the spatial domain</a:t>
            </a:r>
          </a:p>
          <a:p>
            <a:pPr lvl="1"/>
            <a:r>
              <a:rPr lang="en-US" dirty="0" smtClean="0"/>
              <a:t>Initialized using good data</a:t>
            </a:r>
          </a:p>
          <a:p>
            <a:pPr lvl="1"/>
            <a:r>
              <a:rPr lang="en-US" dirty="0" smtClean="0"/>
              <a:t>Vectors are randomized and fed one by </a:t>
            </a:r>
            <a:r>
              <a:rPr lang="en-US" dirty="0" smtClean="0"/>
              <a:t>one</a:t>
            </a:r>
          </a:p>
          <a:p>
            <a:pPr lvl="2"/>
            <a:r>
              <a:rPr lang="en-US" dirty="0" err="1" smtClean="0"/>
              <a:t>Tamas</a:t>
            </a:r>
            <a:r>
              <a:rPr lang="en-US" dirty="0" smtClean="0"/>
              <a:t>’ incremental robust PCA</a:t>
            </a:r>
            <a:endParaRPr lang="en-US" dirty="0" smtClean="0"/>
          </a:p>
          <a:p>
            <a:pPr lvl="1"/>
            <a:r>
              <a:rPr lang="en-US" dirty="0" smtClean="0"/>
              <a:t>Gaps corrected using L2 </a:t>
            </a:r>
            <a:r>
              <a:rPr lang="en-US" dirty="0" smtClean="0"/>
              <a:t>minimization</a:t>
            </a:r>
          </a:p>
          <a:p>
            <a:pPr lvl="1"/>
            <a:r>
              <a:rPr lang="en-US" dirty="0" smtClean="0"/>
              <a:t>Outlier rejection</a:t>
            </a:r>
          </a:p>
          <a:p>
            <a:pPr lvl="2"/>
            <a:r>
              <a:rPr lang="en-US" dirty="0" smtClean="0"/>
              <a:t>Robust function </a:t>
            </a:r>
            <a:r>
              <a:rPr lang="en-US" dirty="0" err="1" smtClean="0"/>
              <a:t>downweights</a:t>
            </a:r>
            <a:r>
              <a:rPr lang="en-US" dirty="0" smtClean="0"/>
              <a:t> outlie</a:t>
            </a:r>
            <a:r>
              <a:rPr lang="en-US" dirty="0" smtClean="0"/>
              <a:t>r vectors</a:t>
            </a:r>
            <a:endParaRPr lang="en-US" dirty="0" smtClean="0"/>
          </a:p>
          <a:p>
            <a:pPr lvl="2"/>
            <a:r>
              <a:rPr lang="en-US" dirty="0" smtClean="0"/>
              <a:t>Threshold</a:t>
            </a:r>
            <a:r>
              <a:rPr lang="en-US" dirty="0" smtClean="0"/>
              <a:t> </a:t>
            </a:r>
            <a:r>
              <a:rPr lang="en-US" dirty="0" err="1" smtClean="0"/>
              <a:t>reprojection</a:t>
            </a:r>
            <a:r>
              <a:rPr lang="en-US" dirty="0" smtClean="0"/>
              <a:t> error to remove </a:t>
            </a:r>
            <a:r>
              <a:rPr lang="en-US" dirty="0" smtClean="0"/>
              <a:t>outlier measurements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iginal_data.png"/>
          <p:cNvPicPr>
            <a:picLocks noChangeAspect="1"/>
          </p:cNvPicPr>
          <p:nvPr/>
        </p:nvPicPr>
        <p:blipFill>
          <a:blip r:embed="rId2" cstate="print"/>
          <a:srcRect l="-2133" r="6855" b="8889"/>
          <a:stretch>
            <a:fillRect/>
          </a:stretch>
        </p:blipFill>
        <p:spPr>
          <a:xfrm>
            <a:off x="304800" y="533400"/>
            <a:ext cx="80772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38200" y="2438400"/>
            <a:ext cx="8029794" cy="646331"/>
            <a:chOff x="838200" y="1752600"/>
            <a:chExt cx="8029794" cy="646331"/>
          </a:xfrm>
        </p:grpSpPr>
        <p:sp>
          <p:nvSpPr>
            <p:cNvPr id="6" name="Rectangle 5"/>
            <p:cNvSpPr/>
            <p:nvPr/>
          </p:nvSpPr>
          <p:spPr>
            <a:xfrm>
              <a:off x="838200" y="1828800"/>
              <a:ext cx="7086600" cy="304800"/>
            </a:xfrm>
            <a:prstGeom prst="rect">
              <a:avLst/>
            </a:prstGeom>
            <a:noFill/>
            <a:ln w="349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7200" y="1752600"/>
              <a:ext cx="790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 </a:t>
              </a:r>
            </a:p>
            <a:p>
              <a:r>
                <a:rPr lang="en-US" dirty="0" smtClean="0"/>
                <a:t>Period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Tamas</a:t>
            </a:r>
            <a:r>
              <a:rPr lang="en-US" sz="2800" dirty="0" smtClean="0"/>
              <a:t>’ Iterative and Robust gap-filling (MATLAB)</a:t>
            </a:r>
            <a:endParaRPr lang="en-US" sz="2800" dirty="0"/>
          </a:p>
        </p:txBody>
      </p:sp>
      <p:pic>
        <p:nvPicPr>
          <p:cNvPr id="9" name="Picture 8" descr="iter_robust_temp.png"/>
          <p:cNvPicPr>
            <a:picLocks noChangeAspect="1"/>
          </p:cNvPicPr>
          <p:nvPr/>
        </p:nvPicPr>
        <p:blipFill>
          <a:blip r:embed="rId3" cstate="print"/>
          <a:srcRect r="8653" b="8889"/>
          <a:stretch>
            <a:fillRect/>
          </a:stretch>
        </p:blipFill>
        <p:spPr>
          <a:xfrm>
            <a:off x="381000" y="629912"/>
            <a:ext cx="7717536" cy="622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Introduce Life Under Your Feet</a:t>
            </a:r>
          </a:p>
          <a:p>
            <a:endParaRPr lang="en-US" dirty="0" smtClean="0"/>
          </a:p>
          <a:p>
            <a:r>
              <a:rPr lang="en-US" dirty="0" smtClean="0"/>
              <a:t>Show some data</a:t>
            </a:r>
          </a:p>
          <a:p>
            <a:endParaRPr lang="en-US" dirty="0" smtClean="0"/>
          </a:p>
          <a:p>
            <a:r>
              <a:rPr lang="en-US" dirty="0" smtClean="0"/>
              <a:t>Our current goals and future directions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 / Original</a:t>
            </a:r>
            <a:endParaRPr lang="en-US" dirty="0"/>
          </a:p>
        </p:txBody>
      </p:sp>
      <p:pic>
        <p:nvPicPr>
          <p:cNvPr id="4" name="Picture 3" descr="div_plot.png"/>
          <p:cNvPicPr>
            <a:picLocks noChangeAspect="1"/>
          </p:cNvPicPr>
          <p:nvPr/>
        </p:nvPicPr>
        <p:blipFill>
          <a:blip r:embed="rId2" cstate="print"/>
          <a:srcRect r="7754" b="10000"/>
          <a:stretch>
            <a:fillRect/>
          </a:stretch>
        </p:blipFill>
        <p:spPr>
          <a:xfrm>
            <a:off x="381000" y="766829"/>
            <a:ext cx="7717536" cy="609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and Ratio</a:t>
            </a:r>
            <a:endParaRPr lang="en-US" dirty="0"/>
          </a:p>
        </p:txBody>
      </p:sp>
      <p:pic>
        <p:nvPicPr>
          <p:cNvPr id="4" name="Content Placeholder 3" descr="orig_datas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653" b="10000"/>
          <a:stretch>
            <a:fillRect/>
          </a:stretch>
        </p:blipFill>
        <p:spPr>
          <a:xfrm>
            <a:off x="152400" y="1752600"/>
            <a:ext cx="4631293" cy="3691286"/>
          </a:xfrm>
          <a:prstGeom prst="rect">
            <a:avLst/>
          </a:prstGeom>
        </p:spPr>
      </p:pic>
      <p:pic>
        <p:nvPicPr>
          <p:cNvPr id="5" name="Picture 4" descr="div_plot.png"/>
          <p:cNvPicPr>
            <a:picLocks noChangeAspect="1"/>
          </p:cNvPicPr>
          <p:nvPr/>
        </p:nvPicPr>
        <p:blipFill>
          <a:blip r:embed="rId3" cstate="print"/>
          <a:srcRect l="15030" r="7754" b="10000"/>
          <a:stretch>
            <a:fillRect/>
          </a:stretch>
        </p:blipFill>
        <p:spPr>
          <a:xfrm>
            <a:off x="4848127" y="1752600"/>
            <a:ext cx="3914873" cy="3691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Better way to model these correlations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Use some of </a:t>
            </a:r>
            <a:r>
              <a:rPr lang="en-US" dirty="0" smtClean="0"/>
              <a:t>your methods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</a:t>
            </a:r>
            <a:r>
              <a:rPr lang="en-US" dirty="0" smtClean="0"/>
              <a:t>we use correlations to redesign our data collection subsystem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2 phase operation</a:t>
            </a:r>
          </a:p>
          <a:p>
            <a:pPr lvl="1"/>
            <a:r>
              <a:rPr lang="en-US" dirty="0" smtClean="0"/>
              <a:t>Periodically download from </a:t>
            </a:r>
            <a:r>
              <a:rPr lang="en-US" dirty="0" smtClean="0"/>
              <a:t>everyone (infrequent)</a:t>
            </a:r>
          </a:p>
          <a:p>
            <a:pPr lvl="1"/>
            <a:r>
              <a:rPr lang="en-US" dirty="0" smtClean="0"/>
              <a:t>In between,</a:t>
            </a:r>
            <a:r>
              <a:rPr lang="en-US" dirty="0" smtClean="0"/>
              <a:t> download from representative locations</a:t>
            </a:r>
          </a:p>
          <a:p>
            <a:pPr lvl="1"/>
            <a:r>
              <a:rPr lang="en-US" dirty="0" smtClean="0"/>
              <a:t>Use correlations to interpolate and present to scientists</a:t>
            </a:r>
          </a:p>
          <a:p>
            <a:pPr lvl="1"/>
            <a:r>
              <a:rPr lang="en-US" dirty="0" smtClean="0"/>
              <a:t>Postpone downloading </a:t>
            </a:r>
            <a:r>
              <a:rPr lang="en-US" dirty="0" smtClean="0"/>
              <a:t>all data in bulk much later</a:t>
            </a:r>
            <a:endParaRPr lang="en-US" dirty="0" smtClean="0"/>
          </a:p>
          <a:p>
            <a:pPr lvl="1"/>
            <a:r>
              <a:rPr lang="en-US" dirty="0" smtClean="0"/>
              <a:t>Extend network lifetime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Long-Term Environmental Monitoring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38600"/>
            <a:ext cx="3657600" cy="244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143000"/>
            <a:ext cx="365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537" y="304800"/>
            <a:ext cx="3421063" cy="455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3122260" cy="41596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28471" r="6250" b="28471"/>
          <a:stretch>
            <a:fillRect/>
          </a:stretch>
        </p:blipFill>
        <p:spPr bwMode="auto">
          <a:xfrm>
            <a:off x="3657600" y="5130710"/>
            <a:ext cx="4572000" cy="157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Network Design Philosophies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Use low cost components</a:t>
            </a:r>
          </a:p>
          <a:p>
            <a:endParaRPr lang="en-US" dirty="0" smtClean="0"/>
          </a:p>
          <a:p>
            <a:r>
              <a:rPr lang="en-US" dirty="0" smtClean="0"/>
              <a:t>No access to line power</a:t>
            </a:r>
          </a:p>
          <a:p>
            <a:pPr lvl="1"/>
            <a:r>
              <a:rPr lang="en-US" dirty="0" smtClean="0"/>
              <a:t>Deployed in remote locations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Radio is the biggest consumer of power</a:t>
            </a:r>
          </a:p>
          <a:p>
            <a:pPr lvl="1"/>
            <a:r>
              <a:rPr lang="en-US" dirty="0" smtClean="0"/>
              <a:t>Minimize radio communication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Transfer data in bulk (amortize radio costs)</a:t>
            </a:r>
          </a:p>
          <a:p>
            <a:pPr lvl="1"/>
            <a:r>
              <a:rPr lang="en-US" dirty="0" smtClean="0"/>
              <a:t>Data Latency vs. Lifetime tradeoff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uyfsize.png"/>
          <p:cNvPicPr>
            <a:picLocks noChangeAspect="1"/>
          </p:cNvPicPr>
          <p:nvPr/>
        </p:nvPicPr>
        <p:blipFill>
          <a:blip r:embed="rId2" cstate="print"/>
          <a:srcRect l="5000" t="-667" r="6667"/>
          <a:stretch>
            <a:fillRect/>
          </a:stretch>
        </p:blipFill>
        <p:spPr>
          <a:xfrm>
            <a:off x="457200" y="457200"/>
            <a:ext cx="8077200" cy="575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Data </a:t>
            </a:r>
            <a:r>
              <a:rPr lang="en-US" dirty="0" smtClean="0"/>
              <a:t>Online and available!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8128000" cy="491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85800"/>
            <a:ext cx="463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http://dracula.cs.jhu.edu/luyf/en/tools/VZTool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60960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1066800"/>
            <a:ext cx="1600200" cy="762000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9942</TotalTime>
  <Words>423</Words>
  <Application>Microsoft Macintosh PowerPoint</Application>
  <PresentationFormat>On-screen Show (4:3)</PresentationFormat>
  <Paragraphs>116</Paragraphs>
  <Slides>22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Today</vt:lpstr>
      <vt:lpstr>Long-Term Environmental Monitoring</vt:lpstr>
      <vt:lpstr>Slide 4</vt:lpstr>
      <vt:lpstr>Slide 5</vt:lpstr>
      <vt:lpstr>Sensor Network Design Philosophies</vt:lpstr>
      <vt:lpstr>Slide 7</vt:lpstr>
      <vt:lpstr>All Data Online and available!</vt:lpstr>
      <vt:lpstr>Deployments</vt:lpstr>
      <vt:lpstr>Cub hill locations (50)</vt:lpstr>
      <vt:lpstr>Soil Temperature Dataset</vt:lpstr>
      <vt:lpstr>Data Features</vt:lpstr>
      <vt:lpstr>Goals</vt:lpstr>
      <vt:lpstr>Examples of Faults</vt:lpstr>
      <vt:lpstr>Motivation for both goals</vt:lpstr>
      <vt:lpstr>Soil Temperature Dataset</vt:lpstr>
      <vt:lpstr>Sketch</vt:lpstr>
      <vt:lpstr>Initialization</vt:lpstr>
      <vt:lpstr>Tamas’ Iterative and Robust gap-filling (MATLAB)</vt:lpstr>
      <vt:lpstr>Smooth / Original</vt:lpstr>
      <vt:lpstr>Original and Ratio</vt:lpstr>
      <vt:lpstr>Moving forward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 Dataset (Fills only 2%)</dc:title>
  <dc:creator/>
  <cp:lastModifiedBy>Jayant Gupchup</cp:lastModifiedBy>
  <cp:revision>183</cp:revision>
  <dcterms:created xsi:type="dcterms:W3CDTF">2010-08-17T11:43:56Z</dcterms:created>
  <dcterms:modified xsi:type="dcterms:W3CDTF">2010-08-17T18:08:05Z</dcterms:modified>
</cp:coreProperties>
</file>