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0" r:id="rId3"/>
    <p:sldId id="256" r:id="rId4"/>
    <p:sldId id="260" r:id="rId5"/>
    <p:sldId id="283" r:id="rId6"/>
    <p:sldId id="286" r:id="rId7"/>
    <p:sldId id="277" r:id="rId8"/>
    <p:sldId id="301" r:id="rId9"/>
    <p:sldId id="300" r:id="rId10"/>
    <p:sldId id="263" r:id="rId11"/>
    <p:sldId id="257" r:id="rId12"/>
    <p:sldId id="284" r:id="rId13"/>
    <p:sldId id="267" r:id="rId14"/>
    <p:sldId id="271" r:id="rId15"/>
    <p:sldId id="288" r:id="rId16"/>
    <p:sldId id="289" r:id="rId17"/>
    <p:sldId id="290" r:id="rId18"/>
    <p:sldId id="291" r:id="rId19"/>
    <p:sldId id="264" r:id="rId20"/>
    <p:sldId id="302" r:id="rId21"/>
    <p:sldId id="303" r:id="rId22"/>
    <p:sldId id="296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5" r:id="rId34"/>
    <p:sldId id="314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292" r:id="rId43"/>
    <p:sldId id="298" r:id="rId44"/>
    <p:sldId id="299" r:id="rId45"/>
    <p:sldId id="295" r:id="rId46"/>
    <p:sldId id="278" r:id="rId47"/>
    <p:sldId id="274" r:id="rId48"/>
    <p:sldId id="275" r:id="rId49"/>
    <p:sldId id="282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Johns Hopkins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381750"/>
            <a:ext cx="2438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r>
              <a:rPr lang="en-US"/>
              <a:t>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S_cache/astro-ph/pdf/9901/9901300v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Gap-filling and Fault-detection </a:t>
            </a:r>
          </a:p>
          <a:p>
            <a:pPr algn="ctr">
              <a:buNone/>
            </a:pPr>
            <a:r>
              <a:rPr lang="en-US" dirty="0" smtClean="0"/>
              <a:t>for the </a:t>
            </a:r>
          </a:p>
          <a:p>
            <a:pPr algn="ctr">
              <a:buNone/>
            </a:pPr>
            <a:r>
              <a:rPr lang="en-US" dirty="0" smtClean="0"/>
              <a:t>life under your feet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Filling (Connolly &amp; Szalay)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17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signal representation as a linear combination of orthogonal vectors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6515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343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function</a:t>
            </a:r>
          </a:p>
          <a:p>
            <a:r>
              <a:rPr lang="en-US" dirty="0" smtClean="0"/>
              <a:t>- W</a:t>
            </a:r>
            <a:r>
              <a:rPr lang="el-GR" baseline="-25000" dirty="0" smtClean="0"/>
              <a:t>λ</a:t>
            </a:r>
            <a:r>
              <a:rPr lang="en-US" baseline="-25000" dirty="0" smtClean="0"/>
              <a:t>  </a:t>
            </a:r>
            <a:r>
              <a:rPr lang="en-US" dirty="0" smtClean="0"/>
              <a:t>= 0 if data is absent</a:t>
            </a:r>
          </a:p>
          <a:p>
            <a:pPr>
              <a:buFontTx/>
              <a:buChar char="-"/>
            </a:pPr>
            <a:r>
              <a:rPr lang="en-US" dirty="0" smtClean="0"/>
              <a:t> Find coefficients, a</a:t>
            </a:r>
            <a:r>
              <a:rPr lang="en-US" baseline="-25000" dirty="0" smtClean="0"/>
              <a:t>i</a:t>
            </a:r>
            <a:r>
              <a:rPr lang="en-US" dirty="0" smtClean="0"/>
              <a:t>’s, that minimize function.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+  </a:t>
            </a:r>
            <a:r>
              <a:rPr lang="en-US" sz="1400" dirty="0" smtClean="0"/>
              <a:t>Connolly et al., </a:t>
            </a:r>
            <a:r>
              <a:rPr lang="en-US" sz="1400" b="1" dirty="0" smtClean="0"/>
              <a:t>A Robust Classification of Galaxy Spectra: Dealing with Noisy and Incomplete Data, </a:t>
            </a:r>
            <a:r>
              <a:rPr lang="en-US" sz="1400" dirty="0" smtClean="0">
                <a:hlinkClick r:id="rId4"/>
              </a:rPr>
              <a:t>http://arxiv.org/PS_cache/astro-ph/pdf/9901/9901300v1.pdf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iginal_data.png"/>
          <p:cNvPicPr>
            <a:picLocks noChangeAspect="1"/>
          </p:cNvPicPr>
          <p:nvPr/>
        </p:nvPicPr>
        <p:blipFill>
          <a:blip r:embed="rId2" cstate="print"/>
          <a:srcRect l="-2133" r="6855" b="8889"/>
          <a:stretch>
            <a:fillRect/>
          </a:stretch>
        </p:blipFill>
        <p:spPr>
          <a:xfrm>
            <a:off x="304800" y="533400"/>
            <a:ext cx="80772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2438400"/>
            <a:ext cx="8029794" cy="646331"/>
            <a:chOff x="838200" y="1752600"/>
            <a:chExt cx="8029794" cy="646331"/>
          </a:xfrm>
        </p:grpSpPr>
        <p:sp>
          <p:nvSpPr>
            <p:cNvPr id="6" name="Rectangle 5"/>
            <p:cNvSpPr/>
            <p:nvPr/>
          </p:nvSpPr>
          <p:spPr>
            <a:xfrm>
              <a:off x="838200" y="1828800"/>
              <a:ext cx="7086600" cy="304800"/>
            </a:xfrm>
            <a:prstGeom prst="rect">
              <a:avLst/>
            </a:prstGeom>
            <a:noFill/>
            <a:ln w="349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1752600"/>
              <a:ext cx="790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</a:p>
            <a:p>
              <a:r>
                <a:rPr lang="en-US" dirty="0" smtClean="0"/>
                <a:t>Period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Gap-Filling</a:t>
            </a:r>
            <a:endParaRPr lang="en-US" dirty="0"/>
          </a:p>
        </p:txBody>
      </p:sp>
      <p:pic>
        <p:nvPicPr>
          <p:cNvPr id="4" name="Content Placeholder 3" descr="naive_gap_fill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" r="8239" b="10068"/>
          <a:stretch>
            <a:fillRect/>
          </a:stretch>
        </p:blipFill>
        <p:spPr>
          <a:xfrm>
            <a:off x="810128" y="609600"/>
            <a:ext cx="7744256" cy="6147495"/>
          </a:xfrm>
        </p:spPr>
      </p:pic>
      <p:sp>
        <p:nvSpPr>
          <p:cNvPr id="5" name="Oval 4"/>
          <p:cNvSpPr/>
          <p:nvPr/>
        </p:nvSpPr>
        <p:spPr>
          <a:xfrm>
            <a:off x="4038600" y="4267200"/>
            <a:ext cx="457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5486400"/>
            <a:ext cx="457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45248" y="5041232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4559968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14536" y="50292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3962400"/>
            <a:ext cx="344904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Observations &amp; Incremental Robust PCA 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Faulty Data</a:t>
            </a:r>
          </a:p>
          <a:p>
            <a:pPr lvl="1"/>
            <a:r>
              <a:rPr lang="en-US" dirty="0" smtClean="0"/>
              <a:t>Undesirable</a:t>
            </a:r>
          </a:p>
          <a:p>
            <a:pPr lvl="1"/>
            <a:r>
              <a:rPr lang="en-US" dirty="0" smtClean="0"/>
              <a:t>Pollutes the PCA model</a:t>
            </a:r>
          </a:p>
          <a:p>
            <a:pPr lvl="1"/>
            <a:r>
              <a:rPr lang="en-US" dirty="0" smtClean="0"/>
              <a:t>Impacts the quality of gap-filling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is time-dependent</a:t>
            </a:r>
          </a:p>
          <a:p>
            <a:pPr lvl="1"/>
            <a:r>
              <a:rPr lang="en-US" dirty="0" smtClean="0"/>
              <a:t>Correlations are changing over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Simultaneous fault-detection &amp; gap-filling</a:t>
            </a:r>
          </a:p>
          <a:p>
            <a:pPr lvl="1"/>
            <a:r>
              <a:rPr lang="en-US" dirty="0" smtClean="0"/>
              <a:t>Initialize basis using reliable data</a:t>
            </a:r>
          </a:p>
          <a:p>
            <a:pPr lvl="1"/>
            <a:r>
              <a:rPr lang="en-US" dirty="0" smtClean="0"/>
              <a:t>Using basis at time t, </a:t>
            </a:r>
          </a:p>
          <a:p>
            <a:pPr lvl="2"/>
            <a:r>
              <a:rPr lang="en-US" dirty="0" smtClean="0"/>
              <a:t>Detect and remove faulty readings</a:t>
            </a:r>
          </a:p>
          <a:p>
            <a:pPr lvl="2"/>
            <a:r>
              <a:rPr lang="en-US" dirty="0" smtClean="0"/>
              <a:t>Weight new vectors depending on residuals</a:t>
            </a:r>
          </a:p>
          <a:p>
            <a:pPr lvl="2"/>
            <a:r>
              <a:rPr lang="en-US" dirty="0" smtClean="0"/>
              <a:t>Use weights to update bases</a:t>
            </a:r>
          </a:p>
          <a:p>
            <a:pPr lvl="2"/>
            <a:r>
              <a:rPr lang="en-US" dirty="0" smtClean="0"/>
              <a:t>Gap fill using the current basis</a:t>
            </a:r>
          </a:p>
          <a:p>
            <a:pPr lvl="2"/>
            <a:r>
              <a:rPr lang="en-US" dirty="0" smtClean="0"/>
              <a:t>Update thresholds for declaring faults</a:t>
            </a:r>
          </a:p>
          <a:p>
            <a:pPr lvl="1"/>
            <a:r>
              <a:rPr lang="en-US" dirty="0" smtClean="0"/>
              <a:t>Iterate over data to improve estimates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274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+  </a:t>
            </a:r>
            <a:r>
              <a:rPr lang="en-US" sz="1400" dirty="0" err="1" smtClean="0"/>
              <a:t>Budavári</a:t>
            </a:r>
            <a:r>
              <a:rPr lang="en-US" sz="1400" dirty="0" smtClean="0"/>
              <a:t>, T., Wild, V., Szalay, A. S., </a:t>
            </a:r>
            <a:r>
              <a:rPr lang="en-US" sz="1400" dirty="0" err="1" smtClean="0"/>
              <a:t>Dobos</a:t>
            </a:r>
            <a:r>
              <a:rPr lang="en-US" sz="1400" dirty="0" smtClean="0"/>
              <a:t>, L., Yip, C.-W. 2009 </a:t>
            </a:r>
            <a:r>
              <a:rPr lang="en-US" sz="1400" i="1" dirty="0" smtClean="0"/>
              <a:t>Monthly Notices of the Royal Astronomical Society</a:t>
            </a:r>
            <a:r>
              <a:rPr lang="en-US" sz="1400" dirty="0" smtClean="0"/>
              <a:t>, 394, 1496, http://adsabs.harvard.edu/abs/2009MNRAS.394.1496B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Iterative and Robust gap-filling</a:t>
            </a:r>
            <a:endParaRPr lang="en-US" sz="2400" dirty="0"/>
          </a:p>
        </p:txBody>
      </p:sp>
      <p:pic>
        <p:nvPicPr>
          <p:cNvPr id="4" name="Picture 3" descr="gap_filled_iter1.png"/>
          <p:cNvPicPr>
            <a:picLocks noChangeAspect="1"/>
          </p:cNvPicPr>
          <p:nvPr/>
        </p:nvPicPr>
        <p:blipFill>
          <a:blip r:embed="rId2" cstate="print"/>
          <a:srcRect l="-335" r="8653" b="10000"/>
          <a:stretch>
            <a:fillRect/>
          </a:stretch>
        </p:blipFill>
        <p:spPr>
          <a:xfrm>
            <a:off x="457200" y="685800"/>
            <a:ext cx="7772400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3276600"/>
            <a:ext cx="6705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6096000"/>
            <a:ext cx="6705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074" name="Picture 2" descr="C:\Projects\Sensor\SpatialXcorr\corrfun\matlab\pca\plots\2010.7.20\before_after_294_2.png"/>
          <p:cNvPicPr>
            <a:picLocks noChangeAspect="1" noChangeArrowheads="1"/>
          </p:cNvPicPr>
          <p:nvPr/>
        </p:nvPicPr>
        <p:blipFill>
          <a:blip r:embed="rId2" cstate="print"/>
          <a:srcRect l="-2081" t="3859" b="4819"/>
          <a:stretch>
            <a:fillRect/>
          </a:stretch>
        </p:blipFill>
        <p:spPr bwMode="auto">
          <a:xfrm>
            <a:off x="685800" y="838200"/>
            <a:ext cx="8050788" cy="582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098" name="Picture 2" descr="C:\Projects\Sensor\SpatialXcorr\corrfun\matlab\pca\plots\2010.7.20\before_after_270_2.png"/>
          <p:cNvPicPr>
            <a:picLocks noChangeAspect="1" noChangeArrowheads="1"/>
          </p:cNvPicPr>
          <p:nvPr/>
        </p:nvPicPr>
        <p:blipFill>
          <a:blip r:embed="rId2" cstate="print"/>
          <a:srcRect t="3859" r="2193" b="6105"/>
          <a:stretch>
            <a:fillRect/>
          </a:stretch>
        </p:blipFill>
        <p:spPr bwMode="auto">
          <a:xfrm>
            <a:off x="685800" y="838200"/>
            <a:ext cx="7713712" cy="574429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15200" y="4419600"/>
            <a:ext cx="381000" cy="838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 Distribution in Location</a:t>
            </a:r>
            <a:endParaRPr lang="en-US" dirty="0"/>
          </a:p>
        </p:txBody>
      </p:sp>
      <p:pic>
        <p:nvPicPr>
          <p:cNvPr id="4" name="Picture 3" descr="error_gappy_location.png"/>
          <p:cNvPicPr>
            <a:picLocks noChangeAspect="1"/>
          </p:cNvPicPr>
          <p:nvPr/>
        </p:nvPicPr>
        <p:blipFill>
          <a:blip r:embed="rId2" cstate="print"/>
          <a:srcRect l="8653" r="6806" b="12090"/>
          <a:stretch>
            <a:fillRect/>
          </a:stretch>
        </p:blipFill>
        <p:spPr>
          <a:xfrm>
            <a:off x="1066800" y="295714"/>
            <a:ext cx="7620000" cy="640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 Distribution in Time</a:t>
            </a:r>
            <a:endParaRPr lang="en-US" dirty="0"/>
          </a:p>
        </p:txBody>
      </p:sp>
      <p:pic>
        <p:nvPicPr>
          <p:cNvPr id="5" name="Picture 4" descr="error_gappy_time.png"/>
          <p:cNvPicPr>
            <a:picLocks noChangeAspect="1"/>
          </p:cNvPicPr>
          <p:nvPr/>
        </p:nvPicPr>
        <p:blipFill>
          <a:blip r:embed="rId2" cstate="print"/>
          <a:srcRect l="7754" r="6855" b="12222"/>
          <a:stretch>
            <a:fillRect/>
          </a:stretch>
        </p:blipFill>
        <p:spPr>
          <a:xfrm>
            <a:off x="990600" y="0"/>
            <a:ext cx="8177612" cy="680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number of missing values</a:t>
            </a:r>
            <a:endParaRPr lang="en-US" dirty="0"/>
          </a:p>
        </p:txBody>
      </p:sp>
      <p:pic>
        <p:nvPicPr>
          <p:cNvPr id="6" name="Picture 5" descr="ImpactNumberGa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71512"/>
            <a:ext cx="7465219" cy="6186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914400"/>
            <a:ext cx="419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when &gt; 50% of the values are missing</a:t>
            </a:r>
          </a:p>
          <a:p>
            <a:r>
              <a:rPr lang="en-US" dirty="0" smtClean="0"/>
              <a:t>Reconstruction is fairly good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3248528" y="4596064"/>
            <a:ext cx="365760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Error Distribution IDW (Location)</a:t>
            </a:r>
            <a:endParaRPr lang="en-US" sz="3600" dirty="0"/>
          </a:p>
        </p:txBody>
      </p:sp>
      <p:pic>
        <p:nvPicPr>
          <p:cNvPr id="5" name="Picture 4" descr="error_idw_loc.png"/>
          <p:cNvPicPr>
            <a:picLocks noChangeAspect="1"/>
          </p:cNvPicPr>
          <p:nvPr/>
        </p:nvPicPr>
        <p:blipFill>
          <a:blip r:embed="rId2" cstate="print"/>
          <a:srcRect l="10451" t="4444" r="9552" b="13333"/>
          <a:stretch>
            <a:fillRect/>
          </a:stretch>
        </p:blipFill>
        <p:spPr>
          <a:xfrm>
            <a:off x="1219200" y="304800"/>
            <a:ext cx="6781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 Distribution IDW (time)</a:t>
            </a:r>
            <a:endParaRPr lang="en-US" dirty="0"/>
          </a:p>
        </p:txBody>
      </p:sp>
      <p:pic>
        <p:nvPicPr>
          <p:cNvPr id="4" name="Picture 3" descr="error_idw_time.png"/>
          <p:cNvPicPr>
            <a:picLocks noChangeAspect="1"/>
          </p:cNvPicPr>
          <p:nvPr/>
        </p:nvPicPr>
        <p:blipFill>
          <a:blip r:embed="rId2" cstate="print"/>
          <a:srcRect l="11350" t="4444" r="8653" b="17778"/>
          <a:stretch>
            <a:fillRect/>
          </a:stretch>
        </p:blipFill>
        <p:spPr>
          <a:xfrm>
            <a:off x="1295400" y="685800"/>
            <a:ext cx="67818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Reception of this work by sensor network community</a:t>
            </a:r>
          </a:p>
          <a:p>
            <a:endParaRPr lang="en-US" dirty="0" smtClean="0"/>
          </a:p>
          <a:p>
            <a:r>
              <a:rPr lang="en-US" dirty="0" smtClean="0"/>
              <a:t>Compare with other approaches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nn</a:t>
            </a:r>
            <a:r>
              <a:rPr lang="en-US" dirty="0" smtClean="0"/>
              <a:t> interpolation</a:t>
            </a:r>
          </a:p>
          <a:p>
            <a:pPr lvl="1"/>
            <a:r>
              <a:rPr lang="en-US" dirty="0" smtClean="0"/>
              <a:t>Other model based methods such as BBQ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Reconstruction depends</a:t>
            </a:r>
          </a:p>
          <a:p>
            <a:pPr lvl="1"/>
            <a:r>
              <a:rPr lang="en-US" dirty="0" smtClean="0"/>
              <a:t>Number of missing values</a:t>
            </a:r>
          </a:p>
          <a:p>
            <a:pPr lvl="1"/>
            <a:r>
              <a:rPr lang="en-US" dirty="0" smtClean="0"/>
              <a:t>Estimation of basis (seasonal effects)</a:t>
            </a:r>
          </a:p>
          <a:p>
            <a:pPr lvl="1"/>
            <a:r>
              <a:rPr lang="en-US" dirty="0" smtClean="0"/>
              <a:t>Use the tradeoff between reconstruction accuracy and power savings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7" name="Picture 6" descr="orig_dataset.png"/>
          <p:cNvPicPr>
            <a:picLocks noChangeAspect="1"/>
          </p:cNvPicPr>
          <p:nvPr/>
        </p:nvPicPr>
        <p:blipFill>
          <a:blip r:embed="rId2" cstate="print"/>
          <a:srcRect r="8653" b="10000"/>
          <a:stretch>
            <a:fillRect/>
          </a:stretch>
        </p:blipFill>
        <p:spPr>
          <a:xfrm>
            <a:off x="457200" y="705857"/>
            <a:ext cx="7718822" cy="615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Iterative and Robust gap-filling</a:t>
            </a:r>
            <a:endParaRPr lang="en-US" sz="2400" dirty="0"/>
          </a:p>
        </p:txBody>
      </p:sp>
      <p:pic>
        <p:nvPicPr>
          <p:cNvPr id="9" name="Picture 8" descr="iter_robust_temp.png"/>
          <p:cNvPicPr>
            <a:picLocks noChangeAspect="1"/>
          </p:cNvPicPr>
          <p:nvPr/>
        </p:nvPicPr>
        <p:blipFill>
          <a:blip r:embed="rId2" cstate="print"/>
          <a:srcRect r="8653" b="8889"/>
          <a:stretch>
            <a:fillRect/>
          </a:stretch>
        </p:blipFill>
        <p:spPr>
          <a:xfrm>
            <a:off x="381000" y="629912"/>
            <a:ext cx="7717536" cy="622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/ Original</a:t>
            </a:r>
            <a:endParaRPr lang="en-US" dirty="0"/>
          </a:p>
        </p:txBody>
      </p:sp>
      <p:pic>
        <p:nvPicPr>
          <p:cNvPr id="4" name="Picture 3" descr="div_plot.png"/>
          <p:cNvPicPr>
            <a:picLocks noChangeAspect="1"/>
          </p:cNvPicPr>
          <p:nvPr/>
        </p:nvPicPr>
        <p:blipFill>
          <a:blip r:embed="rId2" cstate="print"/>
          <a:srcRect r="7754" b="10000"/>
          <a:stretch>
            <a:fillRect/>
          </a:stretch>
        </p:blipFill>
        <p:spPr>
          <a:xfrm>
            <a:off x="381000" y="766829"/>
            <a:ext cx="7717536" cy="609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Ratio</a:t>
            </a:r>
            <a:endParaRPr lang="en-US" dirty="0"/>
          </a:p>
        </p:txBody>
      </p:sp>
      <p:pic>
        <p:nvPicPr>
          <p:cNvPr id="4" name="Content Placeholder 3" descr="orig_datas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653" b="10000"/>
          <a:stretch>
            <a:fillRect/>
          </a:stretch>
        </p:blipFill>
        <p:spPr>
          <a:xfrm>
            <a:off x="152400" y="1752600"/>
            <a:ext cx="4631293" cy="3691286"/>
          </a:xfrm>
          <a:prstGeom prst="rect">
            <a:avLst/>
          </a:prstGeom>
        </p:spPr>
      </p:pic>
      <p:pic>
        <p:nvPicPr>
          <p:cNvPr id="5" name="Picture 4" descr="div_plot.png"/>
          <p:cNvPicPr>
            <a:picLocks noChangeAspect="1"/>
          </p:cNvPicPr>
          <p:nvPr/>
        </p:nvPicPr>
        <p:blipFill>
          <a:blip r:embed="rId3" cstate="print"/>
          <a:srcRect l="15030" r="7754" b="10000"/>
          <a:stretch>
            <a:fillRect/>
          </a:stretch>
        </p:blipFill>
        <p:spPr>
          <a:xfrm>
            <a:off x="4848127" y="1752600"/>
            <a:ext cx="3914873" cy="369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Moisture and Ratio</a:t>
            </a:r>
            <a:endParaRPr lang="en-US" dirty="0"/>
          </a:p>
        </p:txBody>
      </p:sp>
      <p:pic>
        <p:nvPicPr>
          <p:cNvPr id="5" name="Picture 4" descr="div_plot.png"/>
          <p:cNvPicPr>
            <a:picLocks noChangeAspect="1"/>
          </p:cNvPicPr>
          <p:nvPr/>
        </p:nvPicPr>
        <p:blipFill>
          <a:blip r:embed="rId2" cstate="print"/>
          <a:srcRect l="15030" r="7754" b="10000"/>
          <a:stretch>
            <a:fillRect/>
          </a:stretch>
        </p:blipFill>
        <p:spPr>
          <a:xfrm>
            <a:off x="4848127" y="1752600"/>
            <a:ext cx="3914873" cy="3691286"/>
          </a:xfrm>
          <a:prstGeom prst="rect">
            <a:avLst/>
          </a:prstGeom>
        </p:spPr>
      </p:pic>
      <p:pic>
        <p:nvPicPr>
          <p:cNvPr id="8" name="Content Placeholder 7" descr="original_sm_zo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890" b="9589"/>
          <a:stretch>
            <a:fillRect/>
          </a:stretch>
        </p:blipFill>
        <p:spPr>
          <a:xfrm>
            <a:off x="73473" y="1752600"/>
            <a:ext cx="4669977" cy="3708143"/>
          </a:xfrm>
        </p:spPr>
      </p:pic>
      <p:sp>
        <p:nvSpPr>
          <p:cNvPr id="6" name="Rectangle 5"/>
          <p:cNvSpPr/>
          <p:nvPr/>
        </p:nvSpPr>
        <p:spPr>
          <a:xfrm>
            <a:off x="152400" y="3276600"/>
            <a:ext cx="883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Moisture </a:t>
            </a:r>
            <a:r>
              <a:rPr lang="en-US" dirty="0" err="1" smtClean="0"/>
              <a:t>vs</a:t>
            </a:r>
            <a:r>
              <a:rPr lang="en-US" dirty="0" smtClean="0"/>
              <a:t> Ratio (zoom in)</a:t>
            </a:r>
            <a:endParaRPr lang="en-US" dirty="0"/>
          </a:p>
        </p:txBody>
      </p:sp>
      <p:pic>
        <p:nvPicPr>
          <p:cNvPr id="13" name="Picture 12" descr="zoom_in.png"/>
          <p:cNvPicPr>
            <a:picLocks noChangeAspect="1"/>
          </p:cNvPicPr>
          <p:nvPr/>
        </p:nvPicPr>
        <p:blipFill>
          <a:blip r:embed="rId2" cstate="print"/>
          <a:srcRect r="7754" b="10000"/>
          <a:stretch>
            <a:fillRect/>
          </a:stretch>
        </p:blipFill>
        <p:spPr>
          <a:xfrm>
            <a:off x="76200" y="1914525"/>
            <a:ext cx="4884734" cy="3855343"/>
          </a:xfrm>
          <a:prstGeom prst="rect">
            <a:avLst/>
          </a:prstGeom>
        </p:spPr>
      </p:pic>
      <p:pic>
        <p:nvPicPr>
          <p:cNvPr id="14" name="Picture 13" descr="div_zoom.png"/>
          <p:cNvPicPr>
            <a:picLocks noChangeAspect="1"/>
          </p:cNvPicPr>
          <p:nvPr/>
        </p:nvPicPr>
        <p:blipFill>
          <a:blip r:embed="rId3" cstate="print"/>
          <a:srcRect l="13853" r="7754" b="10000"/>
          <a:stretch>
            <a:fillRect/>
          </a:stretch>
        </p:blipFill>
        <p:spPr>
          <a:xfrm>
            <a:off x="4983316" y="1905000"/>
            <a:ext cx="4151159" cy="385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6" name="Content Placeholder 5" descr="cdf_jum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883" y="685800"/>
            <a:ext cx="6876234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pic>
        <p:nvPicPr>
          <p:cNvPr id="7" name="Picture 6" descr="original_data.png"/>
          <p:cNvPicPr>
            <a:picLocks noChangeAspect="1"/>
          </p:cNvPicPr>
          <p:nvPr/>
        </p:nvPicPr>
        <p:blipFill>
          <a:blip r:embed="rId2" cstate="print"/>
          <a:srcRect l="-2133" r="6855" b="8889"/>
          <a:stretch>
            <a:fillRect/>
          </a:stretch>
        </p:blipFill>
        <p:spPr>
          <a:xfrm>
            <a:off x="304800" y="609600"/>
            <a:ext cx="8077200" cy="6248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7600" y="388620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Durations</a:t>
            </a:r>
            <a:endParaRPr lang="en-US" dirty="0"/>
          </a:p>
        </p:txBody>
      </p:sp>
      <p:pic>
        <p:nvPicPr>
          <p:cNvPr id="4" name="Picture 3" descr="LocationDaysJ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" y="1385887"/>
            <a:ext cx="81438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Olin</a:t>
            </a:r>
            <a:endParaRPr lang="en-US" dirty="0"/>
          </a:p>
        </p:txBody>
      </p:sp>
      <p:pic>
        <p:nvPicPr>
          <p:cNvPr id="4" name="Content Placeholder 3" descr="ol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998" b="9589"/>
          <a:stretch>
            <a:fillRect/>
          </a:stretch>
        </p:blipFill>
        <p:spPr>
          <a:xfrm>
            <a:off x="1219200" y="1066800"/>
            <a:ext cx="6257517" cy="5029200"/>
          </a:xfrm>
        </p:spPr>
      </p:pic>
      <p:sp>
        <p:nvSpPr>
          <p:cNvPr id="5" name="Rectangle 4"/>
          <p:cNvSpPr/>
          <p:nvPr/>
        </p:nvSpPr>
        <p:spPr>
          <a:xfrm>
            <a:off x="1676400" y="1066800"/>
            <a:ext cx="838200" cy="5181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5334000"/>
            <a:ext cx="1524000" cy="8382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209800"/>
            <a:ext cx="429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Principal Components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7" name="Picture 6" descr="orig_dataset.png"/>
          <p:cNvPicPr>
            <a:picLocks noChangeAspect="1"/>
          </p:cNvPicPr>
          <p:nvPr/>
        </p:nvPicPr>
        <p:blipFill>
          <a:blip r:embed="rId2" cstate="print"/>
          <a:srcRect r="8653" b="10000"/>
          <a:stretch>
            <a:fillRect/>
          </a:stretch>
        </p:blipFill>
        <p:spPr>
          <a:xfrm>
            <a:off x="457200" y="705857"/>
            <a:ext cx="7718822" cy="615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Slope and Intercept</a:t>
            </a:r>
            <a:endParaRPr lang="en-US" dirty="0"/>
          </a:p>
        </p:txBody>
      </p:sp>
      <p:pic>
        <p:nvPicPr>
          <p:cNvPr id="4" name="Picture 3" descr="mean.png"/>
          <p:cNvPicPr>
            <a:picLocks noChangeAspect="1"/>
          </p:cNvPicPr>
          <p:nvPr/>
        </p:nvPicPr>
        <p:blipFill>
          <a:blip r:embed="rId2" cstate="print"/>
          <a:srcRect l="4159" r="8653" b="6667"/>
          <a:stretch>
            <a:fillRect/>
          </a:stretch>
        </p:blipFill>
        <p:spPr>
          <a:xfrm>
            <a:off x="0" y="1371600"/>
            <a:ext cx="4616896" cy="3998119"/>
          </a:xfrm>
          <a:prstGeom prst="rect">
            <a:avLst/>
          </a:prstGeom>
        </p:spPr>
      </p:pic>
      <p:pic>
        <p:nvPicPr>
          <p:cNvPr id="5" name="Picture 4" descr="slope.png"/>
          <p:cNvPicPr>
            <a:picLocks noChangeAspect="1"/>
          </p:cNvPicPr>
          <p:nvPr/>
        </p:nvPicPr>
        <p:blipFill>
          <a:blip r:embed="rId3" cstate="print"/>
          <a:srcRect l="12439" t="-1672" r="7754" b="6667"/>
          <a:stretch>
            <a:fillRect/>
          </a:stretch>
        </p:blipFill>
        <p:spPr>
          <a:xfrm>
            <a:off x="4724400" y="1306752"/>
            <a:ext cx="4226047" cy="40697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PC1 and PC2</a:t>
            </a:r>
            <a:endParaRPr lang="en-US" dirty="0"/>
          </a:p>
        </p:txBody>
      </p:sp>
      <p:pic>
        <p:nvPicPr>
          <p:cNvPr id="6" name="Picture 5" descr="PC1.png"/>
          <p:cNvPicPr>
            <a:picLocks noChangeAspect="1"/>
          </p:cNvPicPr>
          <p:nvPr/>
        </p:nvPicPr>
        <p:blipFill>
          <a:blip r:embed="rId2" cstate="print"/>
          <a:srcRect l="5058" r="8653" b="6667"/>
          <a:stretch>
            <a:fillRect/>
          </a:stretch>
        </p:blipFill>
        <p:spPr>
          <a:xfrm>
            <a:off x="113488" y="1447800"/>
            <a:ext cx="4569290" cy="3998119"/>
          </a:xfrm>
          <a:prstGeom prst="rect">
            <a:avLst/>
          </a:prstGeom>
        </p:spPr>
      </p:pic>
      <p:pic>
        <p:nvPicPr>
          <p:cNvPr id="7" name="Picture 6" descr="PC2.png"/>
          <p:cNvPicPr>
            <a:picLocks noChangeAspect="1"/>
          </p:cNvPicPr>
          <p:nvPr/>
        </p:nvPicPr>
        <p:blipFill>
          <a:blip r:embed="rId3" cstate="print"/>
          <a:srcRect l="5058" r="8653" b="6667"/>
          <a:stretch>
            <a:fillRect/>
          </a:stretch>
        </p:blipFill>
        <p:spPr>
          <a:xfrm>
            <a:off x="4594166" y="1449424"/>
            <a:ext cx="4569290" cy="39981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 Grass Winter</a:t>
            </a:r>
            <a:endParaRPr lang="en-US" dirty="0"/>
          </a:p>
        </p:txBody>
      </p:sp>
      <p:pic>
        <p:nvPicPr>
          <p:cNvPr id="4" name="Picture 3" descr="PC1_PC2_winter.png"/>
          <p:cNvPicPr>
            <a:picLocks noChangeAspect="1"/>
          </p:cNvPicPr>
          <p:nvPr/>
        </p:nvPicPr>
        <p:blipFill>
          <a:blip r:embed="rId2" cstate="print"/>
          <a:srcRect l="8653" t="4444" r="5957" b="6667"/>
          <a:stretch>
            <a:fillRect/>
          </a:stretch>
        </p:blipFill>
        <p:spPr>
          <a:xfrm>
            <a:off x="1066800" y="685800"/>
            <a:ext cx="6734425" cy="567111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 Grass Summer</a:t>
            </a:r>
            <a:endParaRPr lang="en-US" dirty="0"/>
          </a:p>
        </p:txBody>
      </p:sp>
      <p:pic>
        <p:nvPicPr>
          <p:cNvPr id="5" name="Picture 4" descr="PC1_PC2_summer.png"/>
          <p:cNvPicPr>
            <a:picLocks noChangeAspect="1"/>
          </p:cNvPicPr>
          <p:nvPr/>
        </p:nvPicPr>
        <p:blipFill>
          <a:blip r:embed="rId2" cstate="print"/>
          <a:srcRect l="7754" t="3333" r="6855" b="6667"/>
          <a:stretch>
            <a:fillRect/>
          </a:stretch>
        </p:blipFill>
        <p:spPr>
          <a:xfrm>
            <a:off x="990600" y="457200"/>
            <a:ext cx="7239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scatter good locations</a:t>
            </a:r>
            <a:endParaRPr lang="en-US" dirty="0"/>
          </a:p>
        </p:txBody>
      </p:sp>
      <p:pic>
        <p:nvPicPr>
          <p:cNvPr id="1026" name="Picture 2" descr="C:\Projects\Sensor\SpatialXcorr\corrfun\matlab\pca\plots\PCA\GoodSc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760000" cy="546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scatter 1 bad location</a:t>
            </a:r>
            <a:endParaRPr lang="en-US" dirty="0"/>
          </a:p>
        </p:txBody>
      </p:sp>
      <p:pic>
        <p:nvPicPr>
          <p:cNvPr id="2050" name="Picture 2" descr="C:\Projects\Sensor\SpatialXcorr\corrfun\matlab\pca\plots\PCA\BadScatte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6760000" cy="546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is </a:t>
            </a:r>
          </a:p>
          <a:p>
            <a:pPr lvl="1"/>
            <a:r>
              <a:rPr lang="en-US" dirty="0" smtClean="0"/>
              <a:t>Correlated in time and space</a:t>
            </a:r>
          </a:p>
          <a:p>
            <a:pPr lvl="1"/>
            <a:r>
              <a:rPr lang="en-US" dirty="0" smtClean="0"/>
              <a:t>Evolving over time (seasons)</a:t>
            </a:r>
          </a:p>
          <a:p>
            <a:pPr lvl="1"/>
            <a:r>
              <a:rPr lang="en-US" dirty="0" smtClean="0"/>
              <a:t>Gappy (Due to failures)</a:t>
            </a:r>
          </a:p>
          <a:p>
            <a:pPr lvl="1"/>
            <a:r>
              <a:rPr lang="en-US" dirty="0" smtClean="0"/>
              <a:t>Faulty (Noise, Jumps in values)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st</a:t>
            </a:r>
            <a:r>
              <a:rPr lang="en-US" dirty="0" smtClean="0"/>
              <a:t> component good scatter</a:t>
            </a:r>
            <a:endParaRPr lang="en-US" dirty="0"/>
          </a:p>
        </p:txBody>
      </p:sp>
      <p:pic>
        <p:nvPicPr>
          <p:cNvPr id="3074" name="Picture 2" descr="C:\Projects\Sensor\SpatialXcorr\corrfun\matlab\pca\plots\PCA\GoodPC2Sc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760000" cy="546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component bad scatter</a:t>
            </a:r>
            <a:endParaRPr lang="en-US" dirty="0"/>
          </a:p>
        </p:txBody>
      </p:sp>
      <p:pic>
        <p:nvPicPr>
          <p:cNvPr id="4098" name="Picture 2" descr="C:\Projects\Sensor\SpatialXcorr\corrfun\matlab\pca\plots\PCA\BadPC2Sc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760000" cy="546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2133600"/>
            <a:ext cx="6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Moisture Error (Location)</a:t>
            </a:r>
            <a:endParaRPr lang="en-US" dirty="0"/>
          </a:p>
        </p:txBody>
      </p:sp>
      <p:pic>
        <p:nvPicPr>
          <p:cNvPr id="5" name="Picture 4" descr="error_sm_location.png"/>
          <p:cNvPicPr>
            <a:picLocks noChangeAspect="1"/>
          </p:cNvPicPr>
          <p:nvPr/>
        </p:nvPicPr>
        <p:blipFill>
          <a:blip r:embed="rId2" cstate="print"/>
          <a:srcRect l="8121" r="8121" b="12222"/>
          <a:stretch>
            <a:fillRect/>
          </a:stretch>
        </p:blipFill>
        <p:spPr>
          <a:xfrm>
            <a:off x="762000" y="75434"/>
            <a:ext cx="8392553" cy="663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5400000">
            <a:off x="-2842419" y="3147219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Moisture in Time</a:t>
            </a:r>
            <a:endParaRPr lang="en-US" dirty="0"/>
          </a:p>
        </p:txBody>
      </p:sp>
      <p:pic>
        <p:nvPicPr>
          <p:cNvPr id="4" name="Picture 3" descr="error_sm_time.png"/>
          <p:cNvPicPr>
            <a:picLocks noChangeAspect="1"/>
          </p:cNvPicPr>
          <p:nvPr/>
        </p:nvPicPr>
        <p:blipFill>
          <a:blip r:embed="rId2" cstate="print"/>
          <a:srcRect l="9796" r="-255" b="12222"/>
          <a:stretch>
            <a:fillRect/>
          </a:stretch>
        </p:blipFill>
        <p:spPr>
          <a:xfrm>
            <a:off x="994407" y="0"/>
            <a:ext cx="9063993" cy="663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Original Vs Fault Removed</a:t>
            </a:r>
            <a:endParaRPr lang="en-US" sz="3000" dirty="0"/>
          </a:p>
        </p:txBody>
      </p:sp>
      <p:pic>
        <p:nvPicPr>
          <p:cNvPr id="5" name="Picture 4" descr="original_data.png"/>
          <p:cNvPicPr>
            <a:picLocks noChangeAspect="1"/>
          </p:cNvPicPr>
          <p:nvPr/>
        </p:nvPicPr>
        <p:blipFill>
          <a:blip r:embed="rId2" cstate="print"/>
          <a:srcRect l="14879" r="9552" b="10000"/>
          <a:stretch>
            <a:fillRect/>
          </a:stretch>
        </p:blipFill>
        <p:spPr>
          <a:xfrm>
            <a:off x="650064" y="1676400"/>
            <a:ext cx="4001631" cy="3855343"/>
          </a:xfrm>
          <a:prstGeom prst="rect">
            <a:avLst/>
          </a:prstGeom>
        </p:spPr>
      </p:pic>
      <p:pic>
        <p:nvPicPr>
          <p:cNvPr id="6" name="Picture 5" descr="faultremoved_data.png"/>
          <p:cNvPicPr>
            <a:picLocks noChangeAspect="1"/>
          </p:cNvPicPr>
          <p:nvPr/>
        </p:nvPicPr>
        <p:blipFill>
          <a:blip r:embed="rId3" cstate="print"/>
          <a:srcRect l="14945" r="9552" b="10000"/>
          <a:stretch>
            <a:fillRect/>
          </a:stretch>
        </p:blipFill>
        <p:spPr>
          <a:xfrm>
            <a:off x="4764864" y="1683193"/>
            <a:ext cx="3998136" cy="385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running algorithm</a:t>
            </a:r>
            <a:endParaRPr lang="en-US" dirty="0"/>
          </a:p>
        </p:txBody>
      </p:sp>
      <p:pic>
        <p:nvPicPr>
          <p:cNvPr id="4" name="Content Placeholder 3" descr="TSeries29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883" y="685800"/>
            <a:ext cx="6876234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Basis</a:t>
            </a:r>
            <a:endParaRPr lang="en-US" dirty="0"/>
          </a:p>
        </p:txBody>
      </p:sp>
      <p:pic>
        <p:nvPicPr>
          <p:cNvPr id="5" name="Picture 4" descr="DailyBa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7228"/>
            <a:ext cx="4571429" cy="3428572"/>
          </a:xfrm>
          <a:prstGeom prst="rect">
            <a:avLst/>
          </a:prstGeom>
        </p:spPr>
      </p:pic>
      <p:pic>
        <p:nvPicPr>
          <p:cNvPr id="7" name="Picture 6" descr="DailyBasis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067228"/>
            <a:ext cx="4571429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Collected measurements</a:t>
            </a:r>
            <a:endParaRPr lang="en-US" dirty="0"/>
          </a:p>
        </p:txBody>
      </p:sp>
      <p:pic>
        <p:nvPicPr>
          <p:cNvPr id="4" name="Picture 3" descr="CurrLag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42" y="847038"/>
            <a:ext cx="7872858" cy="593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Gap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correlated in the temporal domain</a:t>
            </a:r>
          </a:p>
          <a:p>
            <a:endParaRPr lang="en-US" dirty="0" smtClean="0"/>
          </a:p>
          <a:p>
            <a:r>
              <a:rPr lang="en-US" dirty="0" smtClean="0"/>
              <a:t>Data shows</a:t>
            </a:r>
          </a:p>
          <a:p>
            <a:pPr lvl="1"/>
            <a:r>
              <a:rPr lang="en-US" dirty="0" smtClean="0"/>
              <a:t>Diurnal patterns</a:t>
            </a:r>
          </a:p>
          <a:p>
            <a:pPr lvl="1"/>
            <a:r>
              <a:rPr lang="en-US" dirty="0" smtClean="0"/>
              <a:t>Trends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Trends are modeled using slope and intercept</a:t>
            </a:r>
          </a:p>
          <a:p>
            <a:endParaRPr lang="en-US" dirty="0" smtClean="0"/>
          </a:p>
          <a:p>
            <a:r>
              <a:rPr lang="en-US" dirty="0" smtClean="0"/>
              <a:t>Correlations captured using functional PCA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Faults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0944"/>
            <a:ext cx="6217143" cy="6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of gap-filling</a:t>
            </a:r>
            <a:endParaRPr lang="en-US" dirty="0"/>
          </a:p>
        </p:txBody>
      </p:sp>
      <p:pic>
        <p:nvPicPr>
          <p:cNvPr id="4" name="Picture 3" descr="err_dist_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866" y="762000"/>
            <a:ext cx="7323334" cy="592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6768" y="762000"/>
            <a:ext cx="228600" cy="5562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211669"/>
            <a:ext cx="542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Errors for some locations are actually due to faults </a:t>
            </a:r>
          </a:p>
          <a:p>
            <a:r>
              <a:rPr lang="en-US" dirty="0" smtClean="0"/>
              <a:t>Not necessarily due to the gap-filling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Environmental Scientists want gap-filled and fault-free data</a:t>
            </a:r>
          </a:p>
          <a:p>
            <a:endParaRPr lang="en-US" dirty="0" smtClean="0"/>
          </a:p>
          <a:p>
            <a:r>
              <a:rPr lang="en-US" dirty="0" smtClean="0"/>
              <a:t>8% of the data is missing</a:t>
            </a:r>
          </a:p>
          <a:p>
            <a:endParaRPr lang="en-US" dirty="0" smtClean="0"/>
          </a:p>
          <a:p>
            <a:r>
              <a:rPr lang="en-US" dirty="0" smtClean="0"/>
              <a:t>Of the available data, 10% is faulty</a:t>
            </a:r>
          </a:p>
          <a:p>
            <a:endParaRPr lang="en-US" dirty="0" smtClean="0"/>
          </a:p>
          <a:p>
            <a:r>
              <a:rPr lang="en-US" dirty="0" smtClean="0"/>
              <a:t>Scientific libraries such as covariance, SVD etc do not handle gaps and faults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failures causes entire “days” of data to be missing</a:t>
            </a:r>
          </a:p>
          <a:p>
            <a:pPr lvl="1"/>
            <a:r>
              <a:rPr lang="en-US" dirty="0" smtClean="0"/>
              <a:t>Temporal correlation for integrity is less effective</a:t>
            </a:r>
          </a:p>
          <a:p>
            <a:endParaRPr lang="en-US" dirty="0" smtClean="0"/>
          </a:p>
          <a:p>
            <a:r>
              <a:rPr lang="en-US" dirty="0" smtClean="0"/>
              <a:t>If we look in the spatial domain,</a:t>
            </a:r>
          </a:p>
          <a:p>
            <a:pPr lvl="1"/>
            <a:r>
              <a:rPr lang="en-US" dirty="0" smtClean="0"/>
              <a:t>For a given time, at least &gt; 50% of the sensors are active</a:t>
            </a:r>
          </a:p>
          <a:p>
            <a:pPr lvl="1"/>
            <a:r>
              <a:rPr lang="en-US" dirty="0" smtClean="0"/>
              <a:t>Use the spatial basis instead.</a:t>
            </a:r>
          </a:p>
          <a:p>
            <a:pPr lvl="1"/>
            <a:r>
              <a:rPr lang="en-US" dirty="0" smtClean="0"/>
              <a:t>Initialize spatial basis using the period marked “good period” in previous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Basic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Johns Hopkins University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Principal Component Analysis (PCA)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PCA 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Finds axes of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maximum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 variance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/>
              <a:t>Reduces original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dimensionality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(In e.g. from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2 variables =&gt;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1 variable)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81400" y="1295400"/>
            <a:ext cx="5410200" cy="5005388"/>
            <a:chOff x="2256" y="1056"/>
            <a:chExt cx="3408" cy="291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256" y="1234"/>
              <a:ext cx="3408" cy="2736"/>
              <a:chOff x="2256" y="576"/>
              <a:chExt cx="3408" cy="273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256" y="576"/>
                <a:ext cx="3408" cy="2736"/>
                <a:chOff x="2256" y="576"/>
                <a:chExt cx="3408" cy="2736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256" y="576"/>
                  <a:ext cx="3408" cy="2736"/>
                  <a:chOff x="2160" y="576"/>
                  <a:chExt cx="3360" cy="2526"/>
                </a:xfrm>
              </p:grpSpPr>
              <p:pic>
                <p:nvPicPr>
                  <p:cNvPr id="30515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2160" y="576"/>
                    <a:ext cx="3360" cy="252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05158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112"/>
                    <a:ext cx="1152" cy="384"/>
                  </a:xfrm>
                  <a:prstGeom prst="wedgeRectCallout">
                    <a:avLst>
                      <a:gd name="adj1" fmla="val -51565"/>
                      <a:gd name="adj2" fmla="val -2596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/>
                      <a:t>First Principal Component</a:t>
                    </a:r>
                  </a:p>
                </p:txBody>
              </p:sp>
            </p:grpSp>
            <p:sp>
              <p:nvSpPr>
                <p:cNvPr id="3051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06" y="3095"/>
                  <a:ext cx="844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Variable #1</a:t>
                  </a:r>
                </a:p>
              </p:txBody>
            </p:sp>
          </p:grpSp>
          <p:sp>
            <p:nvSpPr>
              <p:cNvPr id="30516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1984" y="1073"/>
                <a:ext cx="7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Variable #2</a:t>
                </a:r>
              </a:p>
            </p:txBody>
          </p:sp>
        </p:grpSp>
        <p:sp>
          <p:nvSpPr>
            <p:cNvPr id="305166" name="Text Box 14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X : Points original space</a:t>
              </a:r>
            </a:p>
            <a:p>
              <a:r>
                <a:rPr lang="en-US">
                  <a:solidFill>
                    <a:srgbClr val="000099"/>
                  </a:solidFill>
                </a:rPr>
                <a:t>O</a:t>
              </a:r>
              <a:r>
                <a:rPr lang="en-US"/>
                <a:t> : Projection on PC1</a:t>
              </a: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9569</TotalTime>
  <Words>587</Words>
  <Application>Microsoft Office PowerPoint</Application>
  <PresentationFormat>On-screen Show (4:3)</PresentationFormat>
  <Paragraphs>152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Locations</vt:lpstr>
      <vt:lpstr>Soil Temperature Dataset</vt:lpstr>
      <vt:lpstr>Observations</vt:lpstr>
      <vt:lpstr>Examples of Faults</vt:lpstr>
      <vt:lpstr>Motivation</vt:lpstr>
      <vt:lpstr>Basic Observations</vt:lpstr>
      <vt:lpstr>Slide 8</vt:lpstr>
      <vt:lpstr>Principal Component Analysis (PCA)</vt:lpstr>
      <vt:lpstr>Gap Filling (Connolly &amp; Szalay)+</vt:lpstr>
      <vt:lpstr>Initialization</vt:lpstr>
      <vt:lpstr>Naïve Gap-Filling</vt:lpstr>
      <vt:lpstr>Observations &amp; Incremental Robust PCA *</vt:lpstr>
      <vt:lpstr>Iterative and Robust gap-filling</vt:lpstr>
      <vt:lpstr>Example 1</vt:lpstr>
      <vt:lpstr>Example 2</vt:lpstr>
      <vt:lpstr>Error Distribution in Location</vt:lpstr>
      <vt:lpstr>Error Distribution in Time</vt:lpstr>
      <vt:lpstr>Impact of number of missing values</vt:lpstr>
      <vt:lpstr>Error Distribution IDW (Location)</vt:lpstr>
      <vt:lpstr>Error Distribution IDW (time)</vt:lpstr>
      <vt:lpstr>Discussion</vt:lpstr>
      <vt:lpstr>original</vt:lpstr>
      <vt:lpstr>Iterative and Robust gap-filling</vt:lpstr>
      <vt:lpstr>Smooth / Original</vt:lpstr>
      <vt:lpstr>Original and Ratio</vt:lpstr>
      <vt:lpstr>Soil Moisture and Ratio</vt:lpstr>
      <vt:lpstr>Moisture vs Ratio (zoom in)</vt:lpstr>
      <vt:lpstr>Statistics</vt:lpstr>
      <vt:lpstr>Locations and Durations</vt:lpstr>
      <vt:lpstr>Olin</vt:lpstr>
      <vt:lpstr>Slide 32</vt:lpstr>
      <vt:lpstr>original</vt:lpstr>
      <vt:lpstr>Slope and Intercept</vt:lpstr>
      <vt:lpstr>PC1 and PC2</vt:lpstr>
      <vt:lpstr>Forest Grass Winter</vt:lpstr>
      <vt:lpstr>Forest Grass Summer</vt:lpstr>
      <vt:lpstr>Mean scatter good locations</vt:lpstr>
      <vt:lpstr>Mean scatter 1 bad location</vt:lpstr>
      <vt:lpstr>2st component good scatter</vt:lpstr>
      <vt:lpstr>2nd component bad scatter</vt:lpstr>
      <vt:lpstr>Slide 42</vt:lpstr>
      <vt:lpstr>Soil Moisture Error (Location)</vt:lpstr>
      <vt:lpstr>Soil Moisture in Time</vt:lpstr>
      <vt:lpstr>Original Vs Fault Removed</vt:lpstr>
      <vt:lpstr>Example of running algorithm</vt:lpstr>
      <vt:lpstr>Daily Basis</vt:lpstr>
      <vt:lpstr>Collected measurements</vt:lpstr>
      <vt:lpstr>Temporal Gap Filling</vt:lpstr>
      <vt:lpstr>Accuracy of gap-filling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gupchup</cp:lastModifiedBy>
  <cp:revision>151</cp:revision>
  <dcterms:created xsi:type="dcterms:W3CDTF">2006-08-16T00:00:00Z</dcterms:created>
  <dcterms:modified xsi:type="dcterms:W3CDTF">2010-09-17T17:47:47Z</dcterms:modified>
</cp:coreProperties>
</file>