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56" r:id="rId3"/>
    <p:sldId id="260" r:id="rId4"/>
    <p:sldId id="258" r:id="rId5"/>
    <p:sldId id="263" r:id="rId6"/>
    <p:sldId id="270" r:id="rId7"/>
    <p:sldId id="257" r:id="rId8"/>
    <p:sldId id="277" r:id="rId9"/>
    <p:sldId id="259" r:id="rId10"/>
    <p:sldId id="261" r:id="rId11"/>
    <p:sldId id="266" r:id="rId12"/>
    <p:sldId id="267" r:id="rId13"/>
    <p:sldId id="271" r:id="rId14"/>
    <p:sldId id="268" r:id="rId15"/>
    <p:sldId id="264" r:id="rId16"/>
    <p:sldId id="272" r:id="rId17"/>
    <p:sldId id="273" r:id="rId18"/>
    <p:sldId id="276" r:id="rId19"/>
    <p:sldId id="278" r:id="rId20"/>
    <p:sldId id="281" r:id="rId21"/>
    <p:sldId id="274" r:id="rId22"/>
    <p:sldId id="275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96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5626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arxiv.org/PS_cache/astro-ph/pdf/9901/9901300v1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  <p:pic>
        <p:nvPicPr>
          <p:cNvPr id="4" name="Picture 3" descr="Cubhill-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8200" y="640067"/>
            <a:ext cx="8046737" cy="62179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Accuracy of gap-filling</a:t>
            </a:r>
            <a:endParaRPr lang="en-US" dirty="0"/>
          </a:p>
        </p:txBody>
      </p:sp>
      <p:pic>
        <p:nvPicPr>
          <p:cNvPr id="4" name="Picture 3" descr="err_dist_locat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3866" y="762000"/>
            <a:ext cx="7323334" cy="59242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626768" y="762000"/>
            <a:ext cx="228600" cy="55626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33600" y="6211669"/>
            <a:ext cx="5424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Errors for some locations are actually due to faults </a:t>
            </a:r>
          </a:p>
          <a:p>
            <a:r>
              <a:rPr lang="en-US" dirty="0" smtClean="0"/>
              <a:t>Not necessarily due to the gap-filling method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Faults</a:t>
            </a:r>
            <a:endParaRPr lang="en-US" dirty="0"/>
          </a:p>
        </p:txBody>
      </p:sp>
      <p:pic>
        <p:nvPicPr>
          <p:cNvPr id="2051" name="Picture 3" descr="C:\Projects\Sensor\SpatialXcorr\corrfun\matlab\krig\out\Loc29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764280"/>
            <a:ext cx="4861560" cy="2865120"/>
          </a:xfrm>
          <a:prstGeom prst="rect">
            <a:avLst/>
          </a:prstGeom>
          <a:noFill/>
        </p:spPr>
      </p:pic>
      <p:pic>
        <p:nvPicPr>
          <p:cNvPr id="2052" name="Picture 4" descr="C:\Projects\Sensor\SpatialXcorr\corrfun\matlab\krig\out\Loc28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4876800" cy="279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Observations &amp; Incremental Robust PCA *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Data are faulty</a:t>
            </a:r>
          </a:p>
          <a:p>
            <a:pPr lvl="1"/>
            <a:r>
              <a:rPr lang="en-US" dirty="0" smtClean="0"/>
              <a:t>Pollutes the basis</a:t>
            </a:r>
          </a:p>
          <a:p>
            <a:pPr lvl="1"/>
            <a:r>
              <a:rPr lang="en-US" dirty="0" smtClean="0"/>
              <a:t>Impacts the quality of gap-filling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Basis is time-dependent</a:t>
            </a:r>
          </a:p>
          <a:p>
            <a:pPr lvl="1"/>
            <a:r>
              <a:rPr lang="en-US" dirty="0" smtClean="0"/>
              <a:t>Correlations are changing over time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Simultaneous fault-detection &amp; gap-filling</a:t>
            </a:r>
          </a:p>
          <a:p>
            <a:pPr lvl="1"/>
            <a:r>
              <a:rPr lang="en-US" dirty="0" smtClean="0"/>
              <a:t>Initialize basis using reliable data</a:t>
            </a:r>
          </a:p>
          <a:p>
            <a:pPr lvl="1"/>
            <a:r>
              <a:rPr lang="en-US" dirty="0" smtClean="0"/>
              <a:t>Using basis at time t, </a:t>
            </a:r>
          </a:p>
          <a:p>
            <a:pPr lvl="2"/>
            <a:r>
              <a:rPr lang="en-US" dirty="0" smtClean="0"/>
              <a:t>Detect and remove faulty readings</a:t>
            </a:r>
          </a:p>
          <a:p>
            <a:pPr lvl="2"/>
            <a:r>
              <a:rPr lang="en-US" dirty="0" smtClean="0"/>
              <a:t>Weight new vectors depending on residuals</a:t>
            </a:r>
          </a:p>
          <a:p>
            <a:pPr lvl="2"/>
            <a:r>
              <a:rPr lang="en-US" dirty="0" smtClean="0"/>
              <a:t>Update thresholds for declaring faults</a:t>
            </a:r>
          </a:p>
          <a:p>
            <a:pPr lvl="1"/>
            <a:r>
              <a:rPr lang="en-US" dirty="0" smtClean="0"/>
              <a:t>Iterate over data to improve estimates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2748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+  </a:t>
            </a:r>
            <a:r>
              <a:rPr lang="en-US" sz="1400" dirty="0" err="1" smtClean="0"/>
              <a:t>Budavári</a:t>
            </a:r>
            <a:r>
              <a:rPr lang="en-US" sz="1400" dirty="0" smtClean="0"/>
              <a:t>, T., Wild, V., Szalay, A. S., </a:t>
            </a:r>
            <a:r>
              <a:rPr lang="en-US" sz="1400" dirty="0" err="1" smtClean="0"/>
              <a:t>Dobos</a:t>
            </a:r>
            <a:r>
              <a:rPr lang="en-US" sz="1400" dirty="0" smtClean="0"/>
              <a:t>, L., Yip, C.-W. 2009 </a:t>
            </a:r>
            <a:r>
              <a:rPr lang="en-US" sz="1400" i="1" dirty="0" smtClean="0"/>
              <a:t>Monthly Notices of the Royal Astronomical Society</a:t>
            </a:r>
            <a:r>
              <a:rPr lang="en-US" sz="1400" dirty="0" smtClean="0"/>
              <a:t>, 394, 1496, http://adsabs.harvard.edu/abs/2009MNRAS.394.1496B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pFillSpaceDom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Gap-filling using sensor </a:t>
            </a:r>
            <a:r>
              <a:rPr lang="en-US" sz="3200" dirty="0" smtClean="0"/>
              <a:t>correlations </a:t>
            </a:r>
            <a:r>
              <a:rPr lang="en-US" sz="2400" dirty="0" smtClean="0"/>
              <a:t>(same as slide 8)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Iterative and Robust gap-filling</a:t>
            </a:r>
            <a:endParaRPr lang="en-US" dirty="0"/>
          </a:p>
        </p:txBody>
      </p:sp>
      <p:pic>
        <p:nvPicPr>
          <p:cNvPr id="5" name="Picture 4" descr="GapFillUpdateBa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3276600"/>
            <a:ext cx="6858000" cy="45720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71600" y="6211669"/>
            <a:ext cx="5925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Char char="-"/>
            </a:pPr>
            <a:r>
              <a:rPr lang="en-US" dirty="0" smtClean="0"/>
              <a:t>Fault removal leads to more gaps and less data to work with </a:t>
            </a:r>
          </a:p>
          <a:p>
            <a:pPr>
              <a:buFontTx/>
              <a:buChar char="-"/>
            </a:pPr>
            <a:r>
              <a:rPr lang="en-US" dirty="0" smtClean="0"/>
              <a:t>However, data looks much cleaner.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Impact of number of missing values</a:t>
            </a:r>
            <a:endParaRPr lang="en-US" dirty="0"/>
          </a:p>
        </p:txBody>
      </p:sp>
      <p:pic>
        <p:nvPicPr>
          <p:cNvPr id="6" name="Picture 5" descr="ImpactNumberGap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671512"/>
            <a:ext cx="7465219" cy="61864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33600" y="914400"/>
            <a:ext cx="4194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Even when &gt; 50% of the values are missing</a:t>
            </a:r>
          </a:p>
          <a:p>
            <a:r>
              <a:rPr lang="en-US" dirty="0" smtClean="0"/>
              <a:t>Reconstruction is fairly good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Iteration - I</a:t>
            </a:r>
            <a:endParaRPr lang="en-US" dirty="0"/>
          </a:p>
        </p:txBody>
      </p:sp>
      <p:pic>
        <p:nvPicPr>
          <p:cNvPr id="4" name="Picture 3" descr="GapFillUpdateBasisAllow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Iteration - II</a:t>
            </a:r>
            <a:endParaRPr lang="en-US" dirty="0"/>
          </a:p>
        </p:txBody>
      </p:sp>
      <p:pic>
        <p:nvPicPr>
          <p:cNvPr id="4" name="Picture 3" descr="GapFillUpdateBasisAllow50_Iter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Accuracy using spatiotemporal gap-filling</a:t>
            </a:r>
            <a:endParaRPr lang="en-US" sz="3600" dirty="0"/>
          </a:p>
        </p:txBody>
      </p:sp>
      <p:pic>
        <p:nvPicPr>
          <p:cNvPr id="4" name="Picture 3" descr="GapFillEva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781314"/>
            <a:ext cx="7323334" cy="59242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19600" y="609600"/>
            <a:ext cx="107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Locations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of running algorithm</a:t>
            </a:r>
            <a:endParaRPr lang="en-US" dirty="0"/>
          </a:p>
        </p:txBody>
      </p:sp>
      <p:pic>
        <p:nvPicPr>
          <p:cNvPr id="4" name="Content Placeholder 3" descr="TSeries29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33883" y="685800"/>
            <a:ext cx="6876234" cy="5562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Dataset</a:t>
            </a:r>
            <a:endParaRPr lang="en-US" dirty="0"/>
          </a:p>
        </p:txBody>
      </p:sp>
      <p:pic>
        <p:nvPicPr>
          <p:cNvPr id="5" name="Picture 4" descr="Gappy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ETC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Daily Basis</a:t>
            </a:r>
            <a:endParaRPr lang="en-US" dirty="0"/>
          </a:p>
        </p:txBody>
      </p:sp>
      <p:pic>
        <p:nvPicPr>
          <p:cNvPr id="5" name="Picture 4" descr="DailyBasi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067228"/>
            <a:ext cx="4571429" cy="3428572"/>
          </a:xfrm>
          <a:prstGeom prst="rect">
            <a:avLst/>
          </a:prstGeom>
        </p:spPr>
      </p:pic>
      <p:pic>
        <p:nvPicPr>
          <p:cNvPr id="7" name="Picture 6" descr="DailyBasisEner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95800" y="1067228"/>
            <a:ext cx="4571429" cy="3428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Collected measurements</a:t>
            </a:r>
            <a:endParaRPr lang="en-US" dirty="0"/>
          </a:p>
        </p:txBody>
      </p:sp>
      <p:pic>
        <p:nvPicPr>
          <p:cNvPr id="4" name="Picture 3" descr="CurrLagPlo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3942" y="847038"/>
            <a:ext cx="7872858" cy="5934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Data </a:t>
            </a:r>
            <a:r>
              <a:rPr lang="en-US" dirty="0" smtClean="0"/>
              <a:t>is </a:t>
            </a:r>
          </a:p>
          <a:p>
            <a:pPr lvl="1"/>
            <a:r>
              <a:rPr lang="en-US" dirty="0" smtClean="0"/>
              <a:t>Correlated in time and space</a:t>
            </a:r>
          </a:p>
          <a:p>
            <a:pPr lvl="1"/>
            <a:r>
              <a:rPr lang="en-US" dirty="0" smtClean="0"/>
              <a:t>Evolving over time (seasons)</a:t>
            </a:r>
          </a:p>
          <a:p>
            <a:pPr lvl="1"/>
            <a:r>
              <a:rPr lang="en-US" dirty="0" smtClean="0"/>
              <a:t>Gappy (Due to failures)</a:t>
            </a:r>
          </a:p>
          <a:p>
            <a:pPr lvl="1"/>
            <a:r>
              <a:rPr lang="en-US" dirty="0" smtClean="0"/>
              <a:t>Faulty (Noise, Jumps in values)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Temporal Gap Filling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is correlated in the temporal domain</a:t>
            </a:r>
          </a:p>
          <a:p>
            <a:endParaRPr lang="en-US" dirty="0" smtClean="0"/>
          </a:p>
          <a:p>
            <a:r>
              <a:rPr lang="en-US" dirty="0" smtClean="0"/>
              <a:t>Data shows</a:t>
            </a:r>
          </a:p>
          <a:p>
            <a:pPr lvl="1"/>
            <a:r>
              <a:rPr lang="en-US" dirty="0" smtClean="0"/>
              <a:t>Diurnal patterns</a:t>
            </a:r>
          </a:p>
          <a:p>
            <a:pPr lvl="1"/>
            <a:r>
              <a:rPr lang="en-US" dirty="0" smtClean="0"/>
              <a:t>Trends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Trends are modeled using slope and intercept</a:t>
            </a:r>
          </a:p>
          <a:p>
            <a:endParaRPr lang="en-US" dirty="0" smtClean="0"/>
          </a:p>
          <a:p>
            <a:r>
              <a:rPr lang="en-US" dirty="0" smtClean="0"/>
              <a:t>Correlations captured using functional PCA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 Filling (Connolly &amp; Szalay)</a:t>
            </a:r>
            <a:r>
              <a:rPr lang="en-US" baseline="30000" dirty="0" smtClean="0"/>
              <a:t>+</a:t>
            </a:r>
            <a:endParaRPr lang="en-US" baseline="30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95400"/>
            <a:ext cx="31718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09600" y="2362200"/>
            <a:ext cx="754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Original signal representation as a linear combination of orthogonal vectors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65151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5800" y="43434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Optimization function</a:t>
            </a:r>
          </a:p>
          <a:p>
            <a:r>
              <a:rPr lang="en-US" dirty="0" smtClean="0"/>
              <a:t>- W</a:t>
            </a:r>
            <a:r>
              <a:rPr lang="el-GR" baseline="-25000" dirty="0" smtClean="0"/>
              <a:t>λ</a:t>
            </a:r>
            <a:r>
              <a:rPr lang="en-US" baseline="-25000" dirty="0" smtClean="0"/>
              <a:t>  </a:t>
            </a:r>
            <a:r>
              <a:rPr lang="en-US" dirty="0" smtClean="0"/>
              <a:t>= 0 if data is </a:t>
            </a:r>
            <a:r>
              <a:rPr lang="en-US" dirty="0" smtClean="0"/>
              <a:t>absent</a:t>
            </a:r>
          </a:p>
          <a:p>
            <a:pPr>
              <a:buFontTx/>
              <a:buChar char="-"/>
            </a:pPr>
            <a:r>
              <a:rPr lang="en-US" dirty="0" smtClean="0"/>
              <a:t> Find coefficients, a</a:t>
            </a:r>
            <a:r>
              <a:rPr lang="en-US" baseline="-25000" dirty="0" smtClean="0"/>
              <a:t>i</a:t>
            </a:r>
            <a:r>
              <a:rPr lang="en-US" dirty="0" smtClean="0"/>
              <a:t>’s, that minimize function.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6019800"/>
            <a:ext cx="75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+  </a:t>
            </a:r>
            <a:r>
              <a:rPr lang="en-US" sz="1400" dirty="0" smtClean="0"/>
              <a:t>Connolly et </a:t>
            </a:r>
            <a:r>
              <a:rPr lang="en-US" sz="1400" dirty="0" smtClean="0"/>
              <a:t>al., </a:t>
            </a:r>
            <a:r>
              <a:rPr lang="en-US" sz="1400" b="1" dirty="0" smtClean="0"/>
              <a:t>A </a:t>
            </a:r>
            <a:r>
              <a:rPr lang="en-US" sz="1400" b="1" dirty="0" smtClean="0"/>
              <a:t>Robust Classification of Galaxy Spectra: Dealing with Noisy and Incomplete </a:t>
            </a:r>
            <a:r>
              <a:rPr lang="en-US" sz="1400" b="1" dirty="0" smtClean="0"/>
              <a:t>Data, </a:t>
            </a:r>
            <a:r>
              <a:rPr lang="en-US" sz="1400" dirty="0" smtClean="0">
                <a:hlinkClick r:id="rId4"/>
              </a:rPr>
              <a:t>http</a:t>
            </a:r>
            <a:r>
              <a:rPr lang="en-US" sz="1400" dirty="0" smtClean="0">
                <a:hlinkClick r:id="rId4"/>
              </a:rPr>
              <a:t>://</a:t>
            </a:r>
            <a:r>
              <a:rPr lang="en-US" sz="1400" dirty="0" smtClean="0">
                <a:hlinkClick r:id="rId4"/>
              </a:rPr>
              <a:t>arxiv.org/PS_cache/astro-ph/pdf/9901/9901300v1.pdf</a:t>
            </a:r>
            <a:endParaRPr lang="en-US" sz="1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Temperature </a:t>
            </a:r>
            <a:r>
              <a:rPr lang="en-US" dirty="0" smtClean="0"/>
              <a:t>Dataset </a:t>
            </a:r>
            <a:r>
              <a:rPr lang="en-US" sz="2900" dirty="0" smtClean="0"/>
              <a:t>(same as slide 2)</a:t>
            </a:r>
            <a:endParaRPr lang="en-US" sz="2900" dirty="0"/>
          </a:p>
        </p:txBody>
      </p:sp>
      <p:pic>
        <p:nvPicPr>
          <p:cNvPr id="5" name="Picture 4" descr="GappyDa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GapFillTimeDom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Gap-filling using Daily Basis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6320135"/>
            <a:ext cx="6715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Only 2% of the data could be filled using daily model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2590800" y="3886200"/>
            <a:ext cx="609600" cy="2438400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838200" y="1752600"/>
            <a:ext cx="8029794" cy="646331"/>
            <a:chOff x="838200" y="1752600"/>
            <a:chExt cx="8029794" cy="646331"/>
          </a:xfrm>
        </p:grpSpPr>
        <p:sp>
          <p:nvSpPr>
            <p:cNvPr id="6" name="Rectangle 5"/>
            <p:cNvSpPr/>
            <p:nvPr/>
          </p:nvSpPr>
          <p:spPr>
            <a:xfrm>
              <a:off x="838200" y="1828800"/>
              <a:ext cx="7086600" cy="304800"/>
            </a:xfrm>
            <a:prstGeom prst="rect">
              <a:avLst/>
            </a:prstGeom>
            <a:noFill/>
            <a:ln w="3492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077200" y="1752600"/>
              <a:ext cx="79079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Good </a:t>
              </a:r>
            </a:p>
            <a:p>
              <a:r>
                <a:rPr lang="en-US" dirty="0" smtClean="0"/>
                <a:t>Period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Observations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Hardware failures causes entire “days” of data to be missing</a:t>
            </a:r>
          </a:p>
          <a:p>
            <a:pPr lvl="1"/>
            <a:r>
              <a:rPr lang="en-US" dirty="0" smtClean="0"/>
              <a:t>Temporal method (only using temporal correlation) is less effective</a:t>
            </a:r>
          </a:p>
          <a:p>
            <a:endParaRPr lang="en-US" dirty="0" smtClean="0"/>
          </a:p>
          <a:p>
            <a:r>
              <a:rPr lang="en-US" dirty="0" smtClean="0"/>
              <a:t>If we look in the spatial domain,</a:t>
            </a:r>
          </a:p>
          <a:p>
            <a:pPr lvl="1"/>
            <a:r>
              <a:rPr lang="en-US" dirty="0" smtClean="0"/>
              <a:t>For a given time, at least &gt; 50% of the sensors are active</a:t>
            </a:r>
            <a:endParaRPr lang="en-US" dirty="0" smtClean="0"/>
          </a:p>
          <a:p>
            <a:pPr lvl="1"/>
            <a:r>
              <a:rPr lang="en-US" dirty="0" smtClean="0"/>
              <a:t>Use the spatial basis instead.</a:t>
            </a:r>
          </a:p>
          <a:p>
            <a:pPr lvl="1"/>
            <a:r>
              <a:rPr lang="en-US" dirty="0" smtClean="0"/>
              <a:t>Initialize spatial basis using the period marked “good period” in previous slide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GapFillSpaceDoma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713232"/>
            <a:ext cx="7548667" cy="61065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Gap-filling using sensor correlations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143000" y="5257800"/>
            <a:ext cx="6629400" cy="609600"/>
          </a:xfrm>
          <a:prstGeom prst="rect">
            <a:avLst/>
          </a:prstGeom>
          <a:noFill/>
          <a:ln w="3492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3048000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712368" y="3340768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34000" y="2667000"/>
            <a:ext cx="304800" cy="6096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121568" y="3541296"/>
            <a:ext cx="304800" cy="304800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15000" y="2743200"/>
            <a:ext cx="12186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Faulty data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57400" y="6172200"/>
            <a:ext cx="546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Too many missing readings for this period (Snow storm!)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6085</TotalTime>
  <Words>429</Words>
  <Application>Microsoft Office PowerPoint</Application>
  <PresentationFormat>On-screen Show (4:3)</PresentationFormat>
  <Paragraphs>77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Locations</vt:lpstr>
      <vt:lpstr>Soil Temperature Dataset</vt:lpstr>
      <vt:lpstr>Observations</vt:lpstr>
      <vt:lpstr>Temporal Gap Filling</vt:lpstr>
      <vt:lpstr>Gap Filling (Connolly &amp; Szalay)+</vt:lpstr>
      <vt:lpstr>Soil Temperature Dataset (same as slide 2)</vt:lpstr>
      <vt:lpstr>Gap-filling using Daily Basis</vt:lpstr>
      <vt:lpstr>Observations</vt:lpstr>
      <vt:lpstr>Gap-filling using sensor correlations </vt:lpstr>
      <vt:lpstr>Accuracy of gap-filling</vt:lpstr>
      <vt:lpstr>Examples of Faults</vt:lpstr>
      <vt:lpstr>Observations &amp; Incremental Robust PCA *</vt:lpstr>
      <vt:lpstr>Gap-filling using sensor correlations (same as slide 8) </vt:lpstr>
      <vt:lpstr>Iterative and Robust gap-filling</vt:lpstr>
      <vt:lpstr>Impact of number of missing values</vt:lpstr>
      <vt:lpstr>Iteration - I</vt:lpstr>
      <vt:lpstr>Iteration - II</vt:lpstr>
      <vt:lpstr>Accuracy using spatiotemporal gap-filling</vt:lpstr>
      <vt:lpstr>Example of running algorithm</vt:lpstr>
      <vt:lpstr>ETC</vt:lpstr>
      <vt:lpstr>Daily Basis</vt:lpstr>
      <vt:lpstr>Collected measurements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Original Dataset (Fills only 2%)</dc:title>
  <dc:creator/>
  <cp:lastModifiedBy>gupchup</cp:lastModifiedBy>
  <cp:revision>86</cp:revision>
  <dcterms:created xsi:type="dcterms:W3CDTF">2006-08-16T00:00:00Z</dcterms:created>
  <dcterms:modified xsi:type="dcterms:W3CDTF">2010-06-21T18:39:45Z</dcterms:modified>
</cp:coreProperties>
</file>