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2" r:id="rId2"/>
    <p:sldId id="256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  <p:sldId id="269" r:id="rId15"/>
    <p:sldId id="270" r:id="rId16"/>
    <p:sldId id="268" r:id="rId17"/>
    <p:sldId id="273" r:id="rId18"/>
    <p:sldId id="274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969E2-B5B2-4C6B-A743-0FA349943C1C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5507A-5D99-4FB3-8375-799103E78F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507A-5D99-4FB3-8375-799103E78F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Brazil Timestamp Reconstruction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Node States &amp; Events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1828800"/>
            <a:ext cx="22860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412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SENSE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(final)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562600" y="1828800"/>
            <a:ext cx="22860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412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DOWN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(final)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76600" y="4419600"/>
            <a:ext cx="2286000" cy="1066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LISTEN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04800" y="1143000"/>
            <a:ext cx="1491915" cy="1118937"/>
          </a:xfrm>
          <a:custGeom>
            <a:avLst/>
            <a:gdLst>
              <a:gd name="connsiteX0" fmla="*/ 1022683 w 1022683"/>
              <a:gd name="connsiteY0" fmla="*/ 547437 h 872290"/>
              <a:gd name="connsiteX1" fmla="*/ 72189 w 1022683"/>
              <a:gd name="connsiteY1" fmla="*/ 54142 h 872290"/>
              <a:gd name="connsiteX2" fmla="*/ 589547 w 1022683"/>
              <a:gd name="connsiteY2" fmla="*/ 872290 h 87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683" h="872290">
                <a:moveTo>
                  <a:pt x="1022683" y="547437"/>
                </a:moveTo>
                <a:cubicBezTo>
                  <a:pt x="583530" y="273718"/>
                  <a:pt x="144378" y="0"/>
                  <a:pt x="72189" y="54142"/>
                </a:cubicBezTo>
                <a:cubicBezTo>
                  <a:pt x="0" y="108284"/>
                  <a:pt x="501316" y="743953"/>
                  <a:pt x="589547" y="872290"/>
                </a:cubicBezTo>
              </a:path>
            </a:pathLst>
          </a:cu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12954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 rot="14015215">
            <a:off x="1628776" y="2773724"/>
            <a:ext cx="991177" cy="1086904"/>
          </a:xfrm>
          <a:custGeom>
            <a:avLst/>
            <a:gdLst>
              <a:gd name="connsiteX0" fmla="*/ 1022683 w 1022683"/>
              <a:gd name="connsiteY0" fmla="*/ 547437 h 872290"/>
              <a:gd name="connsiteX1" fmla="*/ 72189 w 1022683"/>
              <a:gd name="connsiteY1" fmla="*/ 54142 h 872290"/>
              <a:gd name="connsiteX2" fmla="*/ 589547 w 1022683"/>
              <a:gd name="connsiteY2" fmla="*/ 872290 h 87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683" h="872290">
                <a:moveTo>
                  <a:pt x="1022683" y="547437"/>
                </a:moveTo>
                <a:cubicBezTo>
                  <a:pt x="583530" y="273718"/>
                  <a:pt x="144378" y="0"/>
                  <a:pt x="72189" y="54142"/>
                </a:cubicBezTo>
                <a:cubicBezTo>
                  <a:pt x="0" y="108284"/>
                  <a:pt x="501316" y="743953"/>
                  <a:pt x="589547" y="872290"/>
                </a:cubicBezTo>
              </a:path>
            </a:pathLst>
          </a:cu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66800" y="3048000"/>
            <a:ext cx="87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beacon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4"/>
            <a:endCxn id="7" idx="7"/>
          </p:cNvCxnSpPr>
          <p:nvPr/>
        </p:nvCxnSpPr>
        <p:spPr>
          <a:xfrm rot="5400000">
            <a:off x="5126598" y="2996826"/>
            <a:ext cx="1680229" cy="147777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1"/>
            <a:endCxn id="4" idx="5"/>
          </p:cNvCxnSpPr>
          <p:nvPr/>
        </p:nvCxnSpPr>
        <p:spPr>
          <a:xfrm rot="16200000" flipV="1">
            <a:off x="2472671" y="3437123"/>
            <a:ext cx="1836458" cy="44095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 rot="13635360">
            <a:off x="3741143" y="5359572"/>
            <a:ext cx="991177" cy="1086904"/>
          </a:xfrm>
          <a:custGeom>
            <a:avLst/>
            <a:gdLst>
              <a:gd name="connsiteX0" fmla="*/ 1022683 w 1022683"/>
              <a:gd name="connsiteY0" fmla="*/ 547437 h 872290"/>
              <a:gd name="connsiteX1" fmla="*/ 72189 w 1022683"/>
              <a:gd name="connsiteY1" fmla="*/ 54142 h 872290"/>
              <a:gd name="connsiteX2" fmla="*/ 589547 w 1022683"/>
              <a:gd name="connsiteY2" fmla="*/ 872290 h 87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683" h="872290">
                <a:moveTo>
                  <a:pt x="1022683" y="547437"/>
                </a:moveTo>
                <a:cubicBezTo>
                  <a:pt x="583530" y="273718"/>
                  <a:pt x="144378" y="0"/>
                  <a:pt x="72189" y="54142"/>
                </a:cubicBezTo>
                <a:cubicBezTo>
                  <a:pt x="0" y="108284"/>
                  <a:pt x="501316" y="743953"/>
                  <a:pt x="589547" y="872290"/>
                </a:cubicBezTo>
              </a:path>
            </a:pathLst>
          </a:cu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276600" y="3048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495800" y="5867400"/>
            <a:ext cx="90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4" idx="6"/>
            <a:endCxn id="6" idx="2"/>
          </p:cNvCxnSpPr>
          <p:nvPr/>
        </p:nvCxnSpPr>
        <p:spPr>
          <a:xfrm>
            <a:off x="3505200" y="2362200"/>
            <a:ext cx="20574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38600" y="1981200"/>
            <a:ext cx="120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Turning off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 rot="12043061">
            <a:off x="7021686" y="2703958"/>
            <a:ext cx="991177" cy="1086904"/>
          </a:xfrm>
          <a:custGeom>
            <a:avLst/>
            <a:gdLst>
              <a:gd name="connsiteX0" fmla="*/ 1022683 w 1022683"/>
              <a:gd name="connsiteY0" fmla="*/ 547437 h 872290"/>
              <a:gd name="connsiteX1" fmla="*/ 72189 w 1022683"/>
              <a:gd name="connsiteY1" fmla="*/ 54142 h 872290"/>
              <a:gd name="connsiteX2" fmla="*/ 589547 w 1022683"/>
              <a:gd name="connsiteY2" fmla="*/ 872290 h 87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683" h="872290">
                <a:moveTo>
                  <a:pt x="1022683" y="547437"/>
                </a:moveTo>
                <a:cubicBezTo>
                  <a:pt x="583530" y="273718"/>
                  <a:pt x="144378" y="0"/>
                  <a:pt x="72189" y="54142"/>
                </a:cubicBezTo>
                <a:cubicBezTo>
                  <a:pt x="0" y="108284"/>
                  <a:pt x="501316" y="743953"/>
                  <a:pt x="589547" y="872290"/>
                </a:cubicBezTo>
              </a:path>
            </a:pathLst>
          </a:cu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772400" y="2895600"/>
            <a:ext cx="976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</a:t>
            </a:r>
          </a:p>
          <a:p>
            <a:r>
              <a:rPr lang="en-US" dirty="0" smtClean="0"/>
              <a:t>Reboots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2286000" y="3505200"/>
            <a:ext cx="1828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67400" y="3810000"/>
            <a:ext cx="10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up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38400" y="3810000"/>
            <a:ext cx="8933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Periodic</a:t>
            </a:r>
          </a:p>
          <a:p>
            <a:r>
              <a:rPr lang="en-US" sz="1400" dirty="0" smtClean="0"/>
              <a:t>Anchor </a:t>
            </a:r>
          </a:p>
          <a:p>
            <a:r>
              <a:rPr lang="en-US" sz="1400" dirty="0" smtClean="0"/>
              <a:t>collection</a:t>
            </a:r>
            <a:endParaRPr lang="en-US" sz="1400" dirty="0" smtClean="0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4914900" y="3009900"/>
            <a:ext cx="1600200" cy="1371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18637355">
            <a:off x="4739312" y="3526494"/>
            <a:ext cx="1203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Turning off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/>
              <a:t>Topology : Cub hill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Segment Model  : Poisson (mu)  [ ~ 2 days ]</a:t>
            </a:r>
          </a:p>
          <a:p>
            <a:pPr lvl="2"/>
            <a:r>
              <a:rPr lang="en-US" dirty="0" err="1" smtClean="0"/>
              <a:t>Prob</a:t>
            </a:r>
            <a:r>
              <a:rPr lang="en-US" dirty="0" smtClean="0"/>
              <a:t> (stay down for a while) = 0.05</a:t>
            </a:r>
          </a:p>
          <a:p>
            <a:pPr lvl="2"/>
            <a:r>
              <a:rPr lang="en-US" dirty="0" smtClean="0"/>
              <a:t>Amount of time node stays down ~ U (0 12hrs)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Beacon frequency (30s)</a:t>
            </a:r>
          </a:p>
          <a:p>
            <a:pPr lvl="1"/>
            <a:r>
              <a:rPr lang="en-US" dirty="0" smtClean="0"/>
              <a:t>Wake up / Listen (after reboot &amp; every “x” hours)</a:t>
            </a:r>
          </a:p>
          <a:p>
            <a:pPr lvl="1"/>
            <a:r>
              <a:rPr lang="en-US" dirty="0" smtClean="0"/>
              <a:t>Communication Model</a:t>
            </a:r>
          </a:p>
          <a:p>
            <a:pPr lvl="2"/>
            <a:r>
              <a:rPr lang="en-US" dirty="0" smtClean="0"/>
              <a:t>Neighbor : Anyone within 30m of another node</a:t>
            </a:r>
          </a:p>
          <a:p>
            <a:pPr lvl="2"/>
            <a:r>
              <a:rPr lang="en-US" smtClean="0"/>
              <a:t>Communication </a:t>
            </a:r>
            <a:r>
              <a:rPr lang="en-US" dirty="0" smtClean="0"/>
              <a:t>delay ~ U(10ms, 20 ms) </a:t>
            </a:r>
          </a:p>
          <a:p>
            <a:pPr lvl="2"/>
            <a:r>
              <a:rPr lang="en-US" dirty="0" err="1" smtClean="0"/>
              <a:t>Prob</a:t>
            </a:r>
            <a:r>
              <a:rPr lang="en-US" dirty="0" smtClean="0"/>
              <a:t> (success) = 0.95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Clock Drift : x </a:t>
            </a:r>
            <a:r>
              <a:rPr lang="en-US" dirty="0" err="1" smtClean="0"/>
              <a:t>ppm</a:t>
            </a:r>
            <a:r>
              <a:rPr lang="en-US" dirty="0" smtClean="0"/>
              <a:t> ( typically, 40 </a:t>
            </a:r>
            <a:r>
              <a:rPr lang="en-US" dirty="0" err="1" smtClean="0"/>
              <a:t>ppm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GPSSync</a:t>
            </a:r>
            <a:r>
              <a:rPr lang="en-US" dirty="0" smtClean="0"/>
              <a:t> : On Reboot &amp; every 6 hours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Known sensing process : Sine (1 day) + trend</a:t>
            </a:r>
          </a:p>
          <a:p>
            <a:pPr lvl="1"/>
            <a:r>
              <a:rPr lang="en-US" dirty="0" smtClean="0"/>
              <a:t>Sampling Frequency : 30s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4" name="Content Placeholder 3" descr="FakeData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914400"/>
            <a:ext cx="7428458" cy="5679111"/>
          </a:xfrm>
        </p:spPr>
      </p:pic>
      <p:sp>
        <p:nvSpPr>
          <p:cNvPr id="5" name="TextBox 4"/>
          <p:cNvSpPr txBox="1"/>
          <p:nvPr/>
        </p:nvSpPr>
        <p:spPr>
          <a:xfrm>
            <a:off x="3810000" y="6400800"/>
            <a:ext cx="110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Unixts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16775" y="3048000"/>
            <a:ext cx="325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Fake Data value (Sine + trend)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Segments</a:t>
            </a:r>
            <a:endParaRPr lang="en-US" dirty="0"/>
          </a:p>
        </p:txBody>
      </p:sp>
      <p:pic>
        <p:nvPicPr>
          <p:cNvPr id="4" name="Picture 3" descr="segment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1" y="1059242"/>
            <a:ext cx="7385616" cy="56463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6400800"/>
            <a:ext cx="110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Unixts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301427" y="3048000"/>
            <a:ext cx="1417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Localclock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362200" y="1905000"/>
            <a:ext cx="685800" cy="2438400"/>
            <a:chOff x="2362200" y="1905000"/>
            <a:chExt cx="685800" cy="2438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362200" y="2438400"/>
              <a:ext cx="152400" cy="1905000"/>
              <a:chOff x="2362200" y="2438400"/>
              <a:chExt cx="152400" cy="1905000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2362200" y="24384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>
                <a:off x="2362200" y="41910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6" idx="3"/>
                <a:endCxn id="8" idx="0"/>
              </p:cNvCxnSpPr>
              <p:nvPr/>
            </p:nvCxnSpPr>
            <p:spPr>
              <a:xfrm rot="5400000">
                <a:off x="1638300" y="3390900"/>
                <a:ext cx="1600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>
              <a:off x="2590800" y="2209800"/>
              <a:ext cx="152400" cy="2057400"/>
              <a:chOff x="2590800" y="2209800"/>
              <a:chExt cx="152400" cy="2057400"/>
            </a:xfrm>
          </p:grpSpPr>
          <p:sp>
            <p:nvSpPr>
              <p:cNvPr id="15" name="Isosceles Triangle 14"/>
              <p:cNvSpPr/>
              <p:nvPr/>
            </p:nvSpPr>
            <p:spPr>
              <a:xfrm>
                <a:off x="2590800" y="22098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2590800" y="41148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>
                <a:stCxn id="15" idx="3"/>
                <a:endCxn id="16" idx="0"/>
              </p:cNvCxnSpPr>
              <p:nvPr/>
            </p:nvCxnSpPr>
            <p:spPr>
              <a:xfrm rot="5400000">
                <a:off x="1790700" y="3238500"/>
                <a:ext cx="1752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2895600" y="1905000"/>
              <a:ext cx="152400" cy="2209800"/>
              <a:chOff x="2895600" y="1905000"/>
              <a:chExt cx="152400" cy="2209800"/>
            </a:xfrm>
          </p:grpSpPr>
          <p:sp>
            <p:nvSpPr>
              <p:cNvPr id="19" name="Isosceles Triangle 18"/>
              <p:cNvSpPr/>
              <p:nvPr/>
            </p:nvSpPr>
            <p:spPr>
              <a:xfrm>
                <a:off x="2895600" y="19050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>
              <a:xfrm>
                <a:off x="2895600" y="3962400"/>
                <a:ext cx="152400" cy="152400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  <a:alpha val="63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9" idx="3"/>
                <a:endCxn id="20" idx="0"/>
              </p:cNvCxnSpPr>
              <p:nvPr/>
            </p:nvCxnSpPr>
            <p:spPr>
              <a:xfrm rot="5400000">
                <a:off x="2019300" y="3009900"/>
                <a:ext cx="1905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Java 1.5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Used priority queues to simulate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Timestamp Reconstruction (C#)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287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Form a forest of &lt;nodes, </a:t>
            </a:r>
            <a:r>
              <a:rPr lang="en-US" dirty="0" err="1" smtClean="0"/>
              <a:t>rbt</a:t>
            </a:r>
            <a:r>
              <a:rPr lang="en-US" dirty="0" smtClean="0"/>
              <a:t>#&gt; pairs</a:t>
            </a:r>
          </a:p>
          <a:p>
            <a:r>
              <a:rPr lang="en-US" dirty="0" smtClean="0"/>
              <a:t>Form all &lt;local, local&gt; fits</a:t>
            </a:r>
          </a:p>
          <a:p>
            <a:pPr lvl="1"/>
            <a:r>
              <a:rPr lang="en-US" dirty="0" smtClean="0"/>
              <a:t>record the goodness of fit (</a:t>
            </a:r>
            <a:r>
              <a:rPr lang="en-US" dirty="0" err="1" smtClean="0"/>
              <a:t>ChiSquare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fit for the GPS segments</a:t>
            </a:r>
          </a:p>
          <a:p>
            <a:r>
              <a:rPr lang="en-US" dirty="0" err="1" smtClean="0"/>
              <a:t>curr</a:t>
            </a:r>
            <a:r>
              <a:rPr lang="en-US" dirty="0" smtClean="0"/>
              <a:t> = {</a:t>
            </a:r>
            <a:r>
              <a:rPr lang="en-US" dirty="0" err="1" smtClean="0"/>
              <a:t>gpsSegments</a:t>
            </a:r>
            <a:r>
              <a:rPr lang="en-US" dirty="0" smtClean="0"/>
              <a:t>}</a:t>
            </a:r>
          </a:p>
          <a:p>
            <a:r>
              <a:rPr lang="en-US" dirty="0" smtClean="0"/>
              <a:t>While (!empty(</a:t>
            </a:r>
            <a:r>
              <a:rPr lang="en-US" dirty="0" err="1" smtClean="0"/>
              <a:t>curr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a = </a:t>
            </a:r>
            <a:r>
              <a:rPr lang="en-US" dirty="0" err="1" smtClean="0"/>
              <a:t>Dequeue</a:t>
            </a:r>
            <a:r>
              <a:rPr lang="en-US" dirty="0" smtClean="0"/>
              <a:t>(</a:t>
            </a:r>
            <a:r>
              <a:rPr lang="en-US" dirty="0" err="1" smtClean="0"/>
              <a:t>curr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exists(</a:t>
            </a:r>
            <a:r>
              <a:rPr lang="en-US" dirty="0" err="1" smtClean="0"/>
              <a:t>globalFit</a:t>
            </a:r>
            <a:r>
              <a:rPr lang="en-US" dirty="0" smtClean="0"/>
              <a:t>(a) &amp; </a:t>
            </a:r>
            <a:r>
              <a:rPr lang="en-US" dirty="0" err="1" smtClean="0"/>
              <a:t>localFit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))    </a:t>
            </a:r>
            <a:r>
              <a:rPr lang="en-US" dirty="0" smtClean="0"/>
              <a:t>	</a:t>
            </a:r>
            <a:r>
              <a:rPr lang="en-US" sz="1400" dirty="0" smtClean="0"/>
              <a:t>// </a:t>
            </a:r>
            <a:r>
              <a:rPr lang="en-US" sz="1400" dirty="0" smtClean="0"/>
              <a:t>for all neighbors of a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currFit</a:t>
            </a:r>
            <a:r>
              <a:rPr lang="en-US" dirty="0" smtClean="0"/>
              <a:t>(b) = Map (</a:t>
            </a:r>
            <a:r>
              <a:rPr lang="en-US" dirty="0" err="1" smtClean="0"/>
              <a:t>a,b</a:t>
            </a:r>
            <a:r>
              <a:rPr lang="en-US" dirty="0" smtClean="0"/>
              <a:t>)    </a:t>
            </a:r>
            <a:r>
              <a:rPr lang="en-US" dirty="0" smtClean="0"/>
              <a:t>			</a:t>
            </a:r>
            <a:r>
              <a:rPr lang="en-US" sz="1400" dirty="0" smtClean="0"/>
              <a:t>// </a:t>
            </a:r>
            <a:r>
              <a:rPr lang="en-US" sz="1400" dirty="0" smtClean="0"/>
              <a:t>use &lt;</a:t>
            </a:r>
            <a:r>
              <a:rPr lang="en-US" sz="1400" dirty="0" err="1" smtClean="0"/>
              <a:t>a,b</a:t>
            </a:r>
            <a:r>
              <a:rPr lang="en-US" sz="1400" dirty="0" smtClean="0"/>
              <a:t>&gt; local fit to get a global fit for b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ChiSquare</a:t>
            </a:r>
            <a:r>
              <a:rPr lang="en-US" dirty="0" smtClean="0"/>
              <a:t>(</a:t>
            </a:r>
            <a:r>
              <a:rPr lang="en-US" dirty="0" err="1" smtClean="0"/>
              <a:t>currFit</a:t>
            </a:r>
            <a:r>
              <a:rPr lang="en-US" dirty="0" smtClean="0"/>
              <a:t> (b) &lt; </a:t>
            </a:r>
            <a:r>
              <a:rPr lang="en-US" dirty="0" err="1" smtClean="0"/>
              <a:t>globalFit</a:t>
            </a:r>
            <a:r>
              <a:rPr lang="en-US" dirty="0" smtClean="0"/>
              <a:t>(b))</a:t>
            </a:r>
          </a:p>
          <a:p>
            <a:pPr lvl="3"/>
            <a:r>
              <a:rPr lang="en-US" dirty="0" err="1" smtClean="0"/>
              <a:t>globalFit</a:t>
            </a:r>
            <a:r>
              <a:rPr lang="en-US" dirty="0" smtClean="0"/>
              <a:t> (b) = </a:t>
            </a:r>
            <a:r>
              <a:rPr lang="en-US" dirty="0" err="1" smtClean="0"/>
              <a:t>currFit</a:t>
            </a:r>
            <a:r>
              <a:rPr lang="en-US" dirty="0" smtClean="0"/>
              <a:t> (b) </a:t>
            </a:r>
            <a:r>
              <a:rPr lang="en-US" dirty="0" smtClean="0"/>
              <a:t>			</a:t>
            </a:r>
            <a:r>
              <a:rPr lang="en-US" sz="1400" dirty="0" smtClean="0"/>
              <a:t>//  </a:t>
            </a:r>
            <a:r>
              <a:rPr lang="en-US" sz="1400" dirty="0" smtClean="0"/>
              <a:t>if new fit is better, update!</a:t>
            </a:r>
          </a:p>
          <a:p>
            <a:pPr lvl="3"/>
            <a:r>
              <a:rPr lang="en-US" dirty="0" smtClean="0"/>
              <a:t>Update </a:t>
            </a:r>
            <a:r>
              <a:rPr lang="en-US" dirty="0" err="1" smtClean="0"/>
              <a:t>ChiSquare</a:t>
            </a:r>
            <a:r>
              <a:rPr lang="en-US" dirty="0" smtClean="0"/>
              <a:t> (b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Parent(b) = </a:t>
            </a:r>
            <a:r>
              <a:rPr lang="en-US" dirty="0" smtClean="0"/>
              <a:t>a		</a:t>
            </a:r>
            <a:r>
              <a:rPr lang="en-US" dirty="0" smtClean="0"/>
              <a:t> </a:t>
            </a:r>
            <a:r>
              <a:rPr lang="en-US" dirty="0" smtClean="0"/>
              <a:t>		</a:t>
            </a:r>
            <a:r>
              <a:rPr lang="en-US" sz="1400" dirty="0" smtClean="0"/>
              <a:t>// update new parent of a</a:t>
            </a:r>
          </a:p>
          <a:p>
            <a:pPr lvl="2"/>
            <a:r>
              <a:rPr lang="en-US" dirty="0" err="1" smtClean="0"/>
              <a:t>Enqueue</a:t>
            </a:r>
            <a:r>
              <a:rPr lang="en-US" dirty="0" smtClean="0"/>
              <a:t>(</a:t>
            </a:r>
            <a:r>
              <a:rPr lang="en-US" dirty="0" err="1" smtClean="0"/>
              <a:t>curr</a:t>
            </a:r>
            <a:r>
              <a:rPr lang="en-US" dirty="0" smtClean="0"/>
              <a:t>, b)	</a:t>
            </a:r>
            <a:r>
              <a:rPr lang="en-US" dirty="0" smtClean="0"/>
              <a:t>		</a:t>
            </a:r>
            <a:r>
              <a:rPr lang="en-US" sz="1400" dirty="0" smtClean="0"/>
              <a:t>// </a:t>
            </a:r>
            <a:r>
              <a:rPr lang="en-US" sz="1400" dirty="0" smtClean="0"/>
              <a:t>Add b to </a:t>
            </a:r>
            <a:r>
              <a:rPr lang="en-US" sz="1400" dirty="0" err="1" smtClean="0"/>
              <a:t>curr</a:t>
            </a:r>
            <a:r>
              <a:rPr lang="en-US" sz="1400" dirty="0" smtClean="0"/>
              <a:t> </a:t>
            </a:r>
            <a:r>
              <a:rPr lang="en-US" sz="1400" dirty="0" smtClean="0"/>
              <a:t>list</a:t>
            </a:r>
            <a:endParaRPr lang="en-US" dirty="0" smtClean="0"/>
          </a:p>
          <a:p>
            <a:r>
              <a:rPr lang="en-US" dirty="0" smtClean="0"/>
              <a:t>End of While</a:t>
            </a:r>
          </a:p>
          <a:p>
            <a:pPr lvl="3"/>
            <a:endParaRPr lang="en-US" sz="1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 week simulation - No Drift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2895600"/>
          </a:xfrm>
        </p:spPr>
        <p:txBody>
          <a:bodyPr/>
          <a:lstStyle/>
          <a:p>
            <a:r>
              <a:rPr lang="en-US" dirty="0" smtClean="0"/>
              <a:t>54 nodes (1 GPS node + 53 Sensing nodes)</a:t>
            </a:r>
          </a:p>
          <a:p>
            <a:r>
              <a:rPr lang="en-US" dirty="0" smtClean="0"/>
              <a:t>214 segments</a:t>
            </a:r>
          </a:p>
          <a:p>
            <a:r>
              <a:rPr lang="en-US" dirty="0" smtClean="0"/>
              <a:t>Anchors collection scheme</a:t>
            </a:r>
          </a:p>
          <a:p>
            <a:pPr lvl="1"/>
            <a:r>
              <a:rPr lang="en-US" dirty="0" smtClean="0"/>
              <a:t>All neighbors</a:t>
            </a:r>
          </a:p>
          <a:p>
            <a:pPr lvl="1"/>
            <a:r>
              <a:rPr lang="en-US" dirty="0" smtClean="0"/>
              <a:t>6 hour collection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480" y="3886200"/>
            <a:ext cx="8756892" cy="278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457200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s err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8200" y="5334000"/>
            <a:ext cx="83820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Reconstruction with Clock Drift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03472"/>
            <a:ext cx="8628432" cy="288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78" y="3875093"/>
            <a:ext cx="8629650" cy="288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Error CDF</a:t>
            </a:r>
            <a:endParaRPr lang="en-US" dirty="0"/>
          </a:p>
        </p:txBody>
      </p:sp>
      <p:pic>
        <p:nvPicPr>
          <p:cNvPr id="4" name="Picture 3" descr="ClockDriftErro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990600"/>
            <a:ext cx="7058174" cy="5709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Explore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More sophisticated drift in </a:t>
            </a:r>
            <a:r>
              <a:rPr lang="en-US" dirty="0" err="1" smtClean="0"/>
              <a:t>localclock</a:t>
            </a:r>
            <a:endParaRPr lang="en-US" dirty="0" smtClean="0"/>
          </a:p>
          <a:p>
            <a:r>
              <a:rPr lang="en-US" dirty="0" smtClean="0"/>
              <a:t>Add a random noise to the process (sine + trend + noise)</a:t>
            </a:r>
          </a:p>
          <a:p>
            <a:r>
              <a:rPr lang="en-US" dirty="0" smtClean="0"/>
              <a:t>Optimal # of anchors needed for a given accuracy</a:t>
            </a:r>
          </a:p>
          <a:p>
            <a:r>
              <a:rPr lang="en-US" dirty="0" smtClean="0"/>
              <a:t>Space-accuracy tradeoff</a:t>
            </a:r>
          </a:p>
          <a:p>
            <a:pPr lvl="1"/>
            <a:r>
              <a:rPr lang="en-US" dirty="0" smtClean="0"/>
              <a:t>Collecting anchors from all neighbors is costly (space wise)</a:t>
            </a:r>
          </a:p>
          <a:p>
            <a:pPr lvl="2"/>
            <a:r>
              <a:rPr lang="en-US" dirty="0" smtClean="0"/>
              <a:t>Is it really needed?</a:t>
            </a:r>
          </a:p>
          <a:p>
            <a:pPr lvl="1"/>
            <a:r>
              <a:rPr lang="en-US" dirty="0" smtClean="0"/>
              <a:t>More anchors from a few reliable neighbors with long segments should be better</a:t>
            </a:r>
          </a:p>
          <a:p>
            <a:r>
              <a:rPr lang="en-US" dirty="0" smtClean="0"/>
              <a:t>Earliest </a:t>
            </a:r>
            <a:r>
              <a:rPr lang="en-US" dirty="0" smtClean="0"/>
              <a:t>reconstruction (online case) </a:t>
            </a:r>
            <a:r>
              <a:rPr lang="en-US" dirty="0" smtClean="0"/>
              <a:t>Vs Best reconstruction</a:t>
            </a:r>
          </a:p>
          <a:p>
            <a:pPr lvl="1"/>
            <a:r>
              <a:rPr lang="en-US" dirty="0" smtClean="0"/>
              <a:t>Currently </a:t>
            </a:r>
            <a:r>
              <a:rPr lang="en-US" dirty="0" err="1" smtClean="0"/>
              <a:t>Djiktra</a:t>
            </a:r>
            <a:r>
              <a:rPr lang="en-US" dirty="0" smtClean="0"/>
              <a:t>-like algorithm used </a:t>
            </a:r>
            <a:r>
              <a:rPr lang="en-US" dirty="0" smtClean="0"/>
              <a:t>for reconstruction</a:t>
            </a:r>
          </a:p>
          <a:p>
            <a:r>
              <a:rPr lang="en-US" dirty="0" smtClean="0"/>
              <a:t>Reboots are not random</a:t>
            </a:r>
          </a:p>
          <a:p>
            <a:pPr lvl="1"/>
            <a:r>
              <a:rPr lang="en-US" dirty="0" smtClean="0"/>
              <a:t> Link reboots to download times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Reboots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33400" y="990600"/>
            <a:ext cx="7058174" cy="5709782"/>
            <a:chOff x="990600" y="990600"/>
            <a:chExt cx="7058174" cy="5709782"/>
          </a:xfrm>
        </p:grpSpPr>
        <p:pic>
          <p:nvPicPr>
            <p:cNvPr id="7" name="Picture 6" descr="PoissFi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600" y="990600"/>
              <a:ext cx="7058174" cy="5709782"/>
            </a:xfrm>
            <a:prstGeom prst="rect">
              <a:avLst/>
            </a:prstGeom>
          </p:spPr>
        </p:pic>
        <p:grpSp>
          <p:nvGrpSpPr>
            <p:cNvPr id="14" name="Group 13"/>
            <p:cNvGrpSpPr/>
            <p:nvPr/>
          </p:nvGrpSpPr>
          <p:grpSpPr>
            <a:xfrm>
              <a:off x="1219200" y="5105400"/>
              <a:ext cx="942975" cy="1143000"/>
              <a:chOff x="1219200" y="5105400"/>
              <a:chExt cx="942975" cy="11430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219200" y="5105400"/>
                <a:ext cx="914400" cy="0"/>
              </a:xfrm>
              <a:prstGeom prst="line">
                <a:avLst/>
              </a:prstGeom>
              <a:ln w="2222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1590675" y="5676900"/>
                <a:ext cx="1143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276600" y="4953000"/>
            <a:ext cx="298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Too many Reboots!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Existing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Reboots happen </a:t>
            </a:r>
          </a:p>
          <a:p>
            <a:pPr lvl="1"/>
            <a:r>
              <a:rPr lang="en-US" dirty="0" smtClean="0"/>
              <a:t>unable to trace bug(s) causing them</a:t>
            </a:r>
          </a:p>
          <a:p>
            <a:endParaRPr lang="en-US" dirty="0" smtClean="0"/>
          </a:p>
          <a:p>
            <a:r>
              <a:rPr lang="en-US" dirty="0" smtClean="0"/>
              <a:t>Current Time reconstruction</a:t>
            </a:r>
          </a:p>
          <a:p>
            <a:pPr lvl="1"/>
            <a:r>
              <a:rPr lang="en-US" dirty="0" smtClean="0"/>
              <a:t>Heavily dependent on the basestation</a:t>
            </a:r>
          </a:p>
          <a:p>
            <a:pPr lvl="1"/>
            <a:r>
              <a:rPr lang="en-US" dirty="0" smtClean="0"/>
              <a:t> BS can go down</a:t>
            </a:r>
          </a:p>
          <a:p>
            <a:pPr lvl="1"/>
            <a:r>
              <a:rPr lang="en-US" dirty="0" smtClean="0"/>
              <a:t>BS can drift even if synced to NTP periodically. Possibly due to network outages</a:t>
            </a:r>
          </a:p>
          <a:p>
            <a:endParaRPr lang="en-US" dirty="0" smtClean="0"/>
          </a:p>
          <a:p>
            <a:r>
              <a:rPr lang="en-US" dirty="0" smtClean="0"/>
              <a:t>FIX : Need to resort to tricks and magic to reconstruct segments with no anchors and multiple reboots.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Fix : Friends of 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Assume one of the nodes knows the global clock (e.g. A dedicated GPS node)</a:t>
            </a:r>
          </a:p>
          <a:p>
            <a:endParaRPr lang="en-US" dirty="0" smtClean="0"/>
          </a:p>
          <a:p>
            <a:r>
              <a:rPr lang="en-US" dirty="0" smtClean="0"/>
              <a:t>Each nodes beacons the following periodically</a:t>
            </a:r>
          </a:p>
          <a:p>
            <a:pPr>
              <a:buNone/>
            </a:pPr>
            <a:r>
              <a:rPr lang="en-US" dirty="0" smtClean="0"/>
              <a:t>     &lt;</a:t>
            </a:r>
            <a:r>
              <a:rPr lang="en-US" dirty="0" err="1" smtClean="0"/>
              <a:t>nodeid</a:t>
            </a:r>
            <a:r>
              <a:rPr lang="en-US" dirty="0" smtClean="0"/>
              <a:t>, </a:t>
            </a:r>
            <a:r>
              <a:rPr lang="en-US" dirty="0" err="1" smtClean="0"/>
              <a:t>rbtCounter</a:t>
            </a:r>
            <a:r>
              <a:rPr lang="en-US" dirty="0" smtClean="0"/>
              <a:t>, </a:t>
            </a:r>
            <a:r>
              <a:rPr lang="en-US" dirty="0" err="1" smtClean="0"/>
              <a:t>localclock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Listening nodes record these advertisements and form a local-local anchor pair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dirty="0" smtClean="0">
                <a:solidFill>
                  <a:srgbClr val="FF0000"/>
                </a:solidFill>
              </a:rPr>
              <a:t>node1, rc1, lc1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node2, rc2, lc2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Listen After reboots</a:t>
            </a:r>
          </a:p>
          <a:p>
            <a:pPr lvl="1"/>
            <a:r>
              <a:rPr lang="en-US" dirty="0" smtClean="0"/>
              <a:t>Periodically (once a day/ 12 hrs/ 6hrs depending on reboot rate!)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Eventually someone will know how to get to the </a:t>
            </a:r>
            <a:r>
              <a:rPr lang="en-US" dirty="0" err="1" smtClean="0"/>
              <a:t>globalclock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09600" y="1295400"/>
            <a:ext cx="6324600" cy="4800600"/>
            <a:chOff x="609600" y="1295400"/>
            <a:chExt cx="6324600" cy="4800600"/>
          </a:xfrm>
        </p:grpSpPr>
        <p:sp>
          <p:nvSpPr>
            <p:cNvPr id="4" name="Oval 3"/>
            <p:cNvSpPr/>
            <p:nvPr/>
          </p:nvSpPr>
          <p:spPr>
            <a:xfrm>
              <a:off x="4343400" y="129540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2438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25908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1676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09800" y="42672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3200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95600" y="55626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3340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3581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886200" y="38862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064885" y="1562100"/>
            <a:ext cx="5602615" cy="4078615"/>
            <a:chOff x="1064885" y="1562100"/>
            <a:chExt cx="5602615" cy="4078615"/>
          </a:xfrm>
        </p:grpSpPr>
        <p:cxnSp>
          <p:nvCxnSpPr>
            <p:cNvPr id="46" name="Straight Connector 45"/>
            <p:cNvCxnSpPr>
              <a:stCxn id="13" idx="1"/>
              <a:endCxn id="5" idx="5"/>
            </p:cNvCxnSpPr>
            <p:nvPr/>
          </p:nvCxnSpPr>
          <p:spPr>
            <a:xfrm rot="16200000" flipV="1">
              <a:off x="3198485" y="3198485"/>
              <a:ext cx="1070630" cy="4610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/>
            <p:cNvGrpSpPr/>
            <p:nvPr/>
          </p:nvGrpSpPr>
          <p:grpSpPr>
            <a:xfrm>
              <a:off x="1064885" y="1562100"/>
              <a:ext cx="5602615" cy="4078615"/>
              <a:chOff x="1064885" y="1562100"/>
              <a:chExt cx="5602615" cy="4078615"/>
            </a:xfrm>
          </p:grpSpPr>
          <p:cxnSp>
            <p:nvCxnSpPr>
              <p:cNvPr id="36" name="Straight Connector 35"/>
              <p:cNvCxnSpPr>
                <a:stCxn id="12" idx="1"/>
                <a:endCxn id="6" idx="5"/>
              </p:cNvCxnSpPr>
              <p:nvPr/>
            </p:nvCxnSpPr>
            <p:spPr>
              <a:xfrm rot="16200000" flipV="1">
                <a:off x="5598785" y="2931785"/>
                <a:ext cx="613430" cy="842030"/>
              </a:xfrm>
              <a:prstGeom prst="line">
                <a:avLst/>
              </a:prstGeom>
              <a:ln w="222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5" name="Group 64"/>
              <p:cNvGrpSpPr/>
              <p:nvPr/>
            </p:nvGrpSpPr>
            <p:grpSpPr>
              <a:xfrm>
                <a:off x="1064885" y="1562100"/>
                <a:ext cx="5602615" cy="4078615"/>
                <a:chOff x="1064885" y="1562100"/>
                <a:chExt cx="5602615" cy="4078615"/>
              </a:xfrm>
            </p:grpSpPr>
            <p:cxnSp>
              <p:nvCxnSpPr>
                <p:cNvPr id="15" name="Straight Connector 14"/>
                <p:cNvCxnSpPr>
                  <a:stCxn id="5" idx="7"/>
                  <a:endCxn id="4" idx="3"/>
                </p:cNvCxnSpPr>
                <p:nvPr/>
              </p:nvCxnSpPr>
              <p:spPr>
                <a:xfrm rot="5400000" flipH="1" flipV="1">
                  <a:off x="3579485" y="1674485"/>
                  <a:ext cx="765830" cy="9182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6" idx="1"/>
                  <a:endCxn id="4" idx="5"/>
                </p:cNvCxnSpPr>
                <p:nvPr/>
              </p:nvCxnSpPr>
              <p:spPr>
                <a:xfrm rot="16200000" flipV="1">
                  <a:off x="4493885" y="2055485"/>
                  <a:ext cx="918230" cy="3086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>
                  <a:stCxn id="7" idx="1"/>
                  <a:endCxn id="4" idx="6"/>
                </p:cNvCxnSpPr>
                <p:nvPr/>
              </p:nvCxnSpPr>
              <p:spPr>
                <a:xfrm rot="16200000" flipV="1">
                  <a:off x="5581651" y="857250"/>
                  <a:ext cx="192415" cy="160211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>
                  <a:stCxn id="5" idx="6"/>
                  <a:endCxn id="6" idx="2"/>
                </p:cNvCxnSpPr>
                <p:nvPr/>
              </p:nvCxnSpPr>
              <p:spPr>
                <a:xfrm>
                  <a:off x="3581400" y="2705100"/>
                  <a:ext cx="1447800" cy="15240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stCxn id="12" idx="0"/>
                  <a:endCxn id="7" idx="4"/>
                </p:cNvCxnSpPr>
                <p:nvPr/>
              </p:nvCxnSpPr>
              <p:spPr>
                <a:xfrm rot="5400000" flipH="1" flipV="1">
                  <a:off x="5905500" y="2819400"/>
                  <a:ext cx="1371600" cy="15240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13" idx="7"/>
                  <a:endCxn id="6" idx="3"/>
                </p:cNvCxnSpPr>
                <p:nvPr/>
              </p:nvCxnSpPr>
              <p:spPr>
                <a:xfrm rot="5400000" flipH="1" flipV="1">
                  <a:off x="4265285" y="3122285"/>
                  <a:ext cx="918230" cy="7658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>
                  <a:endCxn id="6" idx="4"/>
                </p:cNvCxnSpPr>
                <p:nvPr/>
              </p:nvCxnSpPr>
              <p:spPr>
                <a:xfrm rot="16200000" flipV="1">
                  <a:off x="4552950" y="3867150"/>
                  <a:ext cx="2209800" cy="72390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>
                  <a:stCxn id="12" idx="4"/>
                  <a:endCxn id="11" idx="7"/>
                </p:cNvCxnSpPr>
                <p:nvPr/>
              </p:nvCxnSpPr>
              <p:spPr>
                <a:xfrm rot="5400000">
                  <a:off x="5770236" y="4667250"/>
                  <a:ext cx="1297315" cy="19241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>
                  <a:stCxn id="13" idx="3"/>
                  <a:endCxn id="10" idx="7"/>
                </p:cNvCxnSpPr>
                <p:nvPr/>
              </p:nvCxnSpPr>
              <p:spPr>
                <a:xfrm rot="5400000">
                  <a:off x="3007985" y="4684385"/>
                  <a:ext cx="1299230" cy="6134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>
                  <a:stCxn id="8" idx="5"/>
                  <a:endCxn id="10" idx="1"/>
                </p:cNvCxnSpPr>
                <p:nvPr/>
              </p:nvCxnSpPr>
              <p:spPr>
                <a:xfrm rot="16200000" flipH="1">
                  <a:off x="2360285" y="5027285"/>
                  <a:ext cx="918230" cy="3086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stCxn id="5" idx="3"/>
                  <a:endCxn id="8" idx="0"/>
                </p:cNvCxnSpPr>
                <p:nvPr/>
              </p:nvCxnSpPr>
              <p:spPr>
                <a:xfrm rot="5400000">
                  <a:off x="2114551" y="3255635"/>
                  <a:ext cx="1373515" cy="64961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9" idx="5"/>
                  <a:endCxn id="8" idx="1"/>
                </p:cNvCxnSpPr>
                <p:nvPr/>
              </p:nvCxnSpPr>
              <p:spPr>
                <a:xfrm rot="16200000" flipH="1">
                  <a:off x="1331585" y="3388985"/>
                  <a:ext cx="689630" cy="122303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>
                  <a:stCxn id="13" idx="2"/>
                  <a:endCxn id="8" idx="7"/>
                </p:cNvCxnSpPr>
                <p:nvPr/>
              </p:nvCxnSpPr>
              <p:spPr>
                <a:xfrm rot="10800000" flipV="1">
                  <a:off x="2665086" y="4152899"/>
                  <a:ext cx="1221115" cy="19241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8" name="Oval 67"/>
          <p:cNvSpPr/>
          <p:nvPr/>
        </p:nvSpPr>
        <p:spPr>
          <a:xfrm>
            <a:off x="7848600" y="4343400"/>
            <a:ext cx="99060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GPS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Node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7924800" y="5486400"/>
            <a:ext cx="9906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Node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752600" y="838200"/>
            <a:ext cx="2552700" cy="1590675"/>
            <a:chOff x="1752600" y="838200"/>
            <a:chExt cx="2552700" cy="1590675"/>
          </a:xfrm>
        </p:grpSpPr>
        <p:pic>
          <p:nvPicPr>
            <p:cNvPr id="34" name="Picture 33" descr="index_wireles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90800" y="2057400"/>
              <a:ext cx="495300" cy="371475"/>
            </a:xfrm>
            <a:prstGeom prst="rect">
              <a:avLst/>
            </a:prstGeom>
          </p:spPr>
        </p:pic>
        <p:pic>
          <p:nvPicPr>
            <p:cNvPr id="35" name="Picture 34" descr="index_wireles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0000" y="1066800"/>
              <a:ext cx="495300" cy="371475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1752600" y="1676400"/>
              <a:ext cx="15159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&lt;node1, lc1, rbt1&gt;</a:t>
              </a:r>
              <a:endParaRPr lang="en-US" sz="1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14600" y="838200"/>
              <a:ext cx="15159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&lt;node2, lc2, rbt2&gt;</a:t>
              </a:r>
              <a:endParaRPr lang="en-US" sz="1400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3276600" y="1676400"/>
              <a:ext cx="76200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800600" y="914400"/>
            <a:ext cx="2413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&lt;node2, lc2, rbt2, </a:t>
            </a:r>
            <a:r>
              <a:rPr lang="en-US" sz="1400" dirty="0" err="1" smtClean="0"/>
              <a:t>globalclock</a:t>
            </a:r>
            <a:r>
              <a:rPr lang="en-US" sz="1400" dirty="0" smtClean="0"/>
              <a:t>&gt;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33400" y="2514600"/>
            <a:ext cx="2413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&lt;node1, lc1, rbt1, </a:t>
            </a:r>
            <a:r>
              <a:rPr lang="en-US" sz="1400" dirty="0" err="1" smtClean="0"/>
              <a:t>globalclock</a:t>
            </a:r>
            <a:r>
              <a:rPr lang="en-US" sz="1400" dirty="0" smtClean="0"/>
              <a:t>&gt;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609600" y="1295400"/>
            <a:ext cx="6324600" cy="4800600"/>
            <a:chOff x="609600" y="1295400"/>
            <a:chExt cx="6324600" cy="4800600"/>
          </a:xfrm>
        </p:grpSpPr>
        <p:sp>
          <p:nvSpPr>
            <p:cNvPr id="4" name="Oval 3"/>
            <p:cNvSpPr/>
            <p:nvPr/>
          </p:nvSpPr>
          <p:spPr>
            <a:xfrm>
              <a:off x="4343400" y="129540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2438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25908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1676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09800" y="42672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3200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95600" y="55626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3340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3581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886200" y="38862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Connector 35"/>
          <p:cNvCxnSpPr>
            <a:stCxn id="12" idx="1"/>
            <a:endCxn id="6" idx="5"/>
          </p:cNvCxnSpPr>
          <p:nvPr/>
        </p:nvCxnSpPr>
        <p:spPr>
          <a:xfrm rot="16200000" flipV="1">
            <a:off x="5598785" y="2931785"/>
            <a:ext cx="613430" cy="842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3" idx="1"/>
            <a:endCxn id="5" idx="5"/>
          </p:cNvCxnSpPr>
          <p:nvPr/>
        </p:nvCxnSpPr>
        <p:spPr>
          <a:xfrm rot="16200000" flipV="1">
            <a:off x="3198485" y="3198485"/>
            <a:ext cx="1070630" cy="461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4"/>
          <p:cNvGrpSpPr/>
          <p:nvPr/>
        </p:nvGrpSpPr>
        <p:grpSpPr>
          <a:xfrm>
            <a:off x="1064885" y="1562100"/>
            <a:ext cx="5602615" cy="4078615"/>
            <a:chOff x="1064885" y="1562100"/>
            <a:chExt cx="5602615" cy="4078615"/>
          </a:xfrm>
        </p:grpSpPr>
        <p:cxnSp>
          <p:nvCxnSpPr>
            <p:cNvPr id="15" name="Straight Connector 14"/>
            <p:cNvCxnSpPr>
              <a:stCxn id="5" idx="7"/>
              <a:endCxn id="4" idx="3"/>
            </p:cNvCxnSpPr>
            <p:nvPr/>
          </p:nvCxnSpPr>
          <p:spPr>
            <a:xfrm rot="5400000" flipH="1" flipV="1">
              <a:off x="3579485" y="1674485"/>
              <a:ext cx="765830" cy="9182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1"/>
              <a:endCxn id="4" idx="5"/>
            </p:cNvCxnSpPr>
            <p:nvPr/>
          </p:nvCxnSpPr>
          <p:spPr>
            <a:xfrm rot="16200000" flipV="1">
              <a:off x="4493885" y="20554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"/>
              <a:endCxn id="4" idx="6"/>
            </p:cNvCxnSpPr>
            <p:nvPr/>
          </p:nvCxnSpPr>
          <p:spPr>
            <a:xfrm rot="16200000" flipV="1">
              <a:off x="5581651" y="857250"/>
              <a:ext cx="192415" cy="16021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6"/>
              <a:endCxn id="6" idx="2"/>
            </p:cNvCxnSpPr>
            <p:nvPr/>
          </p:nvCxnSpPr>
          <p:spPr>
            <a:xfrm>
              <a:off x="3581400" y="2705100"/>
              <a:ext cx="14478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0"/>
              <a:endCxn id="7" idx="4"/>
            </p:cNvCxnSpPr>
            <p:nvPr/>
          </p:nvCxnSpPr>
          <p:spPr>
            <a:xfrm rot="5400000" flipH="1" flipV="1">
              <a:off x="5905500" y="2819400"/>
              <a:ext cx="13716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3" idx="7"/>
              <a:endCxn id="6" idx="3"/>
            </p:cNvCxnSpPr>
            <p:nvPr/>
          </p:nvCxnSpPr>
          <p:spPr>
            <a:xfrm rot="5400000" flipH="1" flipV="1">
              <a:off x="4265285" y="3122285"/>
              <a:ext cx="918230" cy="7658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6" idx="4"/>
            </p:cNvCxnSpPr>
            <p:nvPr/>
          </p:nvCxnSpPr>
          <p:spPr>
            <a:xfrm rot="16200000" flipV="1">
              <a:off x="4552950" y="3867150"/>
              <a:ext cx="2209800" cy="7239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4"/>
              <a:endCxn id="11" idx="7"/>
            </p:cNvCxnSpPr>
            <p:nvPr/>
          </p:nvCxnSpPr>
          <p:spPr>
            <a:xfrm rot="5400000">
              <a:off x="5770236" y="4667250"/>
              <a:ext cx="12973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3" idx="3"/>
              <a:endCxn id="10" idx="7"/>
            </p:cNvCxnSpPr>
            <p:nvPr/>
          </p:nvCxnSpPr>
          <p:spPr>
            <a:xfrm rot="5400000">
              <a:off x="3007985" y="4684385"/>
              <a:ext cx="1299230" cy="6134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" idx="5"/>
              <a:endCxn id="10" idx="1"/>
            </p:cNvCxnSpPr>
            <p:nvPr/>
          </p:nvCxnSpPr>
          <p:spPr>
            <a:xfrm rot="16200000" flipH="1">
              <a:off x="2360285" y="50272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" idx="3"/>
              <a:endCxn id="8" idx="0"/>
            </p:cNvCxnSpPr>
            <p:nvPr/>
          </p:nvCxnSpPr>
          <p:spPr>
            <a:xfrm rot="5400000">
              <a:off x="2114551" y="3255635"/>
              <a:ext cx="1373515" cy="6496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9" idx="5"/>
              <a:endCxn id="8" idx="1"/>
            </p:cNvCxnSpPr>
            <p:nvPr/>
          </p:nvCxnSpPr>
          <p:spPr>
            <a:xfrm rot="16200000" flipH="1">
              <a:off x="1331585" y="3388985"/>
              <a:ext cx="689630" cy="12230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3" idx="2"/>
              <a:endCxn id="8" idx="7"/>
            </p:cNvCxnSpPr>
            <p:nvPr/>
          </p:nvCxnSpPr>
          <p:spPr>
            <a:xfrm rot="10800000" flipV="1">
              <a:off x="2665086" y="4152899"/>
              <a:ext cx="12211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Oval 30"/>
          <p:cNvSpPr/>
          <p:nvPr/>
        </p:nvSpPr>
        <p:spPr>
          <a:xfrm>
            <a:off x="7543800" y="4495800"/>
            <a:ext cx="1447800" cy="1371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Time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Recovered</a:t>
            </a:r>
          </a:p>
        </p:txBody>
      </p:sp>
      <p:sp>
        <p:nvSpPr>
          <p:cNvPr id="32" name="TextBox 31"/>
          <p:cNvSpPr txBox="1"/>
          <p:nvPr/>
        </p:nvSpPr>
        <p:spPr>
          <a:xfrm rot="19105867">
            <a:off x="3298094" y="1722615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(1,2)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4138544">
            <a:off x="3386499" y="31242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(2,4)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8566141">
            <a:off x="4364490" y="3477871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(3,4)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4292800">
            <a:off x="4672051" y="1906854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(1,3)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237916">
            <a:off x="3896654" y="2417731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</a:t>
            </a:r>
            <a:r>
              <a:rPr lang="en-US" dirty="0" smtClean="0"/>
              <a:t>(2,3)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609600" y="1295400"/>
            <a:ext cx="6324600" cy="4800600"/>
            <a:chOff x="609600" y="1295400"/>
            <a:chExt cx="6324600" cy="4800600"/>
          </a:xfrm>
        </p:grpSpPr>
        <p:sp>
          <p:nvSpPr>
            <p:cNvPr id="4" name="Oval 3"/>
            <p:cNvSpPr/>
            <p:nvPr/>
          </p:nvSpPr>
          <p:spPr>
            <a:xfrm>
              <a:off x="4343400" y="129540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2438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25908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1676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09800" y="42672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3200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95600" y="55626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3340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3581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886200" y="38862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/>
          <p:cNvCxnSpPr>
            <a:stCxn id="12" idx="1"/>
            <a:endCxn id="6" idx="5"/>
          </p:cNvCxnSpPr>
          <p:nvPr/>
        </p:nvCxnSpPr>
        <p:spPr>
          <a:xfrm rot="16200000" flipV="1">
            <a:off x="5598785" y="2931785"/>
            <a:ext cx="613430" cy="842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3" idx="1"/>
            <a:endCxn id="5" idx="5"/>
          </p:cNvCxnSpPr>
          <p:nvPr/>
        </p:nvCxnSpPr>
        <p:spPr>
          <a:xfrm rot="16200000" flipV="1">
            <a:off x="3198485" y="3198485"/>
            <a:ext cx="1070630" cy="461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4"/>
          <p:cNvGrpSpPr/>
          <p:nvPr/>
        </p:nvGrpSpPr>
        <p:grpSpPr>
          <a:xfrm>
            <a:off x="1064885" y="1562100"/>
            <a:ext cx="5602615" cy="4078615"/>
            <a:chOff x="1064885" y="1562100"/>
            <a:chExt cx="5602615" cy="4078615"/>
          </a:xfrm>
        </p:grpSpPr>
        <p:cxnSp>
          <p:nvCxnSpPr>
            <p:cNvPr id="15" name="Straight Connector 14"/>
            <p:cNvCxnSpPr>
              <a:stCxn id="5" idx="7"/>
              <a:endCxn id="4" idx="3"/>
            </p:cNvCxnSpPr>
            <p:nvPr/>
          </p:nvCxnSpPr>
          <p:spPr>
            <a:xfrm rot="5400000" flipH="1" flipV="1">
              <a:off x="3579485" y="1674485"/>
              <a:ext cx="765830" cy="9182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1"/>
              <a:endCxn id="4" idx="5"/>
            </p:cNvCxnSpPr>
            <p:nvPr/>
          </p:nvCxnSpPr>
          <p:spPr>
            <a:xfrm rot="16200000" flipV="1">
              <a:off x="4493885" y="20554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"/>
              <a:endCxn id="4" idx="6"/>
            </p:cNvCxnSpPr>
            <p:nvPr/>
          </p:nvCxnSpPr>
          <p:spPr>
            <a:xfrm rot="16200000" flipV="1">
              <a:off x="5581651" y="857250"/>
              <a:ext cx="192415" cy="16021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6"/>
              <a:endCxn id="6" idx="2"/>
            </p:cNvCxnSpPr>
            <p:nvPr/>
          </p:nvCxnSpPr>
          <p:spPr>
            <a:xfrm>
              <a:off x="3581400" y="2705100"/>
              <a:ext cx="14478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0"/>
              <a:endCxn id="7" idx="4"/>
            </p:cNvCxnSpPr>
            <p:nvPr/>
          </p:nvCxnSpPr>
          <p:spPr>
            <a:xfrm rot="5400000" flipH="1" flipV="1">
              <a:off x="5905500" y="2819400"/>
              <a:ext cx="13716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3" idx="7"/>
              <a:endCxn id="6" idx="3"/>
            </p:cNvCxnSpPr>
            <p:nvPr/>
          </p:nvCxnSpPr>
          <p:spPr>
            <a:xfrm rot="5400000" flipH="1" flipV="1">
              <a:off x="4265285" y="3122285"/>
              <a:ext cx="918230" cy="7658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6" idx="4"/>
            </p:cNvCxnSpPr>
            <p:nvPr/>
          </p:nvCxnSpPr>
          <p:spPr>
            <a:xfrm rot="16200000" flipV="1">
              <a:off x="4552950" y="3867150"/>
              <a:ext cx="2209800" cy="7239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4"/>
              <a:endCxn id="11" idx="7"/>
            </p:cNvCxnSpPr>
            <p:nvPr/>
          </p:nvCxnSpPr>
          <p:spPr>
            <a:xfrm rot="5400000">
              <a:off x="5770236" y="4667250"/>
              <a:ext cx="12973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3" idx="3"/>
              <a:endCxn id="10" idx="7"/>
            </p:cNvCxnSpPr>
            <p:nvPr/>
          </p:nvCxnSpPr>
          <p:spPr>
            <a:xfrm rot="5400000">
              <a:off x="3007985" y="4684385"/>
              <a:ext cx="1299230" cy="6134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" idx="5"/>
              <a:endCxn id="10" idx="1"/>
            </p:cNvCxnSpPr>
            <p:nvPr/>
          </p:nvCxnSpPr>
          <p:spPr>
            <a:xfrm rot="16200000" flipH="1">
              <a:off x="2360285" y="50272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" idx="3"/>
              <a:endCxn id="8" idx="0"/>
            </p:cNvCxnSpPr>
            <p:nvPr/>
          </p:nvCxnSpPr>
          <p:spPr>
            <a:xfrm rot="5400000">
              <a:off x="2114551" y="3255635"/>
              <a:ext cx="1373515" cy="6496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9" idx="5"/>
              <a:endCxn id="8" idx="1"/>
            </p:cNvCxnSpPr>
            <p:nvPr/>
          </p:nvCxnSpPr>
          <p:spPr>
            <a:xfrm rot="16200000" flipH="1">
              <a:off x="1331585" y="3388985"/>
              <a:ext cx="689630" cy="12230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3" idx="2"/>
              <a:endCxn id="8" idx="7"/>
            </p:cNvCxnSpPr>
            <p:nvPr/>
          </p:nvCxnSpPr>
          <p:spPr>
            <a:xfrm rot="10800000" flipV="1">
              <a:off x="2665086" y="4152899"/>
              <a:ext cx="12211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609600" y="1295400"/>
            <a:ext cx="6324600" cy="4800600"/>
            <a:chOff x="609600" y="1295400"/>
            <a:chExt cx="6324600" cy="4800600"/>
          </a:xfrm>
        </p:grpSpPr>
        <p:sp>
          <p:nvSpPr>
            <p:cNvPr id="4" name="Oval 3"/>
            <p:cNvSpPr/>
            <p:nvPr/>
          </p:nvSpPr>
          <p:spPr>
            <a:xfrm>
              <a:off x="4343400" y="129540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2438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25908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1676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09800" y="42672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3200400"/>
              <a:ext cx="533400" cy="5334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95600" y="55626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3340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3581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886200" y="38862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/>
          <p:cNvCxnSpPr>
            <a:stCxn id="12" idx="1"/>
            <a:endCxn id="6" idx="5"/>
          </p:cNvCxnSpPr>
          <p:nvPr/>
        </p:nvCxnSpPr>
        <p:spPr>
          <a:xfrm rot="16200000" flipV="1">
            <a:off x="5598785" y="2931785"/>
            <a:ext cx="613430" cy="842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3" idx="1"/>
            <a:endCxn id="5" idx="5"/>
          </p:cNvCxnSpPr>
          <p:nvPr/>
        </p:nvCxnSpPr>
        <p:spPr>
          <a:xfrm rot="16200000" flipV="1">
            <a:off x="3198485" y="3198485"/>
            <a:ext cx="1070630" cy="461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4"/>
          <p:cNvGrpSpPr/>
          <p:nvPr/>
        </p:nvGrpSpPr>
        <p:grpSpPr>
          <a:xfrm>
            <a:off x="1064885" y="1562100"/>
            <a:ext cx="5602615" cy="4078615"/>
            <a:chOff x="1064885" y="1562100"/>
            <a:chExt cx="5602615" cy="4078615"/>
          </a:xfrm>
        </p:grpSpPr>
        <p:cxnSp>
          <p:nvCxnSpPr>
            <p:cNvPr id="15" name="Straight Connector 14"/>
            <p:cNvCxnSpPr>
              <a:stCxn id="5" idx="7"/>
              <a:endCxn id="4" idx="3"/>
            </p:cNvCxnSpPr>
            <p:nvPr/>
          </p:nvCxnSpPr>
          <p:spPr>
            <a:xfrm rot="5400000" flipH="1" flipV="1">
              <a:off x="3579485" y="1674485"/>
              <a:ext cx="765830" cy="9182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1"/>
              <a:endCxn id="4" idx="5"/>
            </p:cNvCxnSpPr>
            <p:nvPr/>
          </p:nvCxnSpPr>
          <p:spPr>
            <a:xfrm rot="16200000" flipV="1">
              <a:off x="4493885" y="20554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"/>
              <a:endCxn id="4" idx="6"/>
            </p:cNvCxnSpPr>
            <p:nvPr/>
          </p:nvCxnSpPr>
          <p:spPr>
            <a:xfrm rot="16200000" flipV="1">
              <a:off x="5581651" y="857250"/>
              <a:ext cx="192415" cy="16021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6"/>
              <a:endCxn id="6" idx="2"/>
            </p:cNvCxnSpPr>
            <p:nvPr/>
          </p:nvCxnSpPr>
          <p:spPr>
            <a:xfrm>
              <a:off x="3581400" y="2705100"/>
              <a:ext cx="14478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0"/>
              <a:endCxn id="7" idx="4"/>
            </p:cNvCxnSpPr>
            <p:nvPr/>
          </p:nvCxnSpPr>
          <p:spPr>
            <a:xfrm rot="5400000" flipH="1" flipV="1">
              <a:off x="5905500" y="2819400"/>
              <a:ext cx="13716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3" idx="7"/>
              <a:endCxn id="6" idx="3"/>
            </p:cNvCxnSpPr>
            <p:nvPr/>
          </p:nvCxnSpPr>
          <p:spPr>
            <a:xfrm rot="5400000" flipH="1" flipV="1">
              <a:off x="4265285" y="3122285"/>
              <a:ext cx="918230" cy="7658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6" idx="4"/>
            </p:cNvCxnSpPr>
            <p:nvPr/>
          </p:nvCxnSpPr>
          <p:spPr>
            <a:xfrm rot="16200000" flipV="1">
              <a:off x="4552950" y="3867150"/>
              <a:ext cx="2209800" cy="7239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4"/>
              <a:endCxn id="11" idx="7"/>
            </p:cNvCxnSpPr>
            <p:nvPr/>
          </p:nvCxnSpPr>
          <p:spPr>
            <a:xfrm rot="5400000">
              <a:off x="5770236" y="4667250"/>
              <a:ext cx="12973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3" idx="3"/>
              <a:endCxn id="10" idx="7"/>
            </p:cNvCxnSpPr>
            <p:nvPr/>
          </p:nvCxnSpPr>
          <p:spPr>
            <a:xfrm rot="5400000">
              <a:off x="3007985" y="4684385"/>
              <a:ext cx="1299230" cy="6134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" idx="5"/>
              <a:endCxn id="10" idx="1"/>
            </p:cNvCxnSpPr>
            <p:nvPr/>
          </p:nvCxnSpPr>
          <p:spPr>
            <a:xfrm rot="16200000" flipH="1">
              <a:off x="2360285" y="50272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" idx="3"/>
              <a:endCxn id="8" idx="0"/>
            </p:cNvCxnSpPr>
            <p:nvPr/>
          </p:nvCxnSpPr>
          <p:spPr>
            <a:xfrm rot="5400000">
              <a:off x="2114551" y="3255635"/>
              <a:ext cx="1373515" cy="6496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9" idx="5"/>
              <a:endCxn id="8" idx="1"/>
            </p:cNvCxnSpPr>
            <p:nvPr/>
          </p:nvCxnSpPr>
          <p:spPr>
            <a:xfrm rot="16200000" flipH="1">
              <a:off x="1331585" y="3388985"/>
              <a:ext cx="689630" cy="12230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3" idx="2"/>
              <a:endCxn id="8" idx="7"/>
            </p:cNvCxnSpPr>
            <p:nvPr/>
          </p:nvCxnSpPr>
          <p:spPr>
            <a:xfrm rot="10800000" flipV="1">
              <a:off x="2665086" y="4152899"/>
              <a:ext cx="12211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609600" y="1295400"/>
            <a:ext cx="6324600" cy="4800600"/>
            <a:chOff x="609600" y="1295400"/>
            <a:chExt cx="6324600" cy="4800600"/>
          </a:xfrm>
        </p:grpSpPr>
        <p:sp>
          <p:nvSpPr>
            <p:cNvPr id="4" name="Oval 3"/>
            <p:cNvSpPr/>
            <p:nvPr/>
          </p:nvSpPr>
          <p:spPr>
            <a:xfrm>
              <a:off x="4343400" y="1295400"/>
              <a:ext cx="533400" cy="533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048000" y="2438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029200" y="25908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00800" y="1676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09800" y="42672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3200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895600" y="55626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867400" y="53340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35814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886200" y="3886200"/>
              <a:ext cx="533400" cy="533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/>
          <p:cNvCxnSpPr>
            <a:stCxn id="12" idx="1"/>
            <a:endCxn id="6" idx="5"/>
          </p:cNvCxnSpPr>
          <p:nvPr/>
        </p:nvCxnSpPr>
        <p:spPr>
          <a:xfrm rot="16200000" flipV="1">
            <a:off x="5598785" y="2931785"/>
            <a:ext cx="613430" cy="842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3" idx="1"/>
            <a:endCxn id="5" idx="5"/>
          </p:cNvCxnSpPr>
          <p:nvPr/>
        </p:nvCxnSpPr>
        <p:spPr>
          <a:xfrm rot="16200000" flipV="1">
            <a:off x="3198485" y="3198485"/>
            <a:ext cx="1070630" cy="46103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4"/>
          <p:cNvGrpSpPr/>
          <p:nvPr/>
        </p:nvGrpSpPr>
        <p:grpSpPr>
          <a:xfrm>
            <a:off x="1064885" y="1562100"/>
            <a:ext cx="5602615" cy="4078615"/>
            <a:chOff x="1064885" y="1562100"/>
            <a:chExt cx="5602615" cy="4078615"/>
          </a:xfrm>
        </p:grpSpPr>
        <p:cxnSp>
          <p:nvCxnSpPr>
            <p:cNvPr id="15" name="Straight Connector 14"/>
            <p:cNvCxnSpPr>
              <a:stCxn id="5" idx="7"/>
              <a:endCxn id="4" idx="3"/>
            </p:cNvCxnSpPr>
            <p:nvPr/>
          </p:nvCxnSpPr>
          <p:spPr>
            <a:xfrm rot="5400000" flipH="1" flipV="1">
              <a:off x="3579485" y="1674485"/>
              <a:ext cx="765830" cy="9182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1"/>
              <a:endCxn id="4" idx="5"/>
            </p:cNvCxnSpPr>
            <p:nvPr/>
          </p:nvCxnSpPr>
          <p:spPr>
            <a:xfrm rot="16200000" flipV="1">
              <a:off x="4493885" y="20554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1"/>
              <a:endCxn id="4" idx="6"/>
            </p:cNvCxnSpPr>
            <p:nvPr/>
          </p:nvCxnSpPr>
          <p:spPr>
            <a:xfrm rot="16200000" flipV="1">
              <a:off x="5581651" y="857250"/>
              <a:ext cx="192415" cy="16021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5" idx="6"/>
              <a:endCxn id="6" idx="2"/>
            </p:cNvCxnSpPr>
            <p:nvPr/>
          </p:nvCxnSpPr>
          <p:spPr>
            <a:xfrm>
              <a:off x="3581400" y="2705100"/>
              <a:ext cx="14478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0"/>
              <a:endCxn id="7" idx="4"/>
            </p:cNvCxnSpPr>
            <p:nvPr/>
          </p:nvCxnSpPr>
          <p:spPr>
            <a:xfrm rot="5400000" flipH="1" flipV="1">
              <a:off x="5905500" y="2819400"/>
              <a:ext cx="1371600" cy="1524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3" idx="7"/>
              <a:endCxn id="6" idx="3"/>
            </p:cNvCxnSpPr>
            <p:nvPr/>
          </p:nvCxnSpPr>
          <p:spPr>
            <a:xfrm rot="5400000" flipH="1" flipV="1">
              <a:off x="4265285" y="3122285"/>
              <a:ext cx="918230" cy="7658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6" idx="4"/>
            </p:cNvCxnSpPr>
            <p:nvPr/>
          </p:nvCxnSpPr>
          <p:spPr>
            <a:xfrm rot="16200000" flipV="1">
              <a:off x="4552950" y="3867150"/>
              <a:ext cx="2209800" cy="72390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4"/>
              <a:endCxn id="11" idx="7"/>
            </p:cNvCxnSpPr>
            <p:nvPr/>
          </p:nvCxnSpPr>
          <p:spPr>
            <a:xfrm rot="5400000">
              <a:off x="5770236" y="4667250"/>
              <a:ext cx="12973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3" idx="3"/>
              <a:endCxn id="10" idx="7"/>
            </p:cNvCxnSpPr>
            <p:nvPr/>
          </p:nvCxnSpPr>
          <p:spPr>
            <a:xfrm rot="5400000">
              <a:off x="3007985" y="4684385"/>
              <a:ext cx="1299230" cy="6134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" idx="5"/>
              <a:endCxn id="10" idx="1"/>
            </p:cNvCxnSpPr>
            <p:nvPr/>
          </p:nvCxnSpPr>
          <p:spPr>
            <a:xfrm rot="16200000" flipH="1">
              <a:off x="2360285" y="5027285"/>
              <a:ext cx="918230" cy="3086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" idx="3"/>
              <a:endCxn id="8" idx="0"/>
            </p:cNvCxnSpPr>
            <p:nvPr/>
          </p:nvCxnSpPr>
          <p:spPr>
            <a:xfrm rot="5400000">
              <a:off x="2114551" y="3255635"/>
              <a:ext cx="1373515" cy="6496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9" idx="5"/>
              <a:endCxn id="8" idx="1"/>
            </p:cNvCxnSpPr>
            <p:nvPr/>
          </p:nvCxnSpPr>
          <p:spPr>
            <a:xfrm rot="16200000" flipH="1">
              <a:off x="1331585" y="3388985"/>
              <a:ext cx="689630" cy="1223030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3" idx="2"/>
              <a:endCxn id="8" idx="7"/>
            </p:cNvCxnSpPr>
            <p:nvPr/>
          </p:nvCxnSpPr>
          <p:spPr>
            <a:xfrm rot="10800000" flipV="1">
              <a:off x="2665086" y="4152899"/>
              <a:ext cx="1221115" cy="192415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551</Words>
  <Application>Microsoft Office PowerPoint</Application>
  <PresentationFormat>On-screen Show (4:3)</PresentationFormat>
  <Paragraphs>157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Brazil Timestamp Reconstruction</vt:lpstr>
      <vt:lpstr>Problem: Reboots</vt:lpstr>
      <vt:lpstr>Existing Issues</vt:lpstr>
      <vt:lpstr>Better Fix : Friends of Friends</vt:lpstr>
      <vt:lpstr>Example</vt:lpstr>
      <vt:lpstr>Example</vt:lpstr>
      <vt:lpstr>Example</vt:lpstr>
      <vt:lpstr>Example</vt:lpstr>
      <vt:lpstr>Example</vt:lpstr>
      <vt:lpstr>Node States &amp; Events</vt:lpstr>
      <vt:lpstr>Simulation Parameters</vt:lpstr>
      <vt:lpstr>Data</vt:lpstr>
      <vt:lpstr>Segments</vt:lpstr>
      <vt:lpstr>Implementation</vt:lpstr>
      <vt:lpstr>Timestamp Reconstruction (C#)</vt:lpstr>
      <vt:lpstr>1 week simulation - No Drift</vt:lpstr>
      <vt:lpstr>Reconstruction with Clock Drift</vt:lpstr>
      <vt:lpstr>Error CDF</vt:lpstr>
      <vt:lpstr>Explore Further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gupchup</cp:lastModifiedBy>
  <cp:revision>120</cp:revision>
  <dcterms:created xsi:type="dcterms:W3CDTF">2006-08-16T00:00:00Z</dcterms:created>
  <dcterms:modified xsi:type="dcterms:W3CDTF">2009-08-21T16:00:06Z</dcterms:modified>
</cp:coreProperties>
</file>