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1" r:id="rId4"/>
    <p:sldId id="271" r:id="rId5"/>
    <p:sldId id="262" r:id="rId6"/>
    <p:sldId id="263" r:id="rId7"/>
    <p:sldId id="272" r:id="rId8"/>
    <p:sldId id="273" r:id="rId9"/>
    <p:sldId id="274" r:id="rId10"/>
    <p:sldId id="258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59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2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338"/>
            <a:ext cx="8229600" cy="80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7972"/>
            <a:ext cx="8229600" cy="518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6C9E-FC3C-0040-A07A-6C433C87BFE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B10D-6127-674A-B785-85B3D108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</a:t>
            </a:r>
            <a:r>
              <a:rPr lang="en-US" dirty="0" smtClean="0"/>
              <a:t>Data Collection</a:t>
            </a:r>
            <a:br>
              <a:rPr lang="en-US" dirty="0" smtClean="0"/>
            </a:b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Environmental Sensor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Jayant Gupchup</a:t>
            </a:r>
          </a:p>
          <a:p>
            <a:r>
              <a:rPr lang="en-US" dirty="0" smtClean="0"/>
              <a:t>gupchup@jhu.edu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 descr="cubhill_nofault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3485" r="-13485"/>
              <a:stretch>
                <a:fillRect/>
              </a:stretch>
            </p:blipFill>
          </mc:Choice>
          <mc:Fallback>
            <p:blipFill>
              <a:blip r:embed="rId3"/>
              <a:srcRect l="-13485" r="-13485"/>
              <a:stretch>
                <a:fillRect/>
              </a:stretch>
            </p:blipFill>
          </mc:Fallback>
        </mc:AlternateContent>
        <p:spPr>
          <a:xfrm>
            <a:off x="-361188" y="849071"/>
            <a:ext cx="9505188" cy="5992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using PCA basis</a:t>
            </a:r>
            <a:endParaRPr lang="en-US" dirty="0"/>
          </a:p>
        </p:txBody>
      </p:sp>
      <p:pic>
        <p:nvPicPr>
          <p:cNvPr id="4" name="Content Placeholder 3" descr="reconsignal_pca_lowerr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7743" b="-7743"/>
              <a:stretch>
                <a:fillRect/>
              </a:stretch>
            </p:blipFill>
          </mc:Choice>
          <mc:Fallback>
            <p:blipFill>
              <a:blip r:embed="rId3"/>
              <a:srcRect t="-7743" b="-7743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set frequency</a:t>
            </a:r>
            <a:endParaRPr lang="en-US" dirty="0"/>
          </a:p>
        </p:txBody>
      </p:sp>
      <p:pic>
        <p:nvPicPr>
          <p:cNvPr id="4" name="Content Placeholder 3" descr="random_download_cdf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3773" r="-13773"/>
              <a:stretch>
                <a:fillRect/>
              </a:stretch>
            </p:blipFill>
          </mc:Choice>
          <mc:Fallback>
            <p:blipFill>
              <a:blip r:embed="rId3"/>
              <a:srcRect l="-13773" r="-13773"/>
              <a:stretch>
                <a:fillRect/>
              </a:stretch>
            </p:blipFill>
          </mc:Fallback>
        </mc:AlternateContent>
        <p:spPr>
          <a:xfrm>
            <a:off x="0" y="941840"/>
            <a:ext cx="8686800" cy="54764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ndom_set_cdf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3773" r="-13773"/>
              <a:stretch>
                <a:fillRect/>
              </a:stretch>
            </p:blipFill>
          </mc:Choice>
          <mc:Fallback>
            <p:blipFill>
              <a:blip r:embed="rId3"/>
              <a:srcRect l="-13773" r="-13773"/>
              <a:stretch>
                <a:fillRect/>
              </a:stretch>
            </p:blipFill>
          </mc:Fallback>
        </mc:AlternateContent>
        <p:spPr>
          <a:xfrm>
            <a:off x="-330200" y="506452"/>
            <a:ext cx="9055100" cy="570861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438"/>
            <a:ext cx="8229600" cy="807634"/>
          </a:xfrm>
        </p:spPr>
        <p:txBody>
          <a:bodyPr/>
          <a:lstStyle/>
          <a:p>
            <a:r>
              <a:rPr lang="en-US" dirty="0" smtClean="0"/>
              <a:t>Number of location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9800"/>
            <a:ext cx="8229600" cy="2646363"/>
          </a:xfrm>
        </p:spPr>
        <p:txBody>
          <a:bodyPr/>
          <a:lstStyle/>
          <a:p>
            <a:r>
              <a:rPr lang="en-US" dirty="0" smtClean="0"/>
              <a:t>Information gain criteria</a:t>
            </a:r>
          </a:p>
          <a:p>
            <a:r>
              <a:rPr lang="en-US" dirty="0" smtClean="0"/>
              <a:t>A represents working set of locations</a:t>
            </a:r>
          </a:p>
          <a:p>
            <a:r>
              <a:rPr lang="en-US" dirty="0" smtClean="0"/>
              <a:t>V\A represents locations NOT selected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075560"/>
            <a:ext cx="9074150" cy="9246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Random</a:t>
            </a:r>
            <a:endParaRPr lang="en-US" dirty="0"/>
          </a:p>
        </p:txBody>
      </p:sp>
      <p:pic>
        <p:nvPicPr>
          <p:cNvPr id="4" name="Content Placeholder 3" descr="recon_random_espas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3773" r="-13773"/>
              <a:stretch>
                <a:fillRect/>
              </a:stretch>
            </p:blipFill>
          </mc:Choice>
          <mc:Fallback>
            <p:blipFill>
              <a:blip r:embed="rId3"/>
              <a:srcRect l="-13773" r="-13773"/>
              <a:stretch>
                <a:fillRect/>
              </a:stretch>
            </p:blipFill>
          </mc:Fallback>
        </mc:AlternateContent>
        <p:spPr>
          <a:xfrm>
            <a:off x="77181" y="963372"/>
            <a:ext cx="8927119" cy="56279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Scree</a:t>
            </a:r>
            <a:r>
              <a:rPr lang="en-US" dirty="0" smtClean="0"/>
              <a:t> plot (median)</a:t>
            </a:r>
            <a:endParaRPr lang="en-US" dirty="0"/>
          </a:p>
        </p:txBody>
      </p:sp>
      <p:pic>
        <p:nvPicPr>
          <p:cNvPr id="4" name="Content Placeholder 3" descr="median_knee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571" r="-1571"/>
              <a:stretch>
                <a:fillRect/>
              </a:stretch>
            </p:blipFill>
          </mc:Choice>
          <mc:Fallback>
            <p:blipFill>
              <a:blip r:embed="rId3"/>
              <a:srcRect l="-1571" r="-157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Scree</a:t>
            </a:r>
            <a:r>
              <a:rPr lang="en-US" dirty="0" smtClean="0"/>
              <a:t> Plot (95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  <a:endParaRPr lang="en-US" dirty="0"/>
          </a:p>
        </p:txBody>
      </p:sp>
      <p:pic>
        <p:nvPicPr>
          <p:cNvPr id="6" name="Content Placeholder 5" descr="95_knee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3572" r="-3572"/>
              <a:stretch>
                <a:fillRect/>
              </a:stretch>
            </p:blipFill>
          </mc:Choice>
          <mc:Fallback>
            <p:blipFill>
              <a:blip r:embed="rId3"/>
              <a:srcRect l="-3572" r="-3572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bhill_original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3485" r="-13485"/>
              <a:stretch>
                <a:fillRect/>
              </a:stretch>
            </p:blipFill>
          </mc:Choice>
          <mc:Fallback>
            <p:blipFill>
              <a:blip r:embed="rId3"/>
              <a:srcRect l="-13485" r="-13485"/>
              <a:stretch>
                <a:fillRect/>
              </a:stretch>
            </p:blipFill>
          </mc:Fallback>
        </mc:AlternateContent>
        <p:spPr>
          <a:xfrm>
            <a:off x="-571500" y="289448"/>
            <a:ext cx="10116978" cy="63780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lier_loc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31958" r="-31958"/>
              <a:stretch>
                <a:fillRect/>
              </a:stretch>
            </p:blipFill>
          </mc:Choice>
          <mc:Fallback>
            <p:blipFill>
              <a:blip r:embed="rId3"/>
              <a:srcRect l="-31958" r="-31958"/>
              <a:stretch>
                <a:fillRect/>
              </a:stretch>
            </p:blipFill>
          </mc:Fallback>
        </mc:AlternateContent>
        <p:spPr>
          <a:xfrm>
            <a:off x="-977900" y="223742"/>
            <a:ext cx="9664700" cy="609292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 Hill Network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7" y="937972"/>
            <a:ext cx="7130500" cy="550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Downloading </a:t>
            </a:r>
            <a:r>
              <a:rPr lang="en-US" dirty="0" smtClean="0"/>
              <a:t>data from everyone is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Radio usage consumes power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of the time nothing interesting is </a:t>
            </a:r>
            <a:r>
              <a:rPr lang="en-US" dirty="0" smtClean="0"/>
              <a:t>happening</a:t>
            </a:r>
          </a:p>
          <a:p>
            <a:pPr lvl="1"/>
            <a:r>
              <a:rPr lang="en-US" dirty="0" smtClean="0"/>
              <a:t>Data is strongly correlated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 smtClean="0"/>
              <a:t>data from a representative set that captures the variation in data</a:t>
            </a:r>
          </a:p>
          <a:p>
            <a:pPr lvl="1"/>
            <a:r>
              <a:rPr lang="en-US" dirty="0" smtClean="0"/>
              <a:t>Minimizes communication costs</a:t>
            </a:r>
          </a:p>
          <a:p>
            <a:pPr lvl="1"/>
            <a:r>
              <a:rPr lang="en-US" dirty="0" smtClean="0"/>
              <a:t>Extends the lifetime of the network</a:t>
            </a:r>
          </a:p>
          <a:p>
            <a:endParaRPr lang="en-US" dirty="0" smtClean="0"/>
          </a:p>
          <a:p>
            <a:r>
              <a:rPr lang="en-US" dirty="0" smtClean="0"/>
              <a:t>Reconstruct data using a model and the representative sensors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pick informative locations</a:t>
            </a:r>
          </a:p>
          <a:p>
            <a:pPr lvl="1"/>
            <a:r>
              <a:rPr lang="en-US" dirty="0" smtClean="0"/>
              <a:t>How many do we need?</a:t>
            </a:r>
          </a:p>
          <a:p>
            <a:pPr lvl="1"/>
            <a:r>
              <a:rPr lang="en-US" dirty="0" smtClean="0"/>
              <a:t>How stable is the working set?</a:t>
            </a:r>
          </a:p>
          <a:p>
            <a:endParaRPr lang="en-US" dirty="0" smtClean="0"/>
          </a:p>
          <a:p>
            <a:r>
              <a:rPr lang="en-US" dirty="0" smtClean="0"/>
              <a:t>How do you reconstruct data for the “unobserved” locations</a:t>
            </a:r>
          </a:p>
          <a:p>
            <a:endParaRPr lang="en-US" dirty="0" smtClean="0"/>
          </a:p>
          <a:p>
            <a:r>
              <a:rPr lang="en-US" dirty="0" smtClean="0"/>
              <a:t>How do we estimate/measure the reconstruction error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 descr="reconsignal_gauss_lower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5" y="1261822"/>
            <a:ext cx="8465820" cy="4586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Theoretic Approach </a:t>
            </a:r>
            <a:endParaRPr lang="en-US" dirty="0"/>
          </a:p>
        </p:txBody>
      </p:sp>
      <p:pic>
        <p:nvPicPr>
          <p:cNvPr id="4" name="Content Placeholder 3" descr="recon_random_espa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742" y="937972"/>
            <a:ext cx="7083558" cy="570364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locations ?</a:t>
            </a:r>
            <a:endParaRPr lang="en-US" dirty="0"/>
          </a:p>
        </p:txBody>
      </p:sp>
      <p:pic>
        <p:nvPicPr>
          <p:cNvPr id="4" name="Content Placeholder 3" descr="median_kne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4446"/>
            <a:ext cx="8229600" cy="53549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153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Adaptive Data Collection in Environmental Sensor Networks</vt:lpstr>
      <vt:lpstr>Cub Hill Network</vt:lpstr>
      <vt:lpstr>Question</vt:lpstr>
      <vt:lpstr>Proposal</vt:lpstr>
      <vt:lpstr>Challenges</vt:lpstr>
      <vt:lpstr>Example</vt:lpstr>
      <vt:lpstr>Information Theoretic Approach </vt:lpstr>
      <vt:lpstr>How many locations ?</vt:lpstr>
      <vt:lpstr>Questions?</vt:lpstr>
      <vt:lpstr>Data</vt:lpstr>
      <vt:lpstr>Reconstruction using PCA basis</vt:lpstr>
      <vt:lpstr>Working set frequency</vt:lpstr>
      <vt:lpstr>Number of location</vt:lpstr>
      <vt:lpstr>Smarter way?</vt:lpstr>
      <vt:lpstr>Compare with Random</vt:lpstr>
      <vt:lpstr>Scree plot (median)</vt:lpstr>
      <vt:lpstr>Scree Plot (95th percentile)</vt:lpstr>
      <vt:lpstr>Slide 18</vt:lpstr>
      <vt:lpstr>Slide 19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Jayant Gupchup</dc:creator>
  <cp:lastModifiedBy>gupchup</cp:lastModifiedBy>
  <cp:revision>28</cp:revision>
  <dcterms:created xsi:type="dcterms:W3CDTF">2011-09-26T17:46:43Z</dcterms:created>
  <dcterms:modified xsi:type="dcterms:W3CDTF">2011-09-30T15:41:43Z</dcterms:modified>
</cp:coreProperties>
</file>