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7" r:id="rId2"/>
    <p:sldId id="305" r:id="rId3"/>
    <p:sldId id="287" r:id="rId4"/>
    <p:sldId id="307" r:id="rId5"/>
    <p:sldId id="309" r:id="rId6"/>
    <p:sldId id="310" r:id="rId7"/>
    <p:sldId id="312" r:id="rId8"/>
    <p:sldId id="313" r:id="rId9"/>
    <p:sldId id="315" r:id="rId10"/>
    <p:sldId id="321" r:id="rId11"/>
    <p:sldId id="299" r:id="rId12"/>
    <p:sldId id="316" r:id="rId13"/>
    <p:sldId id="319" r:id="rId14"/>
    <p:sldId id="32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D6B"/>
    <a:srgbClr val="D17F7D"/>
    <a:srgbClr val="467AB8"/>
    <a:srgbClr val="737373"/>
    <a:srgbClr val="96969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94660"/>
  </p:normalViewPr>
  <p:slideViewPr>
    <p:cSldViewPr>
      <p:cViewPr varScale="1">
        <p:scale>
          <a:sx n="74" d="100"/>
          <a:sy n="74" d="100"/>
        </p:scale>
        <p:origin x="-90" y="-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Sheet1!$C$2:$C$3</c:f>
              <c:strCache>
                <c:ptCount val="2"/>
                <c:pt idx="0">
                  <c:v>Leakin</c:v>
                </c:pt>
                <c:pt idx="1">
                  <c:v>Olin-I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6</c:v>
                </c:pt>
                <c:pt idx="1">
                  <c:v>10</c:v>
                </c:pt>
              </c:numCache>
            </c:numRef>
          </c:val>
        </c:ser>
        <c:gapWidth val="300"/>
        <c:axId val="145711104"/>
        <c:axId val="145712640"/>
      </c:barChart>
      <c:catAx>
        <c:axId val="145711104"/>
        <c:scaling>
          <c:orientation val="minMax"/>
        </c:scaling>
        <c:axPos val="b"/>
        <c:majorTickMark val="none"/>
        <c:tickLblPos val="nextTo"/>
        <c:crossAx val="145712640"/>
        <c:crosses val="autoZero"/>
        <c:auto val="1"/>
        <c:lblAlgn val="ctr"/>
        <c:lblOffset val="100"/>
      </c:catAx>
      <c:valAx>
        <c:axId val="145712640"/>
        <c:scaling>
          <c:orientation val="minMax"/>
          <c:max val="6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</a:t>
                </a:r>
              </a:p>
            </c:rich>
          </c:tx>
          <c:layout/>
        </c:title>
        <c:numFmt formatCode="General" sourceLinked="1"/>
        <c:tickLblPos val="nextTo"/>
        <c:crossAx val="145711104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400" b="1" i="0" baseline="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Sheet1!$C$5:$C$6</c:f>
              <c:strCache>
                <c:ptCount val="2"/>
                <c:pt idx="0">
                  <c:v>Jugbay-II</c:v>
                </c:pt>
                <c:pt idx="1">
                  <c:v>Jugbay-I</c:v>
                </c:pt>
              </c:strCache>
            </c:strRef>
          </c:cat>
          <c:val>
            <c:numRef>
              <c:f>Sheet1!$D$5:$D$6</c:f>
              <c:numCache>
                <c:formatCode>General</c:formatCode>
                <c:ptCount val="2"/>
                <c:pt idx="0">
                  <c:v>8</c:v>
                </c:pt>
                <c:pt idx="1">
                  <c:v>13</c:v>
                </c:pt>
              </c:numCache>
            </c:numRef>
          </c:val>
        </c:ser>
        <c:gapWidth val="300"/>
        <c:axId val="147876480"/>
        <c:axId val="145432960"/>
      </c:barChart>
      <c:catAx>
        <c:axId val="147876480"/>
        <c:scaling>
          <c:orientation val="minMax"/>
        </c:scaling>
        <c:axPos val="b"/>
        <c:majorTickMark val="none"/>
        <c:tickLblPos val="nextTo"/>
        <c:crossAx val="145432960"/>
        <c:crosses val="autoZero"/>
        <c:auto val="1"/>
        <c:lblAlgn val="ctr"/>
        <c:lblOffset val="100"/>
      </c:catAx>
      <c:valAx>
        <c:axId val="145432960"/>
        <c:scaling>
          <c:orientation val="minMax"/>
          <c:max val="6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</a:t>
                </a:r>
              </a:p>
            </c:rich>
          </c:tx>
          <c:layout/>
        </c:title>
        <c:numFmt formatCode="General" sourceLinked="1"/>
        <c:tickLblPos val="nextTo"/>
        <c:crossAx val="147876480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400" b="1" i="0" baseline="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Sheet1!$C$8:$C$11</c:f>
              <c:strCache>
                <c:ptCount val="4"/>
                <c:pt idx="0">
                  <c:v>Olin-II</c:v>
                </c:pt>
                <c:pt idx="1">
                  <c:v>USDA</c:v>
                </c:pt>
                <c:pt idx="2">
                  <c:v>SERC</c:v>
                </c:pt>
                <c:pt idx="3">
                  <c:v>Cub hill</c:v>
                </c:pt>
              </c:strCache>
            </c:strRef>
          </c:cat>
          <c:val>
            <c:numRef>
              <c:f>Sheet1!$D$8:$D$11</c:f>
              <c:numCache>
                <c:formatCode>General</c:formatCode>
                <c:ptCount val="4"/>
                <c:pt idx="0">
                  <c:v>19</c:v>
                </c:pt>
                <c:pt idx="1">
                  <c:v>22</c:v>
                </c:pt>
                <c:pt idx="2">
                  <c:v>36</c:v>
                </c:pt>
                <c:pt idx="3">
                  <c:v>53</c:v>
                </c:pt>
              </c:numCache>
            </c:numRef>
          </c:val>
        </c:ser>
        <c:gapWidth val="300"/>
        <c:axId val="112936064"/>
        <c:axId val="112937600"/>
      </c:barChart>
      <c:catAx>
        <c:axId val="112936064"/>
        <c:scaling>
          <c:orientation val="minMax"/>
        </c:scaling>
        <c:axPos val="b"/>
        <c:majorTickMark val="none"/>
        <c:tickLblPos val="nextTo"/>
        <c:crossAx val="112937600"/>
        <c:crosses val="autoZero"/>
        <c:auto val="1"/>
        <c:lblAlgn val="ctr"/>
        <c:lblOffset val="100"/>
      </c:catAx>
      <c:valAx>
        <c:axId val="112937600"/>
        <c:scaling>
          <c:orientation val="minMax"/>
          <c:max val="60"/>
          <c:min val="0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Nodes</a:t>
                </a:r>
              </a:p>
            </c:rich>
          </c:tx>
          <c:layout/>
        </c:title>
        <c:numFmt formatCode="General" sourceLinked="1"/>
        <c:tickLblPos val="nextTo"/>
        <c:crossAx val="112936064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400" b="1" i="0" baseline="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0.35677</cdr:x>
      <cdr:y>0.32093</cdr:y>
    </cdr:from>
    <cdr:to>
      <cdr:x>0.60677</cdr:x>
      <cdr:y>0.45116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4925" y="657226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0.38021</cdr:x>
      <cdr:y>0.0093</cdr:y>
    </cdr:from>
    <cdr:to>
      <cdr:x>0.84635</cdr:x>
      <cdr:y>0.15349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90649" y="19051"/>
          <a:ext cx="1704975" cy="295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Sep 2005 - Nov 2007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0.35677</cdr:x>
      <cdr:y>0.32093</cdr:y>
    </cdr:from>
    <cdr:to>
      <cdr:x>0.60677</cdr:x>
      <cdr:y>0.45116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4925" y="657226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0.38281</cdr:x>
      <cdr:y>0.0093</cdr:y>
    </cdr:from>
    <cdr:to>
      <cdr:x>0.86719</cdr:x>
      <cdr:y>0.16279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0181" y="19044"/>
          <a:ext cx="1771644" cy="314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Jun 2007 - Sep 2008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0.35677</cdr:x>
      <cdr:y>0.32093</cdr:y>
    </cdr:from>
    <cdr:to>
      <cdr:x>0.60677</cdr:x>
      <cdr:y>0.45116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4925" y="657226"/>
          <a:ext cx="9144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0.38281</cdr:x>
      <cdr:y>0.0093</cdr:y>
    </cdr:from>
    <cdr:to>
      <cdr:x>0.86719</cdr:x>
      <cdr:y>0.16279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00181" y="19044"/>
          <a:ext cx="1771644" cy="314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/>
            <a:t>July 2008 -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2260F-DCB5-48B0-8B31-D2A5EE7AE1C0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B0D2-374A-4F02-BEF7-1C0A6CC5C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Bring a box and explain</a:t>
            </a:r>
            <a:r>
              <a:rPr lang="en-US" baseline="0" dirty="0" smtClean="0"/>
              <a:t> the contents. Leave out optimization stuff. Operate for long periods of 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</a:t>
            </a:r>
            <a:r>
              <a:rPr lang="en-US" baseline="0" dirty="0" smtClean="0"/>
              <a:t> Anchor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7B0D2-374A-4F02-BEF7-1C0A6CC5CC0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feunderyourfeet.org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defRPr sz="40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5516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572000"/>
            <a:ext cx="255339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00" dirty="0" smtClean="0"/>
              <a:t>IDIES 2009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575233" y="6565075"/>
            <a:ext cx="2363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http://www.lifeunderyourfeet.org/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138E-80DE-4CE7-BC6C-D1244A62284D}" type="datetimeFigureOut">
              <a:rPr lang="en-US" smtClean="0"/>
              <a:pPr/>
              <a:t>8/25/2009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6318B-D6FE-44FF-8919-00FB94686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0.png"/><Relationship Id="rId4" Type="http://schemas.openxmlformats.org/officeDocument/2006/relationships/chart" Target="../charts/chart1.xml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88392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Temporal Integrity Challenges </a:t>
            </a:r>
          </a:p>
          <a:p>
            <a:pPr>
              <a:buNone/>
            </a:pPr>
            <a:r>
              <a:rPr lang="en-US" sz="3600" dirty="0" smtClean="0"/>
              <a:t>in Long-term Environmental </a:t>
            </a:r>
          </a:p>
          <a:p>
            <a:pPr>
              <a:buNone/>
            </a:pPr>
            <a:r>
              <a:rPr lang="en-US" sz="3600" dirty="0" smtClean="0"/>
              <a:t>Monitoring Sensor Networks.</a:t>
            </a:r>
            <a:br>
              <a:rPr lang="en-US" sz="3600" dirty="0" smtClean="0"/>
            </a:b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 algn="r">
              <a:buNone/>
            </a:pPr>
            <a:r>
              <a:rPr lang="en-US" sz="2200" b="1" dirty="0" smtClean="0"/>
              <a:t>Jayant Gupchup</a:t>
            </a:r>
            <a:r>
              <a:rPr lang="en-US" sz="2200" baseline="30000" dirty="0" smtClean="0"/>
              <a:t>†</a:t>
            </a:r>
            <a:endParaRPr lang="en-US" sz="2200" dirty="0" smtClean="0"/>
          </a:p>
          <a:p>
            <a:pPr algn="r">
              <a:buNone/>
            </a:pPr>
            <a:r>
              <a:rPr lang="en-US" sz="2200" dirty="0" smtClean="0"/>
              <a:t>Alex </a:t>
            </a:r>
            <a:r>
              <a:rPr lang="en-US" sz="2200" dirty="0" smtClean="0"/>
              <a:t>Szalay</a:t>
            </a:r>
            <a:r>
              <a:rPr lang="en-US" sz="2200" baseline="30000" dirty="0" smtClean="0"/>
              <a:t>±</a:t>
            </a:r>
            <a:r>
              <a:rPr lang="en-US" sz="2200" dirty="0" smtClean="0"/>
              <a:t>,  Andreas Terzis</a:t>
            </a:r>
            <a:r>
              <a:rPr lang="en-US" sz="2200" baseline="30000" dirty="0" smtClean="0"/>
              <a:t>†</a:t>
            </a:r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endParaRPr lang="en-US" baseline="30000" dirty="0" smtClean="0"/>
          </a:p>
          <a:p>
            <a:pPr algn="r">
              <a:buNone/>
            </a:pPr>
            <a:r>
              <a:rPr lang="en-US" sz="1400" dirty="0" smtClean="0"/>
              <a:t>Department of Computer Science, Johns Hopkins University</a:t>
            </a:r>
            <a:r>
              <a:rPr lang="en-US" sz="1400" baseline="30000" dirty="0" smtClean="0"/>
              <a:t>†</a:t>
            </a:r>
            <a:endParaRPr lang="en-US" sz="1400" dirty="0" smtClean="0"/>
          </a:p>
          <a:p>
            <a:pPr algn="r">
              <a:buNone/>
            </a:pPr>
            <a:r>
              <a:rPr lang="en-US" sz="1400" dirty="0" smtClean="0"/>
              <a:t>Department of Physics and Astronomy, Johns Hopkins University</a:t>
            </a:r>
            <a:r>
              <a:rPr lang="en-US" sz="1400" baseline="30000" dirty="0" smtClean="0"/>
              <a:t>±</a:t>
            </a:r>
            <a:endParaRPr lang="en-US" sz="1400" dirty="0" smtClean="0"/>
          </a:p>
        </p:txBody>
      </p:sp>
      <p:pic>
        <p:nvPicPr>
          <p:cNvPr id="4" name="Picture 3" descr="jhu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0"/>
            <a:ext cx="19050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Postmortem timestamp reconstruction can be non-trivial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Thought needs to go in during system design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Fall back on data-driven reconstruction methods when all else fails.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401" y="990600"/>
            <a:ext cx="3886199" cy="29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0400" y="990600"/>
            <a:ext cx="4512036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0"/>
            <a:ext cx="8088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Courtesy : http://upload.wikimedia.org/wikipedia/commons/4/46/Atacama_cosmology_telescope_night.jpg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Collecting Anchors (&lt;local, global&gt;)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0" y="914400"/>
            <a:ext cx="2794000" cy="3767137"/>
            <a:chOff x="0" y="914400"/>
            <a:chExt cx="2794000" cy="3767137"/>
          </a:xfrm>
        </p:grpSpPr>
        <p:pic>
          <p:nvPicPr>
            <p:cNvPr id="4" name="Picture 3" descr="laptop_data_collection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914400"/>
              <a:ext cx="2413000" cy="1809750"/>
            </a:xfrm>
            <a:prstGeom prst="rect">
              <a:avLst/>
            </a:prstGeom>
          </p:spPr>
        </p:pic>
        <p:graphicFrame>
          <p:nvGraphicFramePr>
            <p:cNvPr id="8" name="Chart 7"/>
            <p:cNvGraphicFramePr/>
            <p:nvPr/>
          </p:nvGraphicFramePr>
          <p:xfrm>
            <a:off x="0" y="3048000"/>
            <a:ext cx="2667000" cy="16335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5" name="Group 16"/>
          <p:cNvGrpSpPr/>
          <p:nvPr/>
        </p:nvGrpSpPr>
        <p:grpSpPr>
          <a:xfrm>
            <a:off x="3048000" y="838200"/>
            <a:ext cx="2759384" cy="3919537"/>
            <a:chOff x="3048000" y="838200"/>
            <a:chExt cx="2759384" cy="391953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838200"/>
              <a:ext cx="2454584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Chart 8"/>
            <p:cNvGraphicFramePr/>
            <p:nvPr/>
          </p:nvGraphicFramePr>
          <p:xfrm>
            <a:off x="3048000" y="3048000"/>
            <a:ext cx="2743200" cy="17097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grpSp>
        <p:nvGrpSpPr>
          <p:cNvPr id="6" name="Group 17"/>
          <p:cNvGrpSpPr/>
          <p:nvPr/>
        </p:nvGrpSpPr>
        <p:grpSpPr>
          <a:xfrm>
            <a:off x="5943600" y="1066800"/>
            <a:ext cx="3200400" cy="3690937"/>
            <a:chOff x="5943600" y="1066800"/>
            <a:chExt cx="3200400" cy="3690937"/>
          </a:xfrm>
        </p:grpSpPr>
        <p:graphicFrame>
          <p:nvGraphicFramePr>
            <p:cNvPr id="10" name="Chart 9"/>
            <p:cNvGraphicFramePr/>
            <p:nvPr/>
          </p:nvGraphicFramePr>
          <p:xfrm>
            <a:off x="5943600" y="3048000"/>
            <a:ext cx="3200400" cy="17097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77000" y="1066800"/>
              <a:ext cx="2466975" cy="1630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0"/>
          <p:cNvGrpSpPr/>
          <p:nvPr/>
        </p:nvGrpSpPr>
        <p:grpSpPr>
          <a:xfrm>
            <a:off x="990600" y="4953000"/>
            <a:ext cx="4191000" cy="1905000"/>
            <a:chOff x="990600" y="4953000"/>
            <a:chExt cx="4191000" cy="1905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276600" y="4953000"/>
              <a:ext cx="1905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ight Arrow 19"/>
            <p:cNvSpPr/>
            <p:nvPr/>
          </p:nvSpPr>
          <p:spPr>
            <a:xfrm>
              <a:off x="990600" y="5181600"/>
              <a:ext cx="1981200" cy="838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smtClean="0"/>
                <a:t>2009</a:t>
              </a:r>
              <a:endParaRPr lang="en-US" sz="2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838200"/>
            <a:ext cx="7840540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" y="3124200"/>
            <a:ext cx="2286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“</a:t>
            </a:r>
            <a:r>
              <a:rPr lang="en-US" sz="1600" b="1" dirty="0" err="1" smtClean="0">
                <a:latin typeface="Garamond" pitchFamily="18" charset="0"/>
              </a:rPr>
              <a:t>Leakin</a:t>
            </a:r>
            <a:r>
              <a:rPr lang="en-US" sz="1600" b="1" dirty="0" smtClean="0">
                <a:latin typeface="Garamond" pitchFamily="18" charset="0"/>
              </a:rPr>
              <a:t>” Deployment</a:t>
            </a:r>
          </a:p>
          <a:p>
            <a:endParaRPr lang="en-US" sz="1600" b="1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MicaZ</a:t>
            </a:r>
            <a:r>
              <a:rPr lang="en-US" sz="1600" dirty="0" smtClean="0">
                <a:latin typeface="Garamond" pitchFamily="18" charset="0"/>
              </a:rPr>
              <a:t> motes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20 minute sampling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6 boxes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Max Size : 587 days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990600"/>
            <a:ext cx="2166683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Garamond" pitchFamily="18" charset="0"/>
              </a:rPr>
              <a:t>“Jug bay” Deployment</a:t>
            </a:r>
          </a:p>
          <a:p>
            <a:endParaRPr lang="en-US" sz="1600" b="1" dirty="0" smtClean="0">
              <a:latin typeface="Garamond" pitchFamily="18" charset="0"/>
            </a:endParaRP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</a:t>
            </a:r>
            <a:r>
              <a:rPr lang="en-US" sz="1600" dirty="0" err="1" smtClean="0">
                <a:latin typeface="Garamond" pitchFamily="18" charset="0"/>
              </a:rPr>
              <a:t>Telos</a:t>
            </a:r>
            <a:r>
              <a:rPr lang="en-US" sz="1600" dirty="0" smtClean="0">
                <a:latin typeface="Garamond" pitchFamily="18" charset="0"/>
              </a:rPr>
              <a:t> B motes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30 minute sampling 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13 boxes</a:t>
            </a:r>
          </a:p>
          <a:p>
            <a:pPr>
              <a:buFontTx/>
              <a:buChar char="-"/>
            </a:pPr>
            <a:r>
              <a:rPr lang="en-US" sz="1600" dirty="0" smtClean="0">
                <a:latin typeface="Garamond" pitchFamily="18" charset="0"/>
              </a:rPr>
              <a:t> Max Size : 167 days  	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Results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0" y="3283740"/>
            <a:ext cx="9067800" cy="2964660"/>
            <a:chOff x="0" y="3283740"/>
            <a:chExt cx="9067800" cy="296466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283740"/>
              <a:ext cx="4281487" cy="2964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3513" y="3295650"/>
              <a:ext cx="4264287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" name="TextBox 6"/>
          <p:cNvSpPr txBox="1"/>
          <p:nvPr/>
        </p:nvSpPr>
        <p:spPr>
          <a:xfrm>
            <a:off x="76200" y="914400"/>
            <a:ext cx="35814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Day Error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200" dirty="0" smtClean="0"/>
              <a:t>Offset in days</a:t>
            </a:r>
          </a:p>
          <a:p>
            <a:pPr>
              <a:buFontTx/>
              <a:buChar char="-"/>
            </a:pPr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smtClean="0"/>
              <a:t>Proportional to Error in  </a:t>
            </a:r>
          </a:p>
          <a:p>
            <a:r>
              <a:rPr lang="en-US" sz="2200" dirty="0" smtClean="0"/>
              <a:t>  Intercept  (</a:t>
            </a:r>
            <a:r>
              <a:rPr lang="el-GR" sz="2200" dirty="0" smtClean="0"/>
              <a:t>β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952500"/>
            <a:ext cx="457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Minute Error</a:t>
            </a:r>
          </a:p>
          <a:p>
            <a:endParaRPr lang="en-US" sz="2400" b="1" dirty="0" smtClean="0"/>
          </a:p>
          <a:p>
            <a:pPr>
              <a:buFontTx/>
              <a:buChar char="-"/>
            </a:pPr>
            <a:r>
              <a:rPr lang="en-US" sz="2200" dirty="0" smtClean="0"/>
              <a:t>RMSE Error in minute within the day</a:t>
            </a:r>
          </a:p>
          <a:p>
            <a:endParaRPr lang="en-US" sz="2200" dirty="0" smtClean="0"/>
          </a:p>
          <a:p>
            <a:pPr>
              <a:buFontTx/>
              <a:buChar char="-"/>
            </a:pPr>
            <a:r>
              <a:rPr lang="en-US" sz="2200" dirty="0" smtClean="0"/>
              <a:t>Proportional to Error in slope/clock      </a:t>
            </a:r>
          </a:p>
          <a:p>
            <a:r>
              <a:rPr lang="en-US" sz="2200" dirty="0" smtClean="0"/>
              <a:t>  drift  (</a:t>
            </a:r>
            <a:r>
              <a:rPr lang="el-GR" sz="2200" dirty="0" smtClean="0"/>
              <a:t>α</a:t>
            </a:r>
            <a:r>
              <a:rPr lang="en-US" sz="2200" dirty="0" smtClean="0"/>
              <a:t>)</a:t>
            </a:r>
            <a:endParaRPr lang="en-US" sz="2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5029200"/>
            <a:ext cx="3276600" cy="1588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Collection History</a:t>
            </a:r>
            <a:endParaRPr lang="en-US" dirty="0"/>
          </a:p>
        </p:txBody>
      </p:sp>
      <p:pic>
        <p:nvPicPr>
          <p:cNvPr id="10" name="Content Placeholder 9" descr="LuyfMeasuremen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9895" y="1252359"/>
            <a:ext cx="6690105" cy="5148441"/>
          </a:xfr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6096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Projects\Sensor\docs\Images.and.Plots\JugbayPoster\Three little Box T. Hatchlings_2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609600"/>
            <a:ext cx="1524000" cy="1141095"/>
          </a:xfrm>
          <a:prstGeom prst="rect">
            <a:avLst/>
          </a:prstGeom>
          <a:noFill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1" y="2055495"/>
            <a:ext cx="1524000" cy="99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Typical Sensor Network</a:t>
            </a:r>
            <a:endParaRPr lang="en-US" dirty="0"/>
          </a:p>
        </p:txBody>
      </p:sp>
      <p:grpSp>
        <p:nvGrpSpPr>
          <p:cNvPr id="16" name="Group 51"/>
          <p:cNvGrpSpPr/>
          <p:nvPr/>
        </p:nvGrpSpPr>
        <p:grpSpPr>
          <a:xfrm>
            <a:off x="685800" y="1524000"/>
            <a:ext cx="2038565" cy="1362075"/>
            <a:chOff x="685800" y="1524000"/>
            <a:chExt cx="2038565" cy="1362075"/>
          </a:xfrm>
        </p:grpSpPr>
        <p:pic>
          <p:nvPicPr>
            <p:cNvPr id="28" name="Picture 27" descr="index_wireless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>
              <a:off x="2114765" y="2514600"/>
              <a:ext cx="495300" cy="371475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685800" y="15240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Gateway/</a:t>
              </a:r>
            </a:p>
            <a:p>
              <a:r>
                <a:rPr lang="en-US" sz="1400" dirty="0" err="1" smtClean="0">
                  <a:solidFill>
                    <a:schemeClr val="tx1"/>
                  </a:solidFill>
                </a:rPr>
                <a:t>Basestation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pic>
          <p:nvPicPr>
            <p:cNvPr id="49" name="Picture 48" descr="laptop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400" y="1600200"/>
              <a:ext cx="1047965" cy="914400"/>
            </a:xfrm>
            <a:prstGeom prst="rect">
              <a:avLst/>
            </a:prstGeom>
          </p:spPr>
        </p:pic>
      </p:grpSp>
      <p:grpSp>
        <p:nvGrpSpPr>
          <p:cNvPr id="17" name="Group 52"/>
          <p:cNvGrpSpPr/>
          <p:nvPr/>
        </p:nvGrpSpPr>
        <p:grpSpPr>
          <a:xfrm>
            <a:off x="2362200" y="914400"/>
            <a:ext cx="4876800" cy="1295400"/>
            <a:chOff x="2362200" y="914400"/>
            <a:chExt cx="4876800" cy="1295400"/>
          </a:xfrm>
        </p:grpSpPr>
        <p:grpSp>
          <p:nvGrpSpPr>
            <p:cNvPr id="18" name="Group 44"/>
            <p:cNvGrpSpPr/>
            <p:nvPr/>
          </p:nvGrpSpPr>
          <p:grpSpPr>
            <a:xfrm>
              <a:off x="2362200" y="1143000"/>
              <a:ext cx="3581400" cy="1066800"/>
              <a:chOff x="3048000" y="1066800"/>
              <a:chExt cx="3581400" cy="1066800"/>
            </a:xfrm>
          </p:grpSpPr>
          <p:pic>
            <p:nvPicPr>
              <p:cNvPr id="39" name="Picture 38" descr="internet_cloud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62400" y="1219200"/>
                <a:ext cx="1219200" cy="914400"/>
              </a:xfrm>
              <a:prstGeom prst="rect">
                <a:avLst/>
              </a:prstGeom>
            </p:spPr>
          </p:pic>
          <p:grpSp>
            <p:nvGrpSpPr>
              <p:cNvPr id="19" name="Group 41"/>
              <p:cNvGrpSpPr/>
              <p:nvPr/>
            </p:nvGrpSpPr>
            <p:grpSpPr>
              <a:xfrm>
                <a:off x="5715000" y="1219200"/>
                <a:ext cx="914400" cy="914400"/>
                <a:chOff x="5410200" y="1295400"/>
                <a:chExt cx="914400" cy="914400"/>
              </a:xfrm>
            </p:grpSpPr>
            <p:pic>
              <p:nvPicPr>
                <p:cNvPr id="40" name="Picture 39" descr="db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410200" y="1600200"/>
                  <a:ext cx="609600" cy="609600"/>
                </a:xfrm>
                <a:prstGeom prst="rect">
                  <a:avLst/>
                </a:prstGeom>
              </p:spPr>
            </p:pic>
            <p:pic>
              <p:nvPicPr>
                <p:cNvPr id="41" name="Picture 40" descr="db.pn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5715000" y="1295400"/>
                  <a:ext cx="609600" cy="609600"/>
                </a:xfrm>
                <a:prstGeom prst="rect">
                  <a:avLst/>
                </a:prstGeom>
              </p:spPr>
            </p:pic>
          </p:grpSp>
          <p:sp>
            <p:nvSpPr>
              <p:cNvPr id="43" name="Curved Down Arrow 42"/>
              <p:cNvSpPr/>
              <p:nvPr/>
            </p:nvSpPr>
            <p:spPr>
              <a:xfrm>
                <a:off x="30480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Curved Down Arrow 43"/>
              <p:cNvSpPr/>
              <p:nvPr/>
            </p:nvSpPr>
            <p:spPr>
              <a:xfrm>
                <a:off x="4876800" y="1066800"/>
                <a:ext cx="1219200" cy="457200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>
            <a:xfrm>
              <a:off x="5867400" y="914400"/>
              <a:ext cx="1371600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 smtClean="0">
                  <a:solidFill>
                    <a:schemeClr val="tx1"/>
                  </a:solidFill>
                </a:rPr>
                <a:t>Stable </a:t>
              </a:r>
            </a:p>
            <a:p>
              <a:r>
                <a:rPr lang="en-US" sz="1400" dirty="0" smtClean="0">
                  <a:solidFill>
                    <a:schemeClr val="tx1"/>
                  </a:solidFill>
                </a:rPr>
                <a:t>Storage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315200" y="4114800"/>
            <a:ext cx="1447800" cy="2286000"/>
            <a:chOff x="7315200" y="4114800"/>
            <a:chExt cx="1447800" cy="2286000"/>
          </a:xfrm>
        </p:grpSpPr>
        <p:pic>
          <p:nvPicPr>
            <p:cNvPr id="70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20000" y="4114800"/>
              <a:ext cx="685800" cy="133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" name="Rectangle 70"/>
            <p:cNvSpPr/>
            <p:nvPr/>
          </p:nvSpPr>
          <p:spPr>
            <a:xfrm>
              <a:off x="7315200" y="5562600"/>
              <a:ext cx="1447800" cy="838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3.6 V</a:t>
              </a:r>
            </a:p>
            <a:p>
              <a:pPr algn="ctr"/>
              <a:r>
                <a:rPr lang="en-US" sz="2400" dirty="0" smtClean="0">
                  <a:solidFill>
                    <a:srgbClr val="FF0000"/>
                  </a:solidFill>
                </a:rPr>
                <a:t>19.0 Ah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2" name="Group 45"/>
          <p:cNvGrpSpPr/>
          <p:nvPr/>
        </p:nvGrpSpPr>
        <p:grpSpPr>
          <a:xfrm>
            <a:off x="76200" y="3425646"/>
            <a:ext cx="4953000" cy="2517954"/>
            <a:chOff x="457200" y="3273246"/>
            <a:chExt cx="4953000" cy="2517954"/>
          </a:xfrm>
        </p:grpSpPr>
        <p:grpSp>
          <p:nvGrpSpPr>
            <p:cNvPr id="73" name="Group 34"/>
            <p:cNvGrpSpPr/>
            <p:nvPr/>
          </p:nvGrpSpPr>
          <p:grpSpPr>
            <a:xfrm>
              <a:off x="1447800" y="3352800"/>
              <a:ext cx="889000" cy="973074"/>
              <a:chOff x="1447800" y="3352800"/>
              <a:chExt cx="889000" cy="973074"/>
            </a:xfrm>
          </p:grpSpPr>
          <p:pic>
            <p:nvPicPr>
              <p:cNvPr id="87" name="Picture 8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447800" y="37338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8" name="Picture 87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828800" y="33528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74" name="Group 31"/>
            <p:cNvGrpSpPr/>
            <p:nvPr/>
          </p:nvGrpSpPr>
          <p:grpSpPr>
            <a:xfrm>
              <a:off x="457200" y="4800600"/>
              <a:ext cx="889000" cy="990600"/>
              <a:chOff x="457200" y="4800600"/>
              <a:chExt cx="889000" cy="990600"/>
            </a:xfrm>
          </p:grpSpPr>
          <p:pic>
            <p:nvPicPr>
              <p:cNvPr id="85" name="Picture 5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7200" y="5199126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6" name="Picture 85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82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75" name="Group 32"/>
            <p:cNvGrpSpPr/>
            <p:nvPr/>
          </p:nvGrpSpPr>
          <p:grpSpPr>
            <a:xfrm>
              <a:off x="1905000" y="4800600"/>
              <a:ext cx="889000" cy="973074"/>
              <a:chOff x="1905000" y="4800600"/>
              <a:chExt cx="889000" cy="973074"/>
            </a:xfrm>
          </p:grpSpPr>
          <p:pic>
            <p:nvPicPr>
              <p:cNvPr id="83" name="Picture 6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19050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4" name="Picture 83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09800" y="4800600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76" name="Group 35"/>
            <p:cNvGrpSpPr/>
            <p:nvPr/>
          </p:nvGrpSpPr>
          <p:grpSpPr>
            <a:xfrm>
              <a:off x="3352800" y="3273246"/>
              <a:ext cx="889000" cy="976428"/>
              <a:chOff x="3352800" y="3273246"/>
              <a:chExt cx="889000" cy="976428"/>
            </a:xfrm>
          </p:grpSpPr>
          <p:pic>
            <p:nvPicPr>
              <p:cNvPr id="81" name="Picture 80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352800" y="3657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2" name="Picture 81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33800" y="3273246"/>
                <a:ext cx="495300" cy="371475"/>
              </a:xfrm>
              <a:prstGeom prst="rect">
                <a:avLst/>
              </a:prstGeom>
            </p:spPr>
          </p:pic>
        </p:grpSp>
        <p:grpSp>
          <p:nvGrpSpPr>
            <p:cNvPr id="77" name="Group 33"/>
            <p:cNvGrpSpPr/>
            <p:nvPr/>
          </p:nvGrpSpPr>
          <p:grpSpPr>
            <a:xfrm>
              <a:off x="4521200" y="4876800"/>
              <a:ext cx="889000" cy="896874"/>
              <a:chOff x="4521200" y="4876800"/>
              <a:chExt cx="889000" cy="896874"/>
            </a:xfrm>
          </p:grpSpPr>
          <p:pic>
            <p:nvPicPr>
              <p:cNvPr id="79" name="Picture 7" descr="LuyfBox.jp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521200" y="5181600"/>
                <a:ext cx="889000" cy="592074"/>
              </a:xfrm>
              <a:prstGeom prst="rect">
                <a:avLst/>
              </a:prstGeom>
            </p:spPr>
          </p:pic>
          <p:pic>
            <p:nvPicPr>
              <p:cNvPr id="80" name="Picture 79" descr="index_wireless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902558" y="4876800"/>
                <a:ext cx="495300" cy="371475"/>
              </a:xfrm>
              <a:prstGeom prst="rect">
                <a:avLst/>
              </a:prstGeom>
            </p:spPr>
          </p:pic>
        </p:grpSp>
        <p:sp>
          <p:nvSpPr>
            <p:cNvPr id="78" name="TextBox 77"/>
            <p:cNvSpPr txBox="1"/>
            <p:nvPr/>
          </p:nvSpPr>
          <p:spPr>
            <a:xfrm>
              <a:off x="3200400" y="4953000"/>
              <a:ext cx="106471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200" dirty="0" smtClean="0"/>
                <a:t>…….</a:t>
              </a:r>
              <a:endParaRPr lang="en-US" sz="4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Mortem Time Reconstruction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14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Clock-Synchronization is expensive (power-wise</a:t>
            </a:r>
            <a:r>
              <a:rPr lang="en-US" sz="2200" dirty="0" smtClean="0"/>
              <a:t>)</a:t>
            </a:r>
          </a:p>
          <a:p>
            <a:pPr lvl="1"/>
            <a:r>
              <a:rPr lang="en-US" sz="1800" dirty="0" smtClean="0"/>
              <a:t>Motes operate </a:t>
            </a:r>
            <a:r>
              <a:rPr lang="en-US" sz="1800" dirty="0" smtClean="0"/>
              <a:t>asynchronously</a:t>
            </a:r>
            <a:endParaRPr lang="en-US" sz="1800" dirty="0" smtClean="0"/>
          </a:p>
          <a:p>
            <a:pPr lvl="1"/>
            <a:r>
              <a:rPr lang="en-US" sz="1800" dirty="0" smtClean="0"/>
              <a:t>Each mote uses a local </a:t>
            </a:r>
            <a:r>
              <a:rPr lang="en-US" sz="1800" dirty="0" smtClean="0"/>
              <a:t>clock</a:t>
            </a:r>
          </a:p>
          <a:p>
            <a:endParaRPr lang="en-US" sz="2200" dirty="0" smtClean="0"/>
          </a:p>
          <a:p>
            <a:r>
              <a:rPr lang="en-US" sz="2200" dirty="0" smtClean="0"/>
              <a:t>Measurements are marked using local clock (LTS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2200" dirty="0" smtClean="0"/>
              <a:t>GTS = </a:t>
            </a:r>
            <a:r>
              <a:rPr lang="el-GR" sz="2200" dirty="0" smtClean="0"/>
              <a:t>α</a:t>
            </a:r>
            <a:r>
              <a:rPr lang="en-US" sz="2200" dirty="0" smtClean="0"/>
              <a:t> * LTS + </a:t>
            </a:r>
            <a:r>
              <a:rPr lang="el-GR" sz="2200" dirty="0" smtClean="0"/>
              <a:t>β</a:t>
            </a:r>
            <a:endParaRPr lang="en-US" sz="2200" dirty="0" smtClean="0"/>
          </a:p>
          <a:p>
            <a:pPr lvl="1"/>
            <a:r>
              <a:rPr lang="en-US" sz="1800" dirty="0" smtClean="0"/>
              <a:t>GTS is the global timestamp (</a:t>
            </a:r>
            <a:r>
              <a:rPr lang="en-US" sz="1800" dirty="0" err="1" smtClean="0"/>
              <a:t>unixts</a:t>
            </a:r>
            <a:r>
              <a:rPr lang="en-US" sz="1800" dirty="0" smtClean="0"/>
              <a:t>)</a:t>
            </a:r>
          </a:p>
          <a:p>
            <a:pPr lvl="1"/>
            <a:r>
              <a:rPr lang="el-GR" sz="1800" dirty="0" smtClean="0"/>
              <a:t>α</a:t>
            </a:r>
            <a:r>
              <a:rPr lang="en-US" sz="1800" dirty="0" smtClean="0"/>
              <a:t> is the clock skew</a:t>
            </a:r>
          </a:p>
          <a:p>
            <a:pPr lvl="1"/>
            <a:r>
              <a:rPr lang="el-GR" sz="1800" dirty="0" smtClean="0"/>
              <a:t>β</a:t>
            </a:r>
            <a:r>
              <a:rPr lang="en-US" sz="1800" dirty="0" smtClean="0"/>
              <a:t> is the start time</a:t>
            </a:r>
          </a:p>
          <a:p>
            <a:pPr lvl="1"/>
            <a:endParaRPr lang="en-US" dirty="0" smtClean="0"/>
          </a:p>
          <a:p>
            <a:r>
              <a:rPr lang="en-US" sz="2000" dirty="0" smtClean="0"/>
              <a:t>Periodically collect   (LTS,GTS) pairs. “Anchor Points”</a:t>
            </a:r>
            <a:endParaRPr lang="en-US" sz="1600" dirty="0" smtClean="0"/>
          </a:p>
          <a:p>
            <a:endParaRPr lang="en-US" dirty="0" smtClean="0"/>
          </a:p>
          <a:p>
            <a:r>
              <a:rPr lang="en-US" sz="2000" dirty="0" smtClean="0"/>
              <a:t>Estimate [</a:t>
            </a:r>
            <a:r>
              <a:rPr lang="el-GR" sz="2000" dirty="0" smtClean="0"/>
              <a:t>α</a:t>
            </a:r>
            <a:r>
              <a:rPr lang="en-US" sz="2000" dirty="0" smtClean="0"/>
              <a:t>  </a:t>
            </a:r>
            <a:r>
              <a:rPr lang="el-GR" sz="2000" dirty="0" smtClean="0"/>
              <a:t>β</a:t>
            </a:r>
            <a:r>
              <a:rPr lang="en-US" sz="2000" dirty="0" smtClean="0"/>
              <a:t>] </a:t>
            </a:r>
          </a:p>
          <a:p>
            <a:pPr lvl="1"/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5037"/>
            <a:ext cx="5201641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7"/>
          <p:cNvGrpSpPr/>
          <p:nvPr/>
        </p:nvGrpSpPr>
        <p:grpSpPr>
          <a:xfrm>
            <a:off x="6477000" y="3352800"/>
            <a:ext cx="2057400" cy="609600"/>
            <a:chOff x="6477000" y="3505200"/>
            <a:chExt cx="2057400" cy="609600"/>
          </a:xfrm>
        </p:grpSpPr>
        <p:sp>
          <p:nvSpPr>
            <p:cNvPr id="6" name="Curved Left Arrow 5"/>
            <p:cNvSpPr/>
            <p:nvPr/>
          </p:nvSpPr>
          <p:spPr>
            <a:xfrm rot="7026651">
              <a:off x="6629400" y="3352800"/>
              <a:ext cx="381000" cy="685800"/>
            </a:xfrm>
            <a:prstGeom prst="curvedLef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239000" y="3581400"/>
              <a:ext cx="1295400" cy="533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3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Slope (</a:t>
              </a:r>
              <a:r>
                <a:rPr lang="el-GR" dirty="0" smtClean="0">
                  <a:solidFill>
                    <a:schemeClr val="bg2">
                      <a:lumMod val="25000"/>
                    </a:schemeClr>
                  </a:solidFill>
                </a:rPr>
                <a:t>α </a:t>
              </a:r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):</a:t>
              </a:r>
            </a:p>
            <a:p>
              <a:r>
                <a:rPr lang="en-US" dirty="0" smtClean="0">
                  <a:solidFill>
                    <a:schemeClr val="bg2">
                      <a:lumMod val="25000"/>
                    </a:schemeClr>
                  </a:solidFill>
                </a:rPr>
                <a:t>Clock Skew</a:t>
              </a:r>
              <a:endParaRPr 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4572000" y="3617496"/>
            <a:ext cx="381000" cy="3810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bg2">
                    <a:lumMod val="25000"/>
                  </a:schemeClr>
                </a:solidFill>
              </a:rPr>
              <a:t>β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5029200" y="2679032"/>
            <a:ext cx="2971800" cy="1207168"/>
            <a:chOff x="5029200" y="2679032"/>
            <a:chExt cx="2971800" cy="1207168"/>
          </a:xfrm>
        </p:grpSpPr>
        <p:sp>
          <p:nvSpPr>
            <p:cNvPr id="13" name="Multiply 12"/>
            <p:cNvSpPr/>
            <p:nvPr/>
          </p:nvSpPr>
          <p:spPr>
            <a:xfrm>
              <a:off x="5029200" y="3505200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ultiply 13"/>
            <p:cNvSpPr/>
            <p:nvPr/>
          </p:nvSpPr>
          <p:spPr>
            <a:xfrm>
              <a:off x="5638800" y="32886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ultiply 14"/>
            <p:cNvSpPr/>
            <p:nvPr/>
          </p:nvSpPr>
          <p:spPr>
            <a:xfrm>
              <a:off x="6934200" y="29076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ultiply 15"/>
            <p:cNvSpPr/>
            <p:nvPr/>
          </p:nvSpPr>
          <p:spPr>
            <a:xfrm>
              <a:off x="7696200" y="2679032"/>
              <a:ext cx="304800" cy="381000"/>
            </a:xfrm>
            <a:prstGeom prst="mathMultiply">
              <a:avLst/>
            </a:prstGeom>
            <a:solidFill>
              <a:schemeClr val="bg1">
                <a:lumMod val="65000"/>
                <a:alpha val="28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Errors &amp;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3434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Motes Reboot (data comes in segments)</a:t>
            </a:r>
          </a:p>
          <a:p>
            <a:pPr lvl="1"/>
            <a:r>
              <a:rPr lang="en-US" dirty="0" smtClean="0"/>
              <a:t>Low Battery</a:t>
            </a:r>
          </a:p>
          <a:p>
            <a:pPr lvl="1"/>
            <a:r>
              <a:rPr lang="en-US" dirty="0" smtClean="0"/>
              <a:t>High Moisture</a:t>
            </a:r>
          </a:p>
          <a:p>
            <a:pPr lvl="1"/>
            <a:r>
              <a:rPr lang="en-US" dirty="0" smtClean="0"/>
              <a:t>Software bugs</a:t>
            </a:r>
          </a:p>
          <a:p>
            <a:pPr lvl="1"/>
            <a:r>
              <a:rPr lang="en-US" dirty="0" smtClean="0"/>
              <a:t>Motes stay down for indefinite period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Global clock source can be off</a:t>
            </a:r>
          </a:p>
          <a:p>
            <a:pPr lvl="1"/>
            <a:r>
              <a:rPr lang="en-US" dirty="0" smtClean="0"/>
              <a:t>Sync Global clock source (GPS, Network time protocol)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every </a:t>
            </a:r>
            <a:r>
              <a:rPr lang="en-US" dirty="0" smtClean="0"/>
              <a:t>reboot</a:t>
            </a:r>
            <a:r>
              <a:rPr lang="en-US" dirty="0" smtClean="0"/>
              <a:t> </a:t>
            </a:r>
            <a:r>
              <a:rPr lang="en-US" dirty="0" smtClean="0"/>
              <a:t>&lt;</a:t>
            </a:r>
            <a:r>
              <a:rPr lang="el-GR" dirty="0" smtClean="0"/>
              <a:t> α</a:t>
            </a:r>
            <a:r>
              <a:rPr lang="en-US" dirty="0" smtClean="0"/>
              <a:t> , </a:t>
            </a:r>
            <a:r>
              <a:rPr lang="el-GR" dirty="0" smtClean="0"/>
              <a:t>β </a:t>
            </a:r>
            <a:r>
              <a:rPr lang="en-US" dirty="0" smtClean="0"/>
              <a:t>&gt; needs to be </a:t>
            </a:r>
            <a:r>
              <a:rPr lang="en-US" dirty="0" smtClean="0"/>
              <a:t>re-estimated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Bitten by the clock</a:t>
            </a:r>
            <a:endParaRPr lang="en-US" dirty="0"/>
          </a:p>
        </p:txBody>
      </p:sp>
      <p:pic>
        <p:nvPicPr>
          <p:cNvPr id="4" name="Content Placeholder 3" descr="sync.tif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685800"/>
            <a:ext cx="8839200" cy="358920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4343400"/>
            <a:ext cx="84582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3886200"/>
            <a:ext cx="8839200" cy="2239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Learnt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Synchronize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global clock source(s)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Collect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more anchor points for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reliability and robustness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 and Extreme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endParaRPr lang="en-US" sz="2000" dirty="0" smtClean="0"/>
          </a:p>
          <a:p>
            <a:pPr lvl="0">
              <a:defRPr/>
            </a:pPr>
            <a:endParaRPr lang="en-US" sz="2000" dirty="0" smtClean="0"/>
          </a:p>
          <a:p>
            <a:pPr lvl="0">
              <a:buNone/>
              <a:defRPr/>
            </a:pPr>
            <a:endParaRPr lang="en-US" sz="3200" dirty="0" smtClean="0"/>
          </a:p>
          <a:p>
            <a:pPr lvl="0">
              <a:defRPr/>
            </a:pPr>
            <a:r>
              <a:rPr lang="en-US" sz="3200" dirty="0" smtClean="0"/>
              <a:t>Reconstruct timestamps if no anchor points are </a:t>
            </a:r>
            <a:r>
              <a:rPr lang="en-US" sz="3200" dirty="0" smtClean="0"/>
              <a:t>collected</a:t>
            </a:r>
          </a:p>
          <a:p>
            <a:pPr lvl="0">
              <a:buNone/>
              <a:defRPr/>
            </a:pPr>
            <a:endParaRPr lang="en-US" sz="3200" dirty="0" smtClean="0"/>
          </a:p>
          <a:p>
            <a:pPr marL="800100" lvl="1" indent="-342900"/>
            <a:r>
              <a:rPr lang="en-US" sz="3200" dirty="0" smtClean="0"/>
              <a:t>Global clock source goes down </a:t>
            </a:r>
          </a:p>
          <a:p>
            <a:pPr marL="800100" lvl="1" indent="-342900"/>
            <a:r>
              <a:rPr lang="en-US" sz="3200" dirty="0" smtClean="0"/>
              <a:t>Nodes get disconnected from the network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Annual Solar Patterns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"/>
            <a:ext cx="7476889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5257800"/>
            <a:ext cx="520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&lt;LOD, noon&gt; = </a:t>
            </a:r>
            <a:r>
              <a:rPr lang="en-US" sz="3200" i="1" dirty="0" smtClean="0"/>
              <a:t>f</a:t>
            </a:r>
            <a:r>
              <a:rPr lang="en-US" sz="2800" i="1" dirty="0" smtClean="0"/>
              <a:t> </a:t>
            </a:r>
            <a:r>
              <a:rPr lang="en-US" sz="2400" dirty="0" smtClean="0"/>
              <a:t>(Latitude, Time of Year)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“Sundial”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785813"/>
            <a:ext cx="4024312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3"/>
          <p:cNvGrpSpPr/>
          <p:nvPr/>
        </p:nvGrpSpPr>
        <p:grpSpPr>
          <a:xfrm>
            <a:off x="360628" y="1447800"/>
            <a:ext cx="1620572" cy="1981200"/>
            <a:chOff x="360628" y="1447800"/>
            <a:chExt cx="1620572" cy="1981200"/>
          </a:xfrm>
        </p:grpSpPr>
        <p:grpSp>
          <p:nvGrpSpPr>
            <p:cNvPr id="4" name="Group 20"/>
            <p:cNvGrpSpPr/>
            <p:nvPr/>
          </p:nvGrpSpPr>
          <p:grpSpPr>
            <a:xfrm>
              <a:off x="838200" y="1447800"/>
              <a:ext cx="533402" cy="1524000"/>
              <a:chOff x="838200" y="1447800"/>
              <a:chExt cx="533402" cy="1524000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>
                <a:off x="228600" y="2132806"/>
                <a:ext cx="1370806" cy="794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5400000">
                <a:off x="686596" y="2132806"/>
                <a:ext cx="1370010" cy="3"/>
              </a:xfrm>
              <a:prstGeom prst="line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2970212"/>
                <a:ext cx="533400" cy="1588"/>
              </a:xfrm>
              <a:prstGeom prst="straightConnector1">
                <a:avLst/>
              </a:prstGeom>
              <a:ln w="19050">
                <a:solidFill>
                  <a:schemeClr val="accent2">
                    <a:lumMod val="75000"/>
                  </a:schemeClr>
                </a:solidFill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360628" y="3121223"/>
              <a:ext cx="1620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Length of day (LOD)</a:t>
              </a:r>
              <a:endParaRPr lang="en-US" sz="1400" dirty="0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914400" y="682823"/>
            <a:ext cx="583814" cy="536377"/>
            <a:chOff x="914400" y="682823"/>
            <a:chExt cx="583814" cy="536377"/>
          </a:xfrm>
        </p:grpSpPr>
        <p:sp>
          <p:nvSpPr>
            <p:cNvPr id="22" name="Multiply 21"/>
            <p:cNvSpPr/>
            <p:nvPr/>
          </p:nvSpPr>
          <p:spPr>
            <a:xfrm>
              <a:off x="1066800" y="990600"/>
              <a:ext cx="152400" cy="228600"/>
            </a:xfrm>
            <a:prstGeom prst="mathMultiply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14400" y="682823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Noon</a:t>
              </a:r>
              <a:endParaRPr lang="en-US" sz="1400" dirty="0"/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4038600" y="520700"/>
            <a:ext cx="4876800" cy="2952750"/>
            <a:chOff x="4038600" y="533400"/>
            <a:chExt cx="4876800" cy="2952750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1895" y="533400"/>
              <a:ext cx="4313505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Right Arrow 26"/>
            <p:cNvSpPr/>
            <p:nvPr/>
          </p:nvSpPr>
          <p:spPr>
            <a:xfrm>
              <a:off x="4038600" y="1524000"/>
              <a:ext cx="457200" cy="228600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304800" y="3794760"/>
          <a:ext cx="2971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5900"/>
                <a:gridCol w="1485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 Noon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Global Noon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n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Gts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-25000" dirty="0" smtClean="0"/>
                        <a:t>n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37"/>
          <p:cNvGrpSpPr/>
          <p:nvPr/>
        </p:nvGrpSpPr>
        <p:grpSpPr>
          <a:xfrm>
            <a:off x="3294020" y="4191000"/>
            <a:ext cx="1658980" cy="609600"/>
            <a:chOff x="3429000" y="4191000"/>
            <a:chExt cx="1658980" cy="609600"/>
          </a:xfrm>
        </p:grpSpPr>
        <p:sp>
          <p:nvSpPr>
            <p:cNvPr id="34" name="Left Arrow 33"/>
            <p:cNvSpPr/>
            <p:nvPr/>
          </p:nvSpPr>
          <p:spPr>
            <a:xfrm>
              <a:off x="4038600" y="4572000"/>
              <a:ext cx="457200" cy="228600"/>
            </a:xfrm>
            <a:prstGeom prst="lef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29000" y="4191000"/>
              <a:ext cx="16589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“Anchor Points”</a:t>
              </a:r>
              <a:endParaRPr lang="en-US" dirty="0"/>
            </a:p>
          </p:txBody>
        </p:sp>
      </p:grpSp>
      <p:grpSp>
        <p:nvGrpSpPr>
          <p:cNvPr id="10" name="Group 43"/>
          <p:cNvGrpSpPr/>
          <p:nvPr/>
        </p:nvGrpSpPr>
        <p:grpSpPr>
          <a:xfrm>
            <a:off x="4495800" y="3429000"/>
            <a:ext cx="4495800" cy="507087"/>
            <a:chOff x="4495800" y="3429000"/>
            <a:chExt cx="4495800" cy="507087"/>
          </a:xfrm>
        </p:grpSpPr>
        <p:sp>
          <p:nvSpPr>
            <p:cNvPr id="31" name="Down Arrow 30"/>
            <p:cNvSpPr/>
            <p:nvPr/>
          </p:nvSpPr>
          <p:spPr>
            <a:xfrm>
              <a:off x="8763000" y="3429000"/>
              <a:ext cx="228600" cy="457200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95800" y="3505200"/>
              <a:ext cx="44566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i="1" dirty="0" err="1" smtClean="0"/>
                <a:t>argmax</a:t>
              </a:r>
              <a:r>
                <a:rPr lang="en-US" sz="2200" i="1" dirty="0" smtClean="0"/>
                <a:t> </a:t>
              </a:r>
              <a:r>
                <a:rPr lang="en-US" sz="2200" i="1" baseline="-25000" dirty="0" smtClean="0"/>
                <a:t>lag</a:t>
              </a:r>
              <a:r>
                <a:rPr lang="en-US" sz="2200" dirty="0" smtClean="0"/>
                <a:t> </a:t>
              </a:r>
              <a:r>
                <a:rPr lang="en-US" sz="2200" dirty="0" err="1" smtClean="0"/>
                <a:t>Xcorr</a:t>
              </a:r>
              <a:r>
                <a:rPr lang="en-US" sz="2200" dirty="0" smtClean="0"/>
                <a:t> (LOD </a:t>
              </a:r>
              <a:r>
                <a:rPr lang="en-US" sz="2200" baseline="-25000" dirty="0" err="1" smtClean="0"/>
                <a:t>lts</a:t>
              </a:r>
              <a:r>
                <a:rPr lang="en-US" sz="2200" dirty="0" smtClean="0"/>
                <a:t>, LOD </a:t>
              </a:r>
              <a:r>
                <a:rPr lang="en-US" sz="2200" baseline="-25000" dirty="0" err="1" smtClean="0"/>
                <a:t>gts</a:t>
              </a:r>
              <a:r>
                <a:rPr lang="en-US" sz="2200" dirty="0" smtClean="0"/>
                <a:t>, lag)</a:t>
              </a:r>
              <a:endParaRPr lang="en-US" sz="2200" dirty="0"/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1087" y="3924300"/>
            <a:ext cx="4024313" cy="254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9816</TotalTime>
  <Words>436</Words>
  <Application>Microsoft Office PowerPoint</Application>
  <PresentationFormat>On-screen Show (4:3)</PresentationFormat>
  <Paragraphs>150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Data Collection History</vt:lpstr>
      <vt:lpstr>A Typical Sensor Network</vt:lpstr>
      <vt:lpstr>Post Mortem Time Reconstruction</vt:lpstr>
      <vt:lpstr>Sources of Errors &amp; Effects</vt:lpstr>
      <vt:lpstr>Bitten by the clock</vt:lpstr>
      <vt:lpstr>Validation and Extreme cases</vt:lpstr>
      <vt:lpstr>Annual Solar Patterns</vt:lpstr>
      <vt:lpstr>“Sundial”</vt:lpstr>
      <vt:lpstr>Summary</vt:lpstr>
      <vt:lpstr>Questions</vt:lpstr>
      <vt:lpstr>Collecting Anchors (&lt;local, global&gt;)</vt:lpstr>
      <vt:lpstr>Segments</vt:lpstr>
      <vt:lpstr>Reconstruction Results</vt:lpstr>
    </vt:vector>
  </TitlesOfParts>
  <Company>Johns Hopkins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Jayant Gupchup</dc:creator>
  <cp:lastModifiedBy>gupchup</cp:lastModifiedBy>
  <cp:revision>967</cp:revision>
  <dcterms:created xsi:type="dcterms:W3CDTF">2008-12-02T01:57:33Z</dcterms:created>
  <dcterms:modified xsi:type="dcterms:W3CDTF">2009-08-26T12:30:26Z</dcterms:modified>
</cp:coreProperties>
</file>