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60" r:id="rId3"/>
    <p:sldId id="259" r:id="rId4"/>
    <p:sldId id="256" r:id="rId5"/>
    <p:sldId id="258" r:id="rId6"/>
    <p:sldId id="261" r:id="rId7"/>
    <p:sldId id="263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300" r:id="rId16"/>
    <p:sldId id="272" r:id="rId17"/>
    <p:sldId id="273" r:id="rId18"/>
    <p:sldId id="279" r:id="rId19"/>
    <p:sldId id="274" r:id="rId20"/>
    <p:sldId id="297" r:id="rId21"/>
    <p:sldId id="298" r:id="rId22"/>
    <p:sldId id="301" r:id="rId23"/>
    <p:sldId id="282" r:id="rId24"/>
    <p:sldId id="285" r:id="rId25"/>
    <p:sldId id="284" r:id="rId26"/>
    <p:sldId id="286" r:id="rId27"/>
    <p:sldId id="303" r:id="rId28"/>
    <p:sldId id="287" r:id="rId29"/>
    <p:sldId id="288" r:id="rId30"/>
    <p:sldId id="304" r:id="rId31"/>
    <p:sldId id="289" r:id="rId32"/>
    <p:sldId id="299" r:id="rId33"/>
    <p:sldId id="293" r:id="rId34"/>
    <p:sldId id="290" r:id="rId35"/>
    <p:sldId id="302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848484"/>
    <a:srgbClr val="AA2B2B"/>
    <a:srgbClr val="E6E6E6"/>
    <a:srgbClr val="333333"/>
    <a:srgbClr val="61666C"/>
    <a:srgbClr val="E8E8E8"/>
    <a:srgbClr val="C82345"/>
    <a:srgbClr val="E0E0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0408-5B93-4642-A3B7-47E2677227DA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20F9-5F1B-E843-B672-102D8E4BC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A9F446-9193-EF47-BD3B-14B5F1C81CF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faster.</a:t>
            </a:r>
            <a:r>
              <a:rPr lang="en-US" baseline="0" dirty="0" smtClean="0"/>
              <a:t> Don’t mention the names … just the work and what they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level of what the hell</a:t>
            </a:r>
            <a:r>
              <a:rPr lang="en-US" baseline="0" dirty="0" smtClean="0"/>
              <a:t> phoenix does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has references to the global clock. 2 and 3 do not.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basestation</a:t>
            </a:r>
            <a:r>
              <a:rPr lang="en-US" baseline="0" dirty="0" smtClean="0"/>
              <a:t> (outside)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Components.</a:t>
            </a:r>
            <a:r>
              <a:rPr lang="en-US" baseline="0" dirty="0" smtClean="0"/>
              <a:t> Explain each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so many motes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so many motes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so many motes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segments not motes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parameters</a:t>
            </a:r>
            <a:r>
              <a:rPr lang="en-US" baseline="0" dirty="0" smtClean="0"/>
              <a:t> using cub hill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JG</a:t>
            </a:r>
            <a:r>
              <a:rPr lang="en-US" baseline="0" dirty="0" smtClean="0"/>
              <a:t> : goes to the front along with application. Explain why not FTSP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put them together</a:t>
            </a:r>
            <a:r>
              <a:rPr lang="en-US" baseline="0" dirty="0" smtClean="0"/>
              <a:t> and say this is the price you pay … Introduce DL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Non-phoenix  reconstruction. DON’T</a:t>
            </a:r>
            <a:r>
              <a:rPr lang="en-US" baseline="0" dirty="0" smtClean="0"/>
              <a:t> MENTION GROUND TRUTH!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Non-phoenix  reconstruction. DON’T</a:t>
            </a:r>
            <a:r>
              <a:rPr lang="en-US" baseline="0" dirty="0" smtClean="0"/>
              <a:t> MENTION GROUND TRUTH!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 bytes</a:t>
            </a:r>
            <a:r>
              <a:rPr lang="en-US" baseline="0" dirty="0" smtClean="0"/>
              <a:t> every 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</a:t>
            </a:r>
            <a:r>
              <a:rPr lang="en-US" baseline="0" dirty="0" smtClean="0"/>
              <a:t> the right Goodness </a:t>
            </a:r>
            <a:r>
              <a:rPr lang="en-US" baseline="0" smtClean="0"/>
              <a:t>of fit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</a:t>
            </a:r>
            <a:r>
              <a:rPr lang="en-US" baseline="0" dirty="0" smtClean="0"/>
              <a:t> not run at the BS. Motes timestamp measurements using the </a:t>
            </a:r>
            <a:r>
              <a:rPr lang="en-US" baseline="0" dirty="0" err="1" smtClean="0"/>
              <a:t>localclock</a:t>
            </a:r>
            <a:r>
              <a:rPr lang="en-US" baseline="0" dirty="0" smtClean="0"/>
              <a:t>. 2 panels. Add the mapping slide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JG</a:t>
            </a:r>
            <a:r>
              <a:rPr lang="en-US" baseline="0" dirty="0" smtClean="0"/>
              <a:t> : Write down the definition of Yield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the graph.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</a:t>
            </a:r>
            <a:r>
              <a:rPr lang="en-US" baseline="0" dirty="0" smtClean="0"/>
              <a:t> monitoring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Watchdog</a:t>
            </a:r>
            <a:r>
              <a:rPr lang="en-US" baseline="0" dirty="0" smtClean="0"/>
              <a:t> to reboot stuck state or memory violations. </a:t>
            </a:r>
            <a:r>
              <a:rPr lang="en-US" baseline="0" dirty="0" err="1" smtClean="0"/>
              <a:t>Practise</a:t>
            </a:r>
            <a:r>
              <a:rPr lang="en-US" baseline="0" dirty="0" smtClean="0"/>
              <a:t>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extremes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" y="62552"/>
            <a:ext cx="8781714" cy="676177"/>
          </a:xfrm>
        </p:spPr>
        <p:txBody>
          <a:bodyPr>
            <a:normAutofit/>
          </a:bodyPr>
          <a:lstStyle>
            <a:lvl1pPr>
              <a:defRPr sz="3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6E6E6">
              <a:alpha val="37647"/>
            </a:srgb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390" y="62552"/>
            <a:ext cx="8781714" cy="67617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90" y="890337"/>
            <a:ext cx="8781714" cy="5633301"/>
          </a:xfrm>
          <a:prstGeom prst="rect">
            <a:avLst/>
          </a:prstGeom>
          <a:solidFill>
            <a:srgbClr val="E0E0E0">
              <a:alpha val="3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5390" y="64961"/>
            <a:ext cx="182880" cy="685800"/>
          </a:xfrm>
          <a:prstGeom prst="rect">
            <a:avLst/>
          </a:prstGeom>
          <a:solidFill>
            <a:srgbClr val="AA2B2B">
              <a:alpha val="72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390" y="6523638"/>
            <a:ext cx="117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Jayant Gupchup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90249" y="6542882"/>
            <a:ext cx="148685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Phoenix,</a:t>
            </a:r>
            <a:r>
              <a:rPr lang="en-US" sz="1200" baseline="0" dirty="0" smtClean="0">
                <a:solidFill>
                  <a:schemeClr val="bg1">
                    <a:lumMod val="65000"/>
                  </a:schemeClr>
                </a:solidFill>
              </a:rPr>
              <a:t> EWSN 2010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60000"/>
        <a:buFont typeface="Wingdings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7F7F7F"/>
              </a:buClr>
              <a:buFont typeface="Wingdings" charset="2"/>
              <a:buNone/>
            </a:pPr>
            <a:r>
              <a:rPr lang="en-US" sz="3600" dirty="0" smtClean="0">
                <a:solidFill>
                  <a:srgbClr val="262626"/>
                </a:solidFill>
              </a:rPr>
              <a:t>Phoenix: </a:t>
            </a:r>
          </a:p>
          <a:p>
            <a:pPr>
              <a:buClr>
                <a:srgbClr val="7F7F7F"/>
              </a:buClr>
              <a:buNone/>
            </a:pPr>
            <a:r>
              <a:rPr lang="en-US" sz="3600" dirty="0" smtClean="0">
                <a:solidFill>
                  <a:srgbClr val="262626"/>
                </a:solidFill>
              </a:rPr>
              <a:t>An Epidemic Approach to </a:t>
            </a:r>
          </a:p>
          <a:p>
            <a:pPr>
              <a:buClr>
                <a:srgbClr val="7F7F7F"/>
              </a:buClr>
              <a:buNone/>
            </a:pPr>
            <a:r>
              <a:rPr lang="en-US" sz="3600" dirty="0" smtClean="0">
                <a:solidFill>
                  <a:srgbClr val="262626"/>
                </a:solidFill>
              </a:rPr>
              <a:t>Time Reconstruction</a:t>
            </a:r>
          </a:p>
          <a:p>
            <a:pPr>
              <a:buClr>
                <a:srgbClr val="7F7F7F"/>
              </a:buClr>
              <a:buFont typeface="Wingdings" charset="2"/>
              <a:buNone/>
            </a:pPr>
            <a:endParaRPr lang="en-US" sz="3600" dirty="0" smtClean="0">
              <a:solidFill>
                <a:srgbClr val="262626"/>
              </a:solidFill>
            </a:endParaRPr>
          </a:p>
          <a:p>
            <a:pPr>
              <a:buClr>
                <a:srgbClr val="7F7F7F"/>
              </a:buClr>
              <a:buFont typeface="Wingdings" charset="2"/>
              <a:buNone/>
            </a:pPr>
            <a:endParaRPr lang="en-US" sz="3600" dirty="0" smtClean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None/>
            </a:pPr>
            <a:r>
              <a:rPr lang="en-US" sz="2200" b="1" dirty="0">
                <a:solidFill>
                  <a:srgbClr val="262626"/>
                </a:solidFill>
              </a:rPr>
              <a:t>Jayant Gupchup</a:t>
            </a:r>
            <a:r>
              <a:rPr lang="en-US" sz="2200" b="1" baseline="30000" dirty="0">
                <a:solidFill>
                  <a:srgbClr val="262626"/>
                </a:solidFill>
              </a:rPr>
              <a:t>†</a:t>
            </a:r>
            <a:r>
              <a:rPr lang="en-US" sz="2200" dirty="0">
                <a:solidFill>
                  <a:srgbClr val="262626"/>
                </a:solidFill>
              </a:rPr>
              <a:t>,</a:t>
            </a:r>
            <a:r>
              <a:rPr lang="en-US" sz="2200" dirty="0" smtClean="0">
                <a:solidFill>
                  <a:srgbClr val="262626"/>
                </a:solidFill>
              </a:rPr>
              <a:t> Douglas Carlson</a:t>
            </a:r>
            <a:r>
              <a:rPr lang="en-US" sz="2200" baseline="30000" dirty="0" smtClean="0">
                <a:solidFill>
                  <a:srgbClr val="262626"/>
                </a:solidFill>
              </a:rPr>
              <a:t>†</a:t>
            </a:r>
            <a:r>
              <a:rPr lang="en-US" sz="2200" dirty="0" smtClean="0">
                <a:solidFill>
                  <a:srgbClr val="262626"/>
                </a:solidFill>
              </a:rPr>
              <a:t>, </a:t>
            </a:r>
            <a:r>
              <a:rPr lang="en-US" sz="2200" dirty="0" err="1" smtClean="0">
                <a:solidFill>
                  <a:srgbClr val="262626"/>
                </a:solidFill>
              </a:rPr>
              <a:t>Răzvan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err="1">
                <a:solidFill>
                  <a:srgbClr val="262626"/>
                </a:solidFill>
              </a:rPr>
              <a:t>Musăloiu</a:t>
            </a:r>
            <a:r>
              <a:rPr lang="en-US" sz="2200" dirty="0">
                <a:solidFill>
                  <a:srgbClr val="262626"/>
                </a:solidFill>
              </a:rPr>
              <a:t>-E.</a:t>
            </a:r>
            <a:r>
              <a:rPr lang="en-US" sz="2200" baseline="30000" dirty="0" smtClean="0">
                <a:solidFill>
                  <a:srgbClr val="262626"/>
                </a:solidFill>
              </a:rPr>
              <a:t>†,* </a:t>
            </a:r>
            <a:r>
              <a:rPr lang="en-US" sz="2200" dirty="0">
                <a:solidFill>
                  <a:srgbClr val="262626"/>
                </a:solidFill>
              </a:rPr>
              <a:t>,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</a:p>
          <a:p>
            <a:pPr algn="r">
              <a:buClr>
                <a:srgbClr val="7F7F7F"/>
              </a:buClr>
              <a:buFont typeface="Wingdings" charset="2"/>
              <a:buNone/>
            </a:pPr>
            <a:r>
              <a:rPr lang="en-US" sz="2200" dirty="0" smtClean="0">
                <a:solidFill>
                  <a:srgbClr val="262626"/>
                </a:solidFill>
              </a:rPr>
              <a:t>Alex </a:t>
            </a:r>
            <a:r>
              <a:rPr lang="en-US" sz="2200" dirty="0">
                <a:solidFill>
                  <a:srgbClr val="262626"/>
                </a:solidFill>
              </a:rPr>
              <a:t>Szalay</a:t>
            </a:r>
            <a:r>
              <a:rPr lang="en-US" sz="2200" baseline="30000" dirty="0">
                <a:solidFill>
                  <a:srgbClr val="262626"/>
                </a:solidFill>
              </a:rPr>
              <a:t>±</a:t>
            </a:r>
            <a:r>
              <a:rPr lang="en-US" sz="2200" dirty="0">
                <a:solidFill>
                  <a:srgbClr val="262626"/>
                </a:solidFill>
              </a:rPr>
              <a:t>, Andreas Terzis</a:t>
            </a:r>
            <a:r>
              <a:rPr lang="en-US" sz="2200" baseline="30000" dirty="0">
                <a:solidFill>
                  <a:srgbClr val="262626"/>
                </a:solidFill>
              </a:rPr>
              <a:t>†</a:t>
            </a:r>
          </a:p>
          <a:p>
            <a:pPr algn="r">
              <a:buClr>
                <a:srgbClr val="7F7F7F"/>
              </a:buClr>
              <a:buFont typeface="Wingdings" charset="2"/>
              <a:buNone/>
            </a:pPr>
            <a:endParaRPr lang="en-US" baseline="30000" dirty="0" smtClean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Font typeface="Wingdings" charset="2"/>
              <a:buNone/>
            </a:pPr>
            <a:endParaRPr lang="en-US" baseline="30000" dirty="0" smtClean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Font typeface="Wingdings" charset="2"/>
              <a:buNone/>
            </a:pPr>
            <a:endParaRPr lang="en-US" baseline="30000" dirty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Font typeface="Wingdings" charset="2"/>
              <a:buNone/>
            </a:pPr>
            <a:r>
              <a:rPr lang="en-US" sz="1400" dirty="0">
                <a:solidFill>
                  <a:srgbClr val="262626"/>
                </a:solidFill>
              </a:rPr>
              <a:t>Department of Computer Science, Johns Hopkins University</a:t>
            </a:r>
            <a:r>
              <a:rPr lang="en-US" sz="1400" baseline="30000" dirty="0">
                <a:solidFill>
                  <a:srgbClr val="262626"/>
                </a:solidFill>
              </a:rPr>
              <a:t>†</a:t>
            </a:r>
            <a:endParaRPr lang="en-US" sz="1400" dirty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Font typeface="Wingdings" charset="2"/>
              <a:buNone/>
            </a:pPr>
            <a:r>
              <a:rPr lang="en-US" sz="1400" dirty="0">
                <a:solidFill>
                  <a:srgbClr val="262626"/>
                </a:solidFill>
              </a:rPr>
              <a:t>Department of Physics and Astronomy, Johns Hopkins University</a:t>
            </a:r>
            <a:r>
              <a:rPr lang="en-US" sz="1400" baseline="30000" dirty="0" smtClean="0">
                <a:solidFill>
                  <a:srgbClr val="262626"/>
                </a:solidFill>
              </a:rPr>
              <a:t>±</a:t>
            </a:r>
          </a:p>
          <a:p>
            <a:pPr algn="r">
              <a:buClr>
                <a:srgbClr val="7F7F7F"/>
              </a:buClr>
              <a:buFont typeface="Wingdings" charset="2"/>
              <a:buNone/>
            </a:pPr>
            <a:r>
              <a:rPr lang="en-US" sz="1400" dirty="0" smtClean="0">
                <a:solidFill>
                  <a:srgbClr val="262626"/>
                </a:solidFill>
              </a:rPr>
              <a:t>Google *</a:t>
            </a:r>
          </a:p>
          <a:p>
            <a:pPr algn="r">
              <a:buClr>
                <a:srgbClr val="7F7F7F"/>
              </a:buClr>
              <a:buFont typeface="Wingdings" charset="2"/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3075" name="Picture 3" descr="jhu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7598" y="0"/>
            <a:ext cx="1333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Projects\Sensor\luyf\lifeunderyourfeet.org\en\img\luyf-hea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194" y="86393"/>
            <a:ext cx="5080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t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0" y="724927"/>
            <a:ext cx="8481490" cy="5886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 Hill : Time Reconstruction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71800" y="2805736"/>
            <a:ext cx="1602594" cy="863896"/>
            <a:chOff x="2971800" y="3260018"/>
            <a:chExt cx="1602594" cy="4096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71800" y="3657600"/>
              <a:ext cx="1588168" cy="12032"/>
            </a:xfrm>
            <a:prstGeom prst="straightConnector1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headEnd type="oval" w="lg" len="lg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81678" y="3260018"/>
              <a:ext cx="1492716" cy="306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Nodes Stuck</a:t>
              </a:r>
            </a:p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(Data Loss)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30806" y="1996693"/>
            <a:ext cx="3474737" cy="387925"/>
            <a:chOff x="4730806" y="2189205"/>
            <a:chExt cx="3474737" cy="3879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730806" y="2577128"/>
              <a:ext cx="3474737" cy="2"/>
            </a:xfrm>
            <a:prstGeom prst="straightConnector1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headEnd type="oval" w="lg" len="lg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59375" y="2189205"/>
              <a:ext cx="1611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Watchdog Fix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66098" y="2805736"/>
            <a:ext cx="3118387" cy="1002022"/>
            <a:chOff x="5266098" y="2805736"/>
            <a:chExt cx="3118387" cy="1002022"/>
          </a:xfrm>
        </p:grpSpPr>
        <p:grpSp>
          <p:nvGrpSpPr>
            <p:cNvPr id="27" name="Group 26"/>
            <p:cNvGrpSpPr/>
            <p:nvPr/>
          </p:nvGrpSpPr>
          <p:grpSpPr>
            <a:xfrm>
              <a:off x="5266098" y="2805736"/>
              <a:ext cx="2031325" cy="407016"/>
              <a:chOff x="5711282" y="2757608"/>
              <a:chExt cx="2031325" cy="40701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6448926" y="3163036"/>
                <a:ext cx="413538" cy="1588"/>
              </a:xfrm>
              <a:prstGeom prst="straightConnector1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711282" y="2757608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Basestation Down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859375" y="3384524"/>
              <a:ext cx="2525110" cy="423234"/>
              <a:chOff x="5739055" y="3396556"/>
              <a:chExt cx="2525110" cy="423234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5739055" y="3818202"/>
                <a:ext cx="2346166" cy="1588"/>
              </a:xfrm>
              <a:prstGeom prst="straightConnector1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296960" y="3396556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Reboot Problems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en-US" dirty="0" smtClean="0"/>
              <a:t> Reboots</a:t>
            </a:r>
            <a:endParaRPr lang="en-US" dirty="0"/>
          </a:p>
        </p:txBody>
      </p:sp>
      <p:pic>
        <p:nvPicPr>
          <p:cNvPr id="9" name="Picture 8" descr="segl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4" y="921515"/>
            <a:ext cx="8102286" cy="55097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11442" y="4872791"/>
            <a:ext cx="5606716" cy="986588"/>
            <a:chOff x="1311442" y="4872791"/>
            <a:chExt cx="5606716" cy="9865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11442" y="4872791"/>
              <a:ext cx="560671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621504" y="5366085"/>
              <a:ext cx="98658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424864" y="5366085"/>
              <a:ext cx="98658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Reconstruction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Motes reboot at random</a:t>
            </a:r>
          </a:p>
          <a:p>
            <a:pPr lvl="1"/>
            <a:r>
              <a:rPr lang="en-US" dirty="0" smtClean="0"/>
              <a:t>Downtime is non-deterministic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Dependence on basestation</a:t>
            </a:r>
          </a:p>
          <a:p>
            <a:endParaRPr lang="en-US" dirty="0" smtClean="0"/>
          </a:p>
          <a:p>
            <a:r>
              <a:rPr lang="en-US" dirty="0" smtClean="0"/>
              <a:t>Temporary network partitions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Mote clock</a:t>
            </a:r>
          </a:p>
          <a:p>
            <a:pPr lvl="1"/>
            <a:r>
              <a:rPr lang="en-US" dirty="0" smtClean="0"/>
              <a:t>Varies per mote</a:t>
            </a:r>
          </a:p>
          <a:p>
            <a:pPr lvl="1"/>
            <a:r>
              <a:rPr lang="en-US" dirty="0" smtClean="0"/>
              <a:t>Skew changes over time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Linear Regression for Time Rectification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Fidelity and Yield in a Volcano Monitoring Sensor Network, Werner-Allen et al.,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OSDI 2006</a:t>
            </a: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Reboot Problems</a:t>
            </a:r>
          </a:p>
          <a:p>
            <a:pPr lvl="1"/>
            <a:r>
              <a:rPr lang="en-US" sz="2000" i="1" dirty="0" smtClean="0"/>
              <a:t>Lessons from the </a:t>
            </a:r>
            <a:r>
              <a:rPr lang="en-US" sz="2000" i="1" dirty="0" err="1" smtClean="0"/>
              <a:t>Hogthrob</a:t>
            </a:r>
            <a:r>
              <a:rPr lang="en-US" sz="2000" i="1" dirty="0" smtClean="0"/>
              <a:t> Deployments, Chang et al., </a:t>
            </a:r>
            <a:r>
              <a:rPr lang="en-US" sz="2000" b="1" i="1" dirty="0" err="1" smtClean="0"/>
              <a:t>WiDeploy</a:t>
            </a:r>
            <a:r>
              <a:rPr lang="en-US" sz="2000" b="1" i="1" dirty="0" smtClean="0"/>
              <a:t> 2008</a:t>
            </a:r>
          </a:p>
          <a:p>
            <a:pPr lvl="1"/>
            <a:r>
              <a:rPr lang="en-US" sz="2000" i="1" dirty="0" smtClean="0"/>
              <a:t>Trio: Enabling sustainable and scalable outdoor wireless sensor network deployments, </a:t>
            </a:r>
            <a:r>
              <a:rPr lang="en-US" sz="2000" i="1" dirty="0" err="1" smtClean="0"/>
              <a:t>Dutta</a:t>
            </a:r>
            <a:r>
              <a:rPr lang="en-US" sz="2000" i="1" dirty="0" smtClean="0"/>
              <a:t> et al., </a:t>
            </a:r>
            <a:r>
              <a:rPr lang="en-US" sz="2000" b="1" i="1" dirty="0" smtClean="0"/>
              <a:t>SPOTS 2006</a:t>
            </a:r>
          </a:p>
          <a:p>
            <a:pPr lvl="1"/>
            <a:endParaRPr lang="en-US" sz="2000" b="1" i="1" dirty="0" smtClean="0"/>
          </a:p>
          <a:p>
            <a:r>
              <a:rPr lang="en-US" dirty="0" smtClean="0"/>
              <a:t>State preservation after reboots</a:t>
            </a:r>
          </a:p>
          <a:p>
            <a:pPr lvl="1"/>
            <a:r>
              <a:rPr lang="en-US" sz="2400" i="1" dirty="0" smtClean="0"/>
              <a:t>Surviving sensor network software faults, Chen et al., </a:t>
            </a:r>
            <a:r>
              <a:rPr lang="en-US" sz="2400" b="1" i="1" dirty="0" smtClean="0"/>
              <a:t>SIGOPS 2009</a:t>
            </a:r>
          </a:p>
          <a:p>
            <a:pPr lvl="1"/>
            <a:endParaRPr lang="en-US" sz="2000" b="1" i="1" dirty="0" smtClean="0"/>
          </a:p>
          <a:p>
            <a:r>
              <a:rPr lang="en-US" dirty="0" smtClean="0"/>
              <a:t>Data-driven Temporal Integrity</a:t>
            </a:r>
          </a:p>
          <a:p>
            <a:pPr lvl="1"/>
            <a:r>
              <a:rPr lang="en-US" sz="2000" i="1" dirty="0" smtClean="0"/>
              <a:t>Recovering temporal integrity with data driven time synchronization, </a:t>
            </a:r>
            <a:r>
              <a:rPr lang="en-US" sz="2000" i="1" dirty="0" err="1" smtClean="0"/>
              <a:t>Lukac</a:t>
            </a:r>
            <a:r>
              <a:rPr lang="en-US" sz="2000" i="1" dirty="0" smtClean="0"/>
              <a:t> et al., </a:t>
            </a:r>
            <a:r>
              <a:rPr lang="en-US" sz="2000" b="1" i="1" dirty="0" smtClean="0"/>
              <a:t>IPSN 2009</a:t>
            </a:r>
          </a:p>
          <a:p>
            <a:pPr lvl="1"/>
            <a:r>
              <a:rPr lang="en-US" sz="2000" i="1" dirty="0" smtClean="0"/>
              <a:t>Sundial: Using sunlight to reconstruct global timestamps, Gupchup et al., </a:t>
            </a:r>
            <a:r>
              <a:rPr lang="en-US" sz="2000" b="1" i="1" dirty="0" smtClean="0"/>
              <a:t>EWSN 2009</a:t>
            </a:r>
          </a:p>
          <a:p>
            <a:pPr lvl="1"/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12" y="1747746"/>
            <a:ext cx="7446546" cy="243650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Phoenix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841" y="4182760"/>
            <a:ext cx="2876582" cy="217102"/>
          </a:xfrm>
          <a:prstGeom prst="rect">
            <a:avLst/>
          </a:prstGeom>
          <a:solidFill>
            <a:schemeClr val="accent2">
              <a:lumMod val="7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95663" y="5637799"/>
            <a:ext cx="6208295" cy="1203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57722" y="1300156"/>
            <a:ext cx="7966710" cy="3400425"/>
            <a:chOff x="757722" y="1774408"/>
            <a:chExt cx="7966710" cy="34004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7722" y="1774408"/>
              <a:ext cx="796671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141972" y="20464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9321" y="305827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7561" y="412908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05337" y="5128282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Base Station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80482" y="5742070"/>
            <a:ext cx="1323476" cy="158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7682" y="143162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16200000" flipH="1">
            <a:off x="2857500" y="2323089"/>
            <a:ext cx="1058779" cy="120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3844090" y="2323089"/>
            <a:ext cx="1058779" cy="120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7682" y="255995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640931" y="3357804"/>
            <a:ext cx="1058779" cy="120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591424" y="3357804"/>
            <a:ext cx="1058779" cy="120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diamond" w="lg" len="lg"/>
            <a:tail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714" y="3534509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Segment: </a:t>
            </a:r>
            <a:r>
              <a:rPr lang="en-US" sz="2100" dirty="0" smtClean="0"/>
              <a:t>S</a:t>
            </a:r>
            <a:r>
              <a:rPr lang="en-US" sz="2000" dirty="0" smtClean="0"/>
              <a:t>tate defined by a monotonically increasing local clock (LC) </a:t>
            </a:r>
          </a:p>
          <a:p>
            <a:pPr lvl="1"/>
            <a:r>
              <a:rPr lang="en-US" sz="2100" dirty="0" smtClean="0"/>
              <a:t>Comprises &lt;moteid, reboot counter&gt;</a:t>
            </a:r>
          </a:p>
          <a:p>
            <a:endParaRPr lang="en-US" sz="2000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Anchor:</a:t>
            </a:r>
          </a:p>
          <a:p>
            <a:pPr lvl="1"/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&lt;</a:t>
            </a:r>
            <a:r>
              <a:rPr lang="en-US" sz="2100" dirty="0" err="1" smtClean="0">
                <a:solidFill>
                  <a:schemeClr val="bg1">
                    <a:lumMod val="75000"/>
                  </a:schemeClr>
                </a:solidFill>
              </a:rPr>
              <a:t>local,neighbor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&gt;   :  Time-references between 2 segments</a:t>
            </a:r>
          </a:p>
          <a:p>
            <a:pPr lvl="1"/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&lt;</a:t>
            </a:r>
            <a:r>
              <a:rPr lang="en-US" sz="2100" dirty="0" err="1" smtClean="0">
                <a:solidFill>
                  <a:schemeClr val="bg1">
                    <a:lumMod val="75000"/>
                  </a:schemeClr>
                </a:solidFill>
              </a:rPr>
              <a:t>local,global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&gt; :  Time-references between a segment and global time </a:t>
            </a:r>
          </a:p>
          <a:p>
            <a:pPr>
              <a:buNone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Fit : 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Mapping between one time frame to another</a:t>
            </a:r>
          </a:p>
          <a:p>
            <a:pPr lvl="1"/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Defined over &lt;</a:t>
            </a:r>
            <a:r>
              <a:rPr lang="en-US" sz="2100" dirty="0" err="1" smtClean="0">
                <a:solidFill>
                  <a:schemeClr val="bg1">
                    <a:lumMod val="75000"/>
                  </a:schemeClr>
                </a:solidFill>
              </a:rPr>
              <a:t>local,neighbor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&gt;   	: Neighbor Fit</a:t>
            </a:r>
          </a:p>
          <a:p>
            <a:pPr lvl="1"/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Defined over &lt;</a:t>
            </a:r>
            <a:r>
              <a:rPr lang="en-US" sz="2100" dirty="0" err="1" smtClean="0">
                <a:solidFill>
                  <a:schemeClr val="bg1">
                    <a:lumMod val="75000"/>
                  </a:schemeClr>
                </a:solidFill>
              </a:rPr>
              <a:t>local,global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&gt; 		: Global fit</a:t>
            </a: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Fit Parameters</a:t>
            </a:r>
          </a:p>
          <a:p>
            <a:pPr lvl="1"/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Alpha (</a:t>
            </a:r>
            <a:r>
              <a:rPr lang="el-GR" sz="2100" dirty="0" smtClean="0">
                <a:solidFill>
                  <a:schemeClr val="bg1">
                    <a:lumMod val="75000"/>
                  </a:schemeClr>
                </a:solidFill>
              </a:rPr>
              <a:t>α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) :  Skew</a:t>
            </a:r>
          </a:p>
          <a:p>
            <a:pPr lvl="1"/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Beta   (</a:t>
            </a:r>
            <a:r>
              <a:rPr lang="el-GR" sz="2100" dirty="0" smtClean="0">
                <a:solidFill>
                  <a:schemeClr val="bg1">
                    <a:lumMod val="75000"/>
                  </a:schemeClr>
                </a:solidFill>
              </a:rPr>
              <a:t>β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) :  Offset</a:t>
            </a: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Goodness of Fit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  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Metric that estimates the quality of the fit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E.g. : Variance of the residuals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Phase-I  : Data Collection 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(In-network)</a:t>
            </a:r>
          </a:p>
          <a:p>
            <a:endParaRPr lang="en-US" dirty="0" smtClean="0"/>
          </a:p>
          <a:p>
            <a:r>
              <a:rPr lang="en-US" dirty="0" smtClean="0"/>
              <a:t>Phase-II : Timestamp Assignment 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(Database)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Motes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Global Clock Source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Basestation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 Collection – I : Beaconing</a:t>
            </a:r>
            <a:endParaRPr lang="en-US" dirty="0"/>
          </a:p>
        </p:txBody>
      </p:sp>
      <p:pic>
        <p:nvPicPr>
          <p:cNvPr id="12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591" y="3921685"/>
            <a:ext cx="279400" cy="431800"/>
          </a:xfrm>
          <a:prstGeom prst="rect">
            <a:avLst/>
          </a:prstGeom>
          <a:noFill/>
        </p:spPr>
      </p:pic>
      <p:pic>
        <p:nvPicPr>
          <p:cNvPr id="17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590" y="2225708"/>
            <a:ext cx="279400" cy="431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96411" y="954967"/>
            <a:ext cx="40159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Each Mote: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Beacons time-state periodically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&lt;moteid, RC #, LC&gt;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Beacon interval~ 30s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Duty-cycle overhead: 0.075%</a:t>
            </a:r>
          </a:p>
        </p:txBody>
      </p:sp>
      <p:pic>
        <p:nvPicPr>
          <p:cNvPr id="21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735" y="4918119"/>
            <a:ext cx="279400" cy="4318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3748575" y="4647652"/>
            <a:ext cx="495300" cy="702267"/>
            <a:chOff x="4521558" y="5029200"/>
            <a:chExt cx="495300" cy="702267"/>
          </a:xfrm>
        </p:grpSpPr>
        <p:pic>
          <p:nvPicPr>
            <p:cNvPr id="23" name="Picture 22" descr="index_wirel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558" y="5029200"/>
              <a:ext cx="495300" cy="371475"/>
            </a:xfrm>
            <a:prstGeom prst="rect">
              <a:avLst/>
            </a:prstGeom>
          </p:spPr>
        </p:pic>
        <p:pic>
          <p:nvPicPr>
            <p:cNvPr id="24" name="Picture 2" descr="C:\Projects\Sensor\luyf\lifeunderyourfeet.org\en\tools\VZTool\Image\Map\full_unselect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1558" y="5299667"/>
              <a:ext cx="279400" cy="431800"/>
            </a:xfrm>
            <a:prstGeom prst="rect">
              <a:avLst/>
            </a:prstGeom>
            <a:noFill/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072243" y="4195510"/>
          <a:ext cx="1825545" cy="31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72"/>
                <a:gridCol w="348916"/>
                <a:gridCol w="948457"/>
              </a:tblGrid>
              <a:tr h="3159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102400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157591" y="3651218"/>
            <a:ext cx="495300" cy="702267"/>
            <a:chOff x="4521558" y="5029200"/>
            <a:chExt cx="495300" cy="702267"/>
          </a:xfrm>
        </p:grpSpPr>
        <p:pic>
          <p:nvPicPr>
            <p:cNvPr id="27" name="Picture 26" descr="index_wirel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558" y="5029200"/>
              <a:ext cx="495300" cy="371475"/>
            </a:xfrm>
            <a:prstGeom prst="rect">
              <a:avLst/>
            </a:prstGeom>
          </p:spPr>
        </p:pic>
        <p:pic>
          <p:nvPicPr>
            <p:cNvPr id="28" name="Picture 2" descr="C:\Projects\Sensor\luyf\lifeunderyourfeet.org\en\tools\VZTool\Image\Map\full_unselect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1558" y="5299667"/>
              <a:ext cx="279400" cy="431800"/>
            </a:xfrm>
            <a:prstGeom prst="rect">
              <a:avLst/>
            </a:prstGeom>
            <a:noFill/>
          </p:spPr>
        </p:pic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81259" y="3213369"/>
          <a:ext cx="182554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88"/>
                <a:gridCol w="360948"/>
                <a:gridCol w="899109"/>
              </a:tblGrid>
              <a:tr h="298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2198590" y="1955241"/>
            <a:ext cx="495300" cy="702267"/>
            <a:chOff x="4521558" y="5029200"/>
            <a:chExt cx="495300" cy="702267"/>
          </a:xfrm>
        </p:grpSpPr>
        <p:pic>
          <p:nvPicPr>
            <p:cNvPr id="31" name="Picture 30" descr="index_wirel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558" y="5029200"/>
              <a:ext cx="495300" cy="371475"/>
            </a:xfrm>
            <a:prstGeom prst="rect">
              <a:avLst/>
            </a:prstGeom>
          </p:spPr>
        </p:pic>
        <p:pic>
          <p:nvPicPr>
            <p:cNvPr id="32" name="Picture 2" descr="C:\Projects\Sensor\luyf\lifeunderyourfeet.org\en\tools\VZTool\Image\Map\full_unselect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1558" y="5299667"/>
              <a:ext cx="279400" cy="431800"/>
            </a:xfrm>
            <a:prstGeom prst="rect">
              <a:avLst/>
            </a:prstGeom>
            <a:noFill/>
          </p:spPr>
        </p:pic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522258" y="1517392"/>
          <a:ext cx="182554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1"/>
                <a:gridCol w="360947"/>
                <a:gridCol w="978097"/>
              </a:tblGrid>
              <a:tr h="298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9600000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744735" y="53859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1112" y="44629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77990" y="24728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where:</a:t>
            </a:r>
            <a:r>
              <a:rPr lang="en-US" dirty="0" smtClean="0"/>
              <a:t> Environmental Monitoring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77" y="1078878"/>
            <a:ext cx="3393440" cy="5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81" y="1078878"/>
            <a:ext cx="317500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81" y="3718678"/>
            <a:ext cx="317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 Collection – II : Storage</a:t>
            </a:r>
            <a:endParaRPr lang="en-US" dirty="0"/>
          </a:p>
        </p:txBody>
      </p:sp>
      <p:pic>
        <p:nvPicPr>
          <p:cNvPr id="12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591" y="3921685"/>
            <a:ext cx="279400" cy="431800"/>
          </a:xfrm>
          <a:prstGeom prst="rect">
            <a:avLst/>
          </a:prstGeom>
          <a:noFill/>
        </p:spPr>
      </p:pic>
      <p:pic>
        <p:nvPicPr>
          <p:cNvPr id="17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590" y="2225708"/>
            <a:ext cx="279400" cy="431800"/>
          </a:xfrm>
          <a:prstGeom prst="rect">
            <a:avLst/>
          </a:prstGeom>
          <a:noFill/>
        </p:spPr>
      </p:pic>
      <p:pic>
        <p:nvPicPr>
          <p:cNvPr id="21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735" y="4918119"/>
            <a:ext cx="279400" cy="431800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3748575" y="4647652"/>
            <a:ext cx="495300" cy="702267"/>
            <a:chOff x="4521558" y="5029200"/>
            <a:chExt cx="495300" cy="702267"/>
          </a:xfrm>
        </p:grpSpPr>
        <p:pic>
          <p:nvPicPr>
            <p:cNvPr id="23" name="Picture 22" descr="index_wirel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558" y="5029200"/>
              <a:ext cx="495300" cy="371475"/>
            </a:xfrm>
            <a:prstGeom prst="rect">
              <a:avLst/>
            </a:prstGeom>
          </p:spPr>
        </p:pic>
        <p:pic>
          <p:nvPicPr>
            <p:cNvPr id="24" name="Picture 2" descr="C:\Projects\Sensor\luyf\lifeunderyourfeet.org\en\tools\VZTool\Image\Map\full_unselect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1558" y="5299667"/>
              <a:ext cx="279400" cy="431800"/>
            </a:xfrm>
            <a:prstGeom prst="rect">
              <a:avLst/>
            </a:prstGeom>
            <a:noFill/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072243" y="4195510"/>
          <a:ext cx="1825545" cy="31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172"/>
                <a:gridCol w="348916"/>
                <a:gridCol w="948457"/>
              </a:tblGrid>
              <a:tr h="3159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102800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" name="Picture 2" descr="C:\Projects\Sensor\luyf\lifeunderyourfeet.org\en\tools\VZTool\Image\Map\full_unselect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7591" y="3921685"/>
            <a:ext cx="279400" cy="431800"/>
          </a:xfrm>
          <a:prstGeom prst="rect">
            <a:avLst/>
          </a:prstGeom>
          <a:noFill/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81259" y="3213369"/>
          <a:ext cx="182554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88"/>
                <a:gridCol w="360948"/>
                <a:gridCol w="899109"/>
              </a:tblGrid>
              <a:tr h="298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40620" y="995583"/>
            <a:ext cx="40793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Each Mote: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Stays up (30s) after reboot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Listens for announcements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Wakes up periodically (~ 6 hrs)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Stays up (30s)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Listens for announcements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Stores &lt;local, neighbor&gt; anchors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Duty-Cycle : 0.14%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4735" y="53859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7990" y="24728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1112" y="4471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7656 -0.1416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Anchor Collection – III : Global References</a:t>
            </a:r>
            <a:endParaRPr lang="en-US" dirty="0"/>
          </a:p>
        </p:txBody>
      </p:sp>
      <p:pic>
        <p:nvPicPr>
          <p:cNvPr id="12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591" y="3921685"/>
            <a:ext cx="279400" cy="431800"/>
          </a:xfrm>
          <a:prstGeom prst="rect">
            <a:avLst/>
          </a:prstGeom>
          <a:noFill/>
        </p:spPr>
      </p:pic>
      <p:pic>
        <p:nvPicPr>
          <p:cNvPr id="17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590" y="2225708"/>
            <a:ext cx="279400" cy="431800"/>
          </a:xfrm>
          <a:prstGeom prst="rect">
            <a:avLst/>
          </a:prstGeom>
          <a:noFill/>
        </p:spPr>
      </p:pic>
      <p:pic>
        <p:nvPicPr>
          <p:cNvPr id="21" name="Picture 3" descr="C:\Projects\Sensor\luyf\lifeunderyourfeet.org\en\tools\VZTool\Image\Map\none_mouseo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735" y="4918119"/>
            <a:ext cx="279400" cy="431800"/>
          </a:xfrm>
          <a:prstGeom prst="rect">
            <a:avLst/>
          </a:prstGeom>
          <a:noFill/>
        </p:spPr>
      </p:pic>
      <p:pic>
        <p:nvPicPr>
          <p:cNvPr id="28" name="Picture 2" descr="C:\Projects\Sensor\luyf\lifeunderyourfeet.org\en\tools\VZTool\Image\Map\full_unselec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591" y="3921685"/>
            <a:ext cx="279400" cy="431800"/>
          </a:xfrm>
          <a:prstGeom prst="rect">
            <a:avLst/>
          </a:prstGeom>
          <a:noFill/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81259" y="3213369"/>
          <a:ext cx="182554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88"/>
                <a:gridCol w="360948"/>
                <a:gridCol w="899109"/>
              </a:tblGrid>
              <a:tr h="2983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25895" y="3213369"/>
            <a:ext cx="4551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G-Mote: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Connected to a global clock source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Beacon its time-state (30s)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Store Global References (6 hrs)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Global clock source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(GPS, Basestation etc)</a:t>
            </a:r>
          </a:p>
        </p:txBody>
      </p:sp>
      <p:pic>
        <p:nvPicPr>
          <p:cNvPr id="15" name="Picture 14" descr="sat-g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923" y="2149508"/>
            <a:ext cx="508000" cy="508000"/>
          </a:xfrm>
          <a:prstGeom prst="rect">
            <a:avLst/>
          </a:prstGeom>
        </p:spPr>
      </p:pic>
      <p:pic>
        <p:nvPicPr>
          <p:cNvPr id="16" name="Picture 15" descr="index_wirele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428" y="1774888"/>
            <a:ext cx="495300" cy="371475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56553" y="1370485"/>
          <a:ext cx="1619370" cy="31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96"/>
                <a:gridCol w="359081"/>
                <a:gridCol w="739093"/>
              </a:tblGrid>
              <a:tr h="3159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102435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" descr="C:\Projects\Sensor\luyf\lifeunderyourfeet.org\en\tools\VZTool\Image\Map\full_unselec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116" y="2225708"/>
            <a:ext cx="279400" cy="431800"/>
          </a:xfrm>
          <a:prstGeom prst="rect">
            <a:avLst/>
          </a:prstGeom>
          <a:noFill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202115" y="2188276"/>
          <a:ext cx="19321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8"/>
                <a:gridCol w="263132"/>
                <a:gridCol w="1202674"/>
              </a:tblGrid>
              <a:tr h="3159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102455, 1217351879 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081112" y="44629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4735" y="53859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5156 0.32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5842534" y="5089358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43-5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83907" y="4357838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97-7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934326" y="1342285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28-4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183907" y="4357838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97-7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(A)</a:t>
            </a:r>
          </a:p>
        </p:txBody>
      </p:sp>
      <p:sp>
        <p:nvSpPr>
          <p:cNvPr id="75" name="Oval 74"/>
          <p:cNvSpPr/>
          <p:nvPr/>
        </p:nvSpPr>
        <p:spPr>
          <a:xfrm>
            <a:off x="5842534" y="5089358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43-5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(B)</a:t>
            </a:r>
          </a:p>
        </p:txBody>
      </p:sp>
      <p:sp>
        <p:nvSpPr>
          <p:cNvPr id="40" name="Oval 39"/>
          <p:cNvSpPr/>
          <p:nvPr/>
        </p:nvSpPr>
        <p:spPr>
          <a:xfrm>
            <a:off x="3934326" y="1342285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28-4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Reconstruction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(outside the network)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5" name="Picture 54" descr="sat-g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58" y="1113677"/>
            <a:ext cx="508000" cy="508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848726" y="125234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&lt;Global Fit&gt;</a:t>
            </a:r>
            <a:endParaRPr lang="en-US" dirty="0"/>
          </a:p>
        </p:txBody>
      </p:sp>
      <p:cxnSp>
        <p:nvCxnSpPr>
          <p:cNvPr id="61" name="Straight Connector 60"/>
          <p:cNvCxnSpPr>
            <a:stCxn id="5" idx="7"/>
            <a:endCxn id="40" idx="3"/>
          </p:cNvCxnSpPr>
          <p:nvPr/>
        </p:nvCxnSpPr>
        <p:spPr>
          <a:xfrm rot="5400000" flipH="1" flipV="1">
            <a:off x="1831829" y="2255342"/>
            <a:ext cx="2368975" cy="2103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6"/>
            <a:endCxn id="73" idx="2"/>
          </p:cNvCxnSpPr>
          <p:nvPr/>
        </p:nvCxnSpPr>
        <p:spPr>
          <a:xfrm>
            <a:off x="2098307" y="4815038"/>
            <a:ext cx="3744227" cy="7315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0" idx="5"/>
            <a:endCxn id="73" idx="0"/>
          </p:cNvCxnSpPr>
          <p:nvPr/>
        </p:nvCxnSpPr>
        <p:spPr>
          <a:xfrm rot="16200000" flipH="1">
            <a:off x="4023982" y="2813606"/>
            <a:ext cx="2966584" cy="15849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18547024">
            <a:off x="2428652" y="28276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667809">
            <a:off x="3173806" y="52599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</a:t>
            </a:r>
            <a:r>
              <a:rPr lang="en-US" dirty="0" smtClean="0"/>
              <a:t> = 2.5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3598113">
            <a:off x="5531133" y="311425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</a:t>
            </a:r>
            <a:r>
              <a:rPr lang="en-US" dirty="0" smtClean="0"/>
              <a:t> = 7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5400000" flipH="1" flipV="1">
            <a:off x="1815781" y="2263358"/>
            <a:ext cx="2368975" cy="210384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5" idx="0"/>
            <a:endCxn id="40" idx="5"/>
          </p:cNvCxnSpPr>
          <p:nvPr/>
        </p:nvCxnSpPr>
        <p:spPr>
          <a:xfrm rot="16200000" flipV="1">
            <a:off x="4023983" y="2813606"/>
            <a:ext cx="2966584" cy="158491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6"/>
            <a:endCxn id="75" idx="2"/>
          </p:cNvCxnSpPr>
          <p:nvPr/>
        </p:nvCxnSpPr>
        <p:spPr>
          <a:xfrm>
            <a:off x="2098307" y="4815038"/>
            <a:ext cx="3744227" cy="73152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8333" y="536189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&lt;Global Fit&gt;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796884" y="613975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&lt;Global Fit&gt;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99735" y="2025852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Segment Graph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40" grpId="0" animBg="1"/>
      <p:bldP spid="59" grpId="0"/>
      <p:bldP spid="70" grpId="0"/>
      <p:bldP spid="71" grpId="0"/>
      <p:bldP spid="7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12" y="1747746"/>
            <a:ext cx="7446546" cy="243650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Evaluation:</a:t>
            </a:r>
          </a:p>
          <a:p>
            <a:endParaRPr lang="en-US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Simulation &amp; Experiments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841" y="4182760"/>
            <a:ext cx="2876582" cy="217102"/>
          </a:xfrm>
          <a:prstGeom prst="rect">
            <a:avLst/>
          </a:prstGeom>
          <a:solidFill>
            <a:schemeClr val="accent2">
              <a:lumMod val="7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9" y="890338"/>
            <a:ext cx="8781715" cy="2153651"/>
          </a:xfrm>
          <a:solidFill>
            <a:schemeClr val="bg1">
              <a:alpha val="38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Yield: </a:t>
            </a:r>
          </a:p>
          <a:p>
            <a:pPr>
              <a:buNone/>
            </a:pPr>
            <a:r>
              <a:rPr lang="en-US" sz="2600" dirty="0" smtClean="0"/>
              <a:t>	Fraction of samples assigned timestamps (%)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Average PPM Error: </a:t>
            </a:r>
          </a:p>
          <a:p>
            <a:pPr>
              <a:buNone/>
            </a:pPr>
            <a:r>
              <a:rPr lang="en-US" sz="2600" dirty="0" smtClean="0"/>
              <a:t>    PPM Error per measurement: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50" y="2383754"/>
            <a:ext cx="170878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8448" y="3453067"/>
            <a:ext cx="8808656" cy="2153651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Char char=""/>
              <a:tabLst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Duty Cycle Overhead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Fraction of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time radio was on (%)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Char char=""/>
              <a:tabLst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Space Overhead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Fraction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of space used to store anchors (%)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bs_p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9" y="738729"/>
            <a:ext cx="8613175" cy="5916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Simulation: </a:t>
            </a:r>
            <a:r>
              <a:rPr lang="en-US" sz="2800" dirty="0" smtClean="0"/>
              <a:t>Missing Global Clock Source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00295" y="4882718"/>
            <a:ext cx="1784412" cy="639193"/>
          </a:xfrm>
          <a:prstGeom prst="rect">
            <a:avLst/>
          </a:prstGeom>
          <a:noFill/>
          <a:ln w="25400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9606" y="1178966"/>
            <a:ext cx="28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Simulation Period : 1 Year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Simulation: </a:t>
            </a:r>
            <a:r>
              <a:rPr lang="en-US" sz="2800" dirty="0" smtClean="0"/>
              <a:t>Wake Up Interval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9137" y="5521911"/>
            <a:ext cx="572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Anchor collection rate should be significantly faster than the rate of reboots</a:t>
            </a:r>
          </a:p>
        </p:txBody>
      </p:sp>
      <p:pic>
        <p:nvPicPr>
          <p:cNvPr id="10" name="Picture 9" descr="dloss_wake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62" y="805725"/>
            <a:ext cx="6500238" cy="447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Simulation:</a:t>
            </a:r>
            <a:r>
              <a:rPr lang="en-US" sz="2800" dirty="0" smtClean="0"/>
              <a:t> Segments to anchor with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50649" y="902841"/>
            <a:ext cx="5020933" cy="5415193"/>
            <a:chOff x="2050649" y="902841"/>
            <a:chExt cx="5020933" cy="541519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0649" y="902841"/>
              <a:ext cx="5017770" cy="2594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9527" y="3631984"/>
              <a:ext cx="501205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Olin Deployment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390" y="5840049"/>
            <a:ext cx="87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- 19 Motes             - 21 Day Deployment        - 62 segments       - One Global clock mote</a:t>
            </a:r>
          </a:p>
          <a:p>
            <a:endParaRPr lang="en-US" dirty="0" smtClean="0"/>
          </a:p>
        </p:txBody>
      </p:sp>
      <p:pic>
        <p:nvPicPr>
          <p:cNvPr id="6" name="Picture 5" descr="OlinTop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53" y="810921"/>
            <a:ext cx="6537974" cy="505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 Accuracy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16" y="916289"/>
            <a:ext cx="5183505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8358" y="3870960"/>
            <a:ext cx="5137785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en-US" dirty="0" smtClean="0"/>
              <a:t>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100" dirty="0" smtClean="0"/>
          </a:p>
          <a:p>
            <a:r>
              <a:rPr lang="en-US" sz="3100" dirty="0" smtClean="0"/>
              <a:t>Target Lifetime : 1 year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Duty-cycle (~ 5%)</a:t>
            </a:r>
          </a:p>
          <a:p>
            <a:pPr lvl="1">
              <a:buNone/>
            </a:pP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Accuracy Requirements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Milliseconds (ms) - Seconds (s)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Online Synchronization not needed</a:t>
            </a: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Delay-tolerant networks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Basestation collects data opportunistically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NOT “sample-and-send”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 measurements require timestamps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Not just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Yield Vs Phoenix Yield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8844" y="5627132"/>
            <a:ext cx="332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Phoenix Yield: 99.5%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759" y="1019176"/>
            <a:ext cx="7046595" cy="43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Phoenix timestamps:</a:t>
            </a:r>
          </a:p>
          <a:p>
            <a:pPr lvl="1"/>
            <a:r>
              <a:rPr lang="en-US" sz="2600" dirty="0" smtClean="0"/>
              <a:t>&gt; 99% of the collected measurements</a:t>
            </a:r>
          </a:p>
          <a:p>
            <a:pPr lvl="1"/>
            <a:r>
              <a:rPr lang="en-US" sz="2600" dirty="0" smtClean="0"/>
              <a:t>With accuracy in order of seconds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Phoenix is Robust to:</a:t>
            </a:r>
          </a:p>
          <a:p>
            <a:pPr lvl="1"/>
            <a:r>
              <a:rPr lang="en-US" sz="2600" dirty="0" smtClean="0"/>
              <a:t>Basestation failures for days-months</a:t>
            </a:r>
          </a:p>
          <a:p>
            <a:pPr lvl="1"/>
            <a:r>
              <a:rPr lang="en-US" sz="2600" dirty="0" smtClean="0"/>
              <a:t>Random mote reboots</a:t>
            </a:r>
          </a:p>
          <a:p>
            <a:endParaRPr lang="en-US" dirty="0" smtClean="0"/>
          </a:p>
          <a:p>
            <a:r>
              <a:rPr lang="en-US" dirty="0" smtClean="0"/>
              <a:t>Paying a price of:</a:t>
            </a:r>
          </a:p>
          <a:p>
            <a:pPr lvl="1"/>
            <a:r>
              <a:rPr lang="en-US" sz="2600" dirty="0" smtClean="0"/>
              <a:t>0.2% increase in duty cycle</a:t>
            </a:r>
          </a:p>
          <a:p>
            <a:pPr lvl="1"/>
            <a:r>
              <a:rPr lang="en-US" sz="2600" dirty="0" smtClean="0"/>
              <a:t>4% space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875051"/>
            <a:ext cx="28575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12" y="1747746"/>
            <a:ext cx="7446546" cy="243650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Extra: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841" y="4182760"/>
            <a:ext cx="2876582" cy="217102"/>
          </a:xfrm>
          <a:prstGeom prst="rect">
            <a:avLst/>
          </a:prstGeom>
          <a:solidFill>
            <a:schemeClr val="accent2">
              <a:lumMod val="7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the right link metric</a:t>
            </a:r>
          </a:p>
          <a:p>
            <a:pPr lvl="1"/>
            <a:r>
              <a:rPr lang="en-US" dirty="0" smtClean="0"/>
              <a:t>Factor number of anchor points</a:t>
            </a:r>
          </a:p>
          <a:p>
            <a:pPr lvl="1"/>
            <a:r>
              <a:rPr lang="en-US" dirty="0" smtClean="0"/>
              <a:t>Temporal separation of anchors</a:t>
            </a:r>
          </a:p>
          <a:p>
            <a:pPr lvl="1"/>
            <a:r>
              <a:rPr lang="en-US" dirty="0" smtClean="0"/>
              <a:t>Combining the metrics along a “fit” path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Adaptive anchor collection</a:t>
            </a:r>
          </a:p>
          <a:p>
            <a:pPr lvl="1"/>
            <a:r>
              <a:rPr lang="en-US" dirty="0" smtClean="0"/>
              <a:t>If rate of reboots is unknown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Compare with online </a:t>
            </a:r>
            <a:r>
              <a:rPr lang="en-US" dirty="0" err="1" smtClean="0"/>
              <a:t>timestamping</a:t>
            </a:r>
            <a:r>
              <a:rPr lang="en-US" dirty="0" smtClean="0"/>
              <a:t> (FTSP)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7517" y="866272"/>
          <a:ext cx="8073188" cy="562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688"/>
                <a:gridCol w="3153087"/>
                <a:gridCol w="2299413"/>
              </a:tblGrid>
              <a:tr h="519244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Default Value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Clock  Skew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Uniform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~ U (40    70)  [ppm]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Segment Model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Non-Parametric (Cub Hill)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median : 4 days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Topology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Cub Hill (53 nodes)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Communication Delay</a:t>
                      </a:r>
                    </a:p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(end-to-end)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Uniform Distribution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~ U (5     15) [ms]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Packet Reception Ratio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Log-Normal Path Loss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Pr(2.0) = -59.28 </a:t>
                      </a:r>
                    </a:p>
                    <a:p>
                      <a:pPr algn="r"/>
                      <a:r>
                        <a:rPr lang="el-GR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η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2.04</a:t>
                      </a:r>
                    </a:p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σ = 6.28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&lt;beacon, Wakeup&gt;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Constant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&lt;30s, 6h&gt;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&lt;listen, synch&gt;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Constant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&lt;30s, 6h&gt;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NUM_SEGMENTS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Constant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859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Sampling Frequency</a:t>
                      </a:r>
                    </a:p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(measurements)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Constant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mi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Reboots: Long downtimes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76" y="2402381"/>
            <a:ext cx="8084820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Skews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92" y="1084959"/>
            <a:ext cx="7858125" cy="51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278" y="1456401"/>
            <a:ext cx="768858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32986" y="5958682"/>
            <a:ext cx="551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http://focus.ti.com/lit/an/slaa322b/slaa322b.pdf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Time Reconstruction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6206" y="890337"/>
            <a:ext cx="4678167" cy="56333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Measurements are </a:t>
            </a:r>
            <a:r>
              <a:rPr lang="en-US" sz="2400" dirty="0" err="1" smtClean="0"/>
              <a:t>timestamped</a:t>
            </a:r>
            <a:r>
              <a:rPr lang="en-US" sz="2400" dirty="0" smtClean="0"/>
              <a:t> using motes local clock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400" dirty="0" smtClean="0"/>
              <a:t>Basestation collects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Time reconstruction algorithm: Assigns measurements a global timestamp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448" y="923207"/>
            <a:ext cx="3200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600" y="2793365"/>
            <a:ext cx="384048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7816" y="4890303"/>
            <a:ext cx="3200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Reconstruction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dirty="0" smtClean="0"/>
              <a:t> NOT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Asynchronous operation</a:t>
            </a:r>
          </a:p>
          <a:p>
            <a:pPr lvl="1"/>
            <a:r>
              <a:rPr lang="en-US" sz="2200" dirty="0" smtClean="0"/>
              <a:t>Each mote has its own operation schedule</a:t>
            </a:r>
          </a:p>
          <a:p>
            <a:pPr lvl="1"/>
            <a:r>
              <a:rPr lang="en-US" sz="2200" dirty="0" smtClean="0"/>
              <a:t>No attempt to match schedules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Motes</a:t>
            </a:r>
          </a:p>
          <a:p>
            <a:pPr lvl="1"/>
            <a:r>
              <a:rPr lang="en-US" sz="2200" dirty="0" smtClean="0"/>
              <a:t>Agnostic of network time / global time</a:t>
            </a:r>
          </a:p>
          <a:p>
            <a:pPr lvl="1"/>
            <a:r>
              <a:rPr lang="en-US" sz="2200" dirty="0" smtClean="0"/>
              <a:t>Do not process time information</a:t>
            </a:r>
          </a:p>
          <a:p>
            <a:pPr lvl="1"/>
            <a:r>
              <a:rPr lang="en-US" sz="2200" dirty="0" smtClean="0"/>
              <a:t>Do not have an onboard Real-Time Clock (RTC)</a:t>
            </a:r>
          </a:p>
          <a:p>
            <a:pPr lvl="1">
              <a:buNone/>
            </a:pPr>
            <a:r>
              <a:rPr lang="en-US" sz="2200" dirty="0" smtClean="0"/>
              <a:t>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Telos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Mica2,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MicaZ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IRIS)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Phoenix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Order of seconds, ~ 6 PPM </a:t>
            </a:r>
            <a:r>
              <a:rPr lang="en-US" sz="1700" dirty="0" smtClean="0">
                <a:solidFill>
                  <a:srgbClr val="848484"/>
                </a:solidFill>
              </a:rPr>
              <a:t>(ignoring temperature effects)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Yield :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Fraction of measurements assigned timestamps</a:t>
            </a:r>
          </a:p>
          <a:p>
            <a:pPr lvl="1"/>
            <a:r>
              <a:rPr lang="en-US" dirty="0" smtClean="0"/>
              <a:t>≥ 99%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Overheads:</a:t>
            </a:r>
          </a:p>
          <a:p>
            <a:pPr lvl="1"/>
            <a:r>
              <a:rPr lang="en-US" dirty="0" smtClean="0"/>
              <a:t>Duty-Cycle	: 0.2% </a:t>
            </a:r>
          </a:p>
          <a:p>
            <a:pPr lvl="1"/>
            <a:r>
              <a:rPr lang="en-US" dirty="0" smtClean="0"/>
              <a:t>Space			: 4%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Yield performance maintained:</a:t>
            </a:r>
          </a:p>
          <a:p>
            <a:pPr lvl="1"/>
            <a:r>
              <a:rPr lang="en-US" dirty="0" smtClean="0"/>
              <a:t>Presence of random, frequent mote reboots</a:t>
            </a:r>
          </a:p>
          <a:p>
            <a:pPr lvl="1"/>
            <a:r>
              <a:rPr lang="en-US" dirty="0" smtClean="0"/>
              <a:t>Absence of global clock source for months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12" y="1747746"/>
            <a:ext cx="7446546" cy="243650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</a:t>
            </a:r>
          </a:p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Related Work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6841" y="4182760"/>
            <a:ext cx="2876582" cy="217102"/>
          </a:xfrm>
          <a:prstGeom prst="rect">
            <a:avLst/>
          </a:prstGeom>
          <a:solidFill>
            <a:schemeClr val="accent2">
              <a:lumMod val="7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Reboots </a:t>
            </a: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en-US" dirty="0" smtClean="0"/>
              <a:t> Basestation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982" y="1771863"/>
            <a:ext cx="3100388" cy="42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8292" y="838007"/>
            <a:ext cx="2853690" cy="5181600"/>
            <a:chOff x="58292" y="838007"/>
            <a:chExt cx="2853690" cy="5181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292" y="1752407"/>
              <a:ext cx="285369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lapto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4017" y="838007"/>
              <a:ext cx="1047965" cy="9144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021207" y="846023"/>
            <a:ext cx="2546985" cy="5173583"/>
            <a:chOff x="6021207" y="846023"/>
            <a:chExt cx="2546985" cy="517358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21207" y="1752406"/>
              <a:ext cx="2546985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lapto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3428" y="846023"/>
              <a:ext cx="1047965" cy="914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508921" y="5521253"/>
            <a:ext cx="3270442" cy="492443"/>
            <a:chOff x="3443616" y="6171289"/>
            <a:chExt cx="3270442" cy="492443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443616" y="6631652"/>
              <a:ext cx="3270442" cy="1588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10050" y="6171289"/>
              <a:ext cx="10653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? ? ?</a:t>
              </a:r>
              <a:endParaRPr lang="en-US" sz="2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 Hill – Year long deployment</a:t>
            </a:r>
            <a:endParaRPr lang="en-US" dirty="0"/>
          </a:p>
        </p:txBody>
      </p:sp>
      <p:pic>
        <p:nvPicPr>
          <p:cNvPr id="3074" name="Picture 2" descr="C:\Projects\Sensor\docs\MyTalks\EWSN2010\Img\cubhill-zoom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024" y="1034711"/>
            <a:ext cx="7040895" cy="544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9977</TotalTime>
  <Words>1161</Words>
  <Application>Microsoft Office PowerPoint</Application>
  <PresentationFormat>On-screen Show (4:3)</PresentationFormat>
  <Paragraphs>368</Paragraphs>
  <Slides>38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where: Environmental Monitoring</vt:lpstr>
      <vt:lpstr>Design Goals and Targets</vt:lpstr>
      <vt:lpstr>Naïve Time Reconstruction</vt:lpstr>
      <vt:lpstr>Reconstruction is NOT Synchronization</vt:lpstr>
      <vt:lpstr>Phoenix Performance</vt:lpstr>
      <vt:lpstr>Slide 7</vt:lpstr>
      <vt:lpstr>Reboots and Basestation</vt:lpstr>
      <vt:lpstr>Cub Hill – Year long deployment</vt:lpstr>
      <vt:lpstr>Cub Hill : Time Reconstruction</vt:lpstr>
      <vt:lpstr>Rate of Reboots</vt:lpstr>
      <vt:lpstr>Reconstruction Challenges</vt:lpstr>
      <vt:lpstr>Related Work</vt:lpstr>
      <vt:lpstr>Slide 14</vt:lpstr>
      <vt:lpstr>Big Picture</vt:lpstr>
      <vt:lpstr>Terminology</vt:lpstr>
      <vt:lpstr>2-Phase</vt:lpstr>
      <vt:lpstr>Architecture Summary</vt:lpstr>
      <vt:lpstr>Anchor Collection – I : Beaconing</vt:lpstr>
      <vt:lpstr>Anchor Collection – II : Storage</vt:lpstr>
      <vt:lpstr>Anchor Collection – III : Global References</vt:lpstr>
      <vt:lpstr>Time Reconstruction (outside the network)</vt:lpstr>
      <vt:lpstr>Slide 23</vt:lpstr>
      <vt:lpstr>Evaluation Metrics</vt:lpstr>
      <vt:lpstr>Simulation: Missing Global Clock Source</vt:lpstr>
      <vt:lpstr>Simulation: Wake Up Interval</vt:lpstr>
      <vt:lpstr>Simulation: Segments to anchor with</vt:lpstr>
      <vt:lpstr>Olin Deployment</vt:lpstr>
      <vt:lpstr>Deployment Accuracy</vt:lpstr>
      <vt:lpstr>Naïve Yield Vs Phoenix Yield</vt:lpstr>
      <vt:lpstr>Conclusion</vt:lpstr>
      <vt:lpstr>Questions ?</vt:lpstr>
      <vt:lpstr>Slide 33</vt:lpstr>
      <vt:lpstr>Discussion / Future Work</vt:lpstr>
      <vt:lpstr>Simulation Parameters</vt:lpstr>
      <vt:lpstr>Reboots: Long downtimes</vt:lpstr>
      <vt:lpstr>Clock Skews</vt:lpstr>
      <vt:lpstr>Temperature dependence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Jayant Gupchup</cp:lastModifiedBy>
  <cp:revision>793</cp:revision>
  <dcterms:created xsi:type="dcterms:W3CDTF">2010-02-11T19:48:08Z</dcterms:created>
  <dcterms:modified xsi:type="dcterms:W3CDTF">2010-02-17T09:04:21Z</dcterms:modified>
</cp:coreProperties>
</file>