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sldIdLst>
    <p:sldId id="257" r:id="rId2"/>
    <p:sldId id="256" r:id="rId3"/>
    <p:sldId id="266" r:id="rId4"/>
    <p:sldId id="258" r:id="rId5"/>
    <p:sldId id="259" r:id="rId6"/>
    <p:sldId id="295" r:id="rId7"/>
    <p:sldId id="260" r:id="rId8"/>
    <p:sldId id="261" r:id="rId9"/>
    <p:sldId id="265" r:id="rId10"/>
    <p:sldId id="263" r:id="rId11"/>
    <p:sldId id="282" r:id="rId12"/>
    <p:sldId id="264" r:id="rId13"/>
    <p:sldId id="296" r:id="rId14"/>
    <p:sldId id="267" r:id="rId15"/>
    <p:sldId id="268" r:id="rId16"/>
    <p:sldId id="269" r:id="rId17"/>
    <p:sldId id="270" r:id="rId18"/>
    <p:sldId id="271" r:id="rId19"/>
    <p:sldId id="294" r:id="rId20"/>
    <p:sldId id="273" r:id="rId21"/>
    <p:sldId id="274" r:id="rId22"/>
    <p:sldId id="276" r:id="rId23"/>
    <p:sldId id="277" r:id="rId24"/>
    <p:sldId id="279" r:id="rId25"/>
    <p:sldId id="280" r:id="rId26"/>
    <p:sldId id="278" r:id="rId27"/>
    <p:sldId id="283" r:id="rId28"/>
    <p:sldId id="284" r:id="rId29"/>
    <p:sldId id="286" r:id="rId30"/>
    <p:sldId id="285" r:id="rId31"/>
    <p:sldId id="288" r:id="rId32"/>
    <p:sldId id="287" r:id="rId33"/>
    <p:sldId id="291" r:id="rId34"/>
    <p:sldId id="289" r:id="rId35"/>
    <p:sldId id="293" r:id="rId36"/>
    <p:sldId id="290" r:id="rId37"/>
    <p:sldId id="292" r:id="rId38"/>
    <p:sldId id="297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35" autoAdjust="0"/>
  </p:normalViewPr>
  <p:slideViewPr>
    <p:cSldViewPr snapToGrid="0" snapToObjects="1">
      <p:cViewPr varScale="1">
        <p:scale>
          <a:sx n="107" d="100"/>
          <a:sy n="107" d="100"/>
        </p:scale>
        <p:origin x="-96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DF0C0-97F6-47EE-A7A0-9D6ACBCA6BD9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CA099-BC45-4258-A4EB-7DE535E0C0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960E6F-D6EB-41FF-B5C6-7B8A7279C62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CD7E08-6B7F-4338-B763-677E5B90EF4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95AC34-F32F-4B3A-9CFF-18ACDC44C27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C20620-4911-4AB1-A092-AB494BFBF9E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A88FB1-10B7-4991-9ACB-23457B19197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859AD7-88B6-42FD-94DE-6B441C56E97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859AD7-88B6-42FD-94DE-6B441C56E97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859AD7-88B6-42FD-94DE-6B441C56E97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1F4669-EE13-42BB-9067-F1859DBC17A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3DB907-2B17-4130-8013-4C29B347E48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099-BC45-4258-A4EB-7DE535E0C091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347F-D2CE-0443-815F-8A76A4AE6D16}" type="datetimeFigureOut">
              <a:rPr lang="en-US" smtClean="0"/>
              <a:pPr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DCA-D013-E646-AAA8-A5B296541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347F-D2CE-0443-815F-8A76A4AE6D16}" type="datetimeFigureOut">
              <a:rPr lang="en-US" smtClean="0"/>
              <a:pPr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DCA-D013-E646-AAA8-A5B296541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347F-D2CE-0443-815F-8A76A4AE6D16}" type="datetimeFigureOut">
              <a:rPr lang="en-US" smtClean="0"/>
              <a:pPr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DCA-D013-E646-AAA8-A5B296541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34"/>
            <a:ext cx="8229600" cy="6344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4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347F-D2CE-0443-815F-8A76A4AE6D16}" type="datetimeFigureOut">
              <a:rPr lang="en-US" smtClean="0"/>
              <a:pPr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DCA-D013-E646-AAA8-A5B296541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347F-D2CE-0443-815F-8A76A4AE6D16}" type="datetimeFigureOut">
              <a:rPr lang="en-US" smtClean="0"/>
              <a:pPr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DCA-D013-E646-AAA8-A5B296541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347F-D2CE-0443-815F-8A76A4AE6D16}" type="datetimeFigureOut">
              <a:rPr lang="en-US" smtClean="0"/>
              <a:pPr/>
              <a:t>11/11/2009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DCA-D013-E646-AAA8-A5B296541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347F-D2CE-0443-815F-8A76A4AE6D16}" type="datetimeFigureOut">
              <a:rPr lang="en-US" smtClean="0"/>
              <a:pPr/>
              <a:t>11/11/2009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DCA-D013-E646-AAA8-A5B296541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347F-D2CE-0443-815F-8A76A4AE6D16}" type="datetimeFigureOut">
              <a:rPr lang="en-US" smtClean="0"/>
              <a:pPr/>
              <a:t>11/11/2009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DCA-D013-E646-AAA8-A5B296541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347F-D2CE-0443-815F-8A76A4AE6D16}" type="datetimeFigureOut">
              <a:rPr lang="en-US" smtClean="0"/>
              <a:pPr/>
              <a:t>11/11/2009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DCA-D013-E646-AAA8-A5B296541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347F-D2CE-0443-815F-8A76A4AE6D16}" type="datetimeFigureOut">
              <a:rPr lang="en-US" smtClean="0"/>
              <a:pPr/>
              <a:t>11/11/2009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DCA-D013-E646-AAA8-A5B296541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347F-D2CE-0443-815F-8A76A4AE6D16}" type="datetimeFigureOut">
              <a:rPr lang="en-US" smtClean="0"/>
              <a:pPr/>
              <a:t>11/11/2009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DCA-D013-E646-AAA8-A5B296541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4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11134"/>
            <a:ext cx="8229600" cy="5015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C347F-D2CE-0443-815F-8A76A4AE6D16}" type="datetimeFigureOut">
              <a:rPr lang="en-US" smtClean="0"/>
              <a:pPr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4ADCA-D013-E646-AAA8-A5B296541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3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Courier New"/>
        <a:buChar char="o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747" y="1316613"/>
            <a:ext cx="8565118" cy="2283838"/>
          </a:xfrm>
        </p:spPr>
        <p:txBody>
          <a:bodyPr>
            <a:normAutofit/>
          </a:bodyPr>
          <a:lstStyle/>
          <a:p>
            <a:pPr algn="r"/>
            <a:r>
              <a:rPr lang="en-US" sz="3000" dirty="0" smtClean="0"/>
              <a:t>CS450</a:t>
            </a:r>
            <a:br>
              <a:rPr lang="en-US" sz="3000" dirty="0" smtClean="0"/>
            </a:br>
            <a:r>
              <a:rPr lang="en-US" sz="3000" dirty="0"/>
              <a:t>Network Embedded Sensing Systems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Week 11: Time Synchronization and Reconstruction</a:t>
            </a:r>
            <a:endParaRPr lang="en-US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7534265" cy="1752600"/>
          </a:xfrm>
        </p:spPr>
        <p:txBody>
          <a:bodyPr/>
          <a:lstStyle/>
          <a:p>
            <a:endParaRPr lang="en-US" dirty="0" smtClean="0"/>
          </a:p>
          <a:p>
            <a:pPr algn="r"/>
            <a:r>
              <a:rPr lang="en-US" sz="2800" dirty="0" smtClean="0"/>
              <a:t>Jayant Gupchup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327169"/>
            <a:ext cx="8229600" cy="6344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Challenges – III</a:t>
            </a:r>
            <a:br>
              <a:rPr lang="en-US" dirty="0" smtClean="0"/>
            </a:br>
            <a:r>
              <a:rPr lang="en-US" dirty="0" smtClean="0"/>
              <a:t>Accuracy – Power Tradeoff</a:t>
            </a:r>
            <a:endParaRPr lang="en-US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01836" y="1958997"/>
          <a:ext cx="8295679" cy="2700336"/>
        </p:xfrm>
        <a:graphic>
          <a:graphicData uri="http://schemas.openxmlformats.org/drawingml/2006/table">
            <a:tbl>
              <a:tblPr/>
              <a:tblGrid>
                <a:gridCol w="3473648"/>
                <a:gridCol w="1875234"/>
                <a:gridCol w="1393031"/>
                <a:gridCol w="1553766"/>
              </a:tblGrid>
              <a:tr h="4500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Device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Granularity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Stability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Power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00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Tuning Fork XO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Coarse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25ppm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&lt;50uW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</a:tr>
              <a:tr h="4500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AT-cut Quartz XO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Fine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25ppm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200uW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4F4"/>
                    </a:solidFill>
                  </a:tcPr>
                </a:tc>
              </a:tr>
              <a:tr h="4500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DS32KHZ 32K TCXO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Coarse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7.5ppm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750uW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</a:tr>
              <a:tr h="4500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DS3232 32KHz TCXO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Coarse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2ppm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1mW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4F4"/>
                    </a:solidFill>
                  </a:tcPr>
                </a:tc>
              </a:tr>
              <a:tr h="4500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DS4026 10MHz TCXO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Fine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1ppm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ヒラギノ角ゴ ProN W3" charset="-128"/>
                          <a:sym typeface="Helvetica Neue Light" charset="0"/>
                        </a:rPr>
                        <a:t>6mW</a:t>
                      </a:r>
                    </a:p>
                  </a:txBody>
                  <a:tcPr marL="64294" marR="64294" marT="32147" marB="3214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</a:tr>
            </a:tbl>
          </a:graphicData>
        </a:graphic>
      </p:graphicFrame>
      <p:sp>
        <p:nvSpPr>
          <p:cNvPr id="143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4646116-1F42-4206-9710-543C889E50AC}" type="slidenum">
              <a:rPr lang="en-US"/>
              <a:pPr/>
              <a:t>10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005137" y="6575898"/>
            <a:ext cx="4335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Slide :Thomas </a:t>
            </a:r>
            <a:r>
              <a:rPr lang="en-US" sz="1000" dirty="0" err="1" smtClean="0"/>
              <a:t>Schmid</a:t>
            </a:r>
            <a:r>
              <a:rPr lang="en-US" sz="1000" dirty="0" smtClean="0"/>
              <a:t>, </a:t>
            </a:r>
            <a:r>
              <a:rPr lang="en-US" sz="1000" i="1" dirty="0" smtClean="0"/>
              <a:t>nesl.ee.ucla.edu/</a:t>
            </a:r>
            <a:r>
              <a:rPr lang="en-US" sz="1000" i="1" dirty="0" err="1" smtClean="0"/>
              <a:t>fw</a:t>
            </a:r>
            <a:r>
              <a:rPr lang="en-US" sz="1000" i="1" dirty="0" smtClean="0"/>
              <a:t>/</a:t>
            </a:r>
            <a:r>
              <a:rPr lang="en-US" sz="1000" i="1" dirty="0" err="1" smtClean="0"/>
              <a:t>zainul</a:t>
            </a:r>
            <a:r>
              <a:rPr lang="en-US" sz="1000" i="1" dirty="0" smtClean="0"/>
              <a:t>/islped08_1_1_3_4.ppt</a:t>
            </a:r>
          </a:p>
          <a:p>
            <a:endParaRPr lang="en-US" sz="1000" dirty="0" smtClean="0"/>
          </a:p>
        </p:txBody>
      </p:sp>
      <p:sp>
        <p:nvSpPr>
          <p:cNvPr id="16" name="Up Arrow 15"/>
          <p:cNvSpPr/>
          <p:nvPr/>
        </p:nvSpPr>
        <p:spPr>
          <a:xfrm>
            <a:off x="7483688" y="5342021"/>
            <a:ext cx="397042" cy="661737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>
            <a:off x="6132097" y="5342021"/>
            <a:ext cx="397042" cy="661737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40632" y="3272588"/>
            <a:ext cx="8650705" cy="481273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 of Inaccurate time in data</a:t>
            </a:r>
            <a:endParaRPr lang="en-US" dirty="0"/>
          </a:p>
        </p:txBody>
      </p:sp>
      <p:pic>
        <p:nvPicPr>
          <p:cNvPr id="13315" name="Content Placeholder 3" descr="sync.tif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2400" y="982663"/>
            <a:ext cx="8839200" cy="35893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7558"/>
            <a:ext cx="8229600" cy="1780674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Online Time Synchronization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Online Time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in real-time monitoring systems</a:t>
            </a:r>
          </a:p>
          <a:p>
            <a:endParaRPr lang="en-US" dirty="0" smtClean="0"/>
          </a:p>
          <a:p>
            <a:r>
              <a:rPr lang="en-US" dirty="0" smtClean="0"/>
              <a:t>Accuracy ~ </a:t>
            </a:r>
            <a:r>
              <a:rPr lang="el-GR" dirty="0" smtClean="0"/>
              <a:t>μ</a:t>
            </a:r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Many applications require relative synch.</a:t>
            </a:r>
          </a:p>
          <a:p>
            <a:pPr lvl="1"/>
            <a:r>
              <a:rPr lang="en-US" dirty="0" smtClean="0"/>
              <a:t>Time-Difference of Arrival of events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Power-intensive </a:t>
            </a:r>
          </a:p>
          <a:p>
            <a:pPr lvl="1"/>
            <a:r>
              <a:rPr lang="en-US" dirty="0" smtClean="0"/>
              <a:t>Radio are on most of the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Reference Broadcast Protocol (RBS)*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81664"/>
            <a:ext cx="8229600" cy="2444500"/>
          </a:xfrm>
        </p:spPr>
        <p:txBody>
          <a:bodyPr/>
          <a:lstStyle/>
          <a:p>
            <a:r>
              <a:rPr lang="en-US" dirty="0" smtClean="0"/>
              <a:t>Sender sends a reference beacon</a:t>
            </a:r>
          </a:p>
          <a:p>
            <a:r>
              <a:rPr lang="en-US" dirty="0" smtClean="0"/>
              <a:t>“n” receivers hear this</a:t>
            </a:r>
          </a:p>
          <a:p>
            <a:r>
              <a:rPr lang="en-US" dirty="0" smtClean="0"/>
              <a:t>The receivers exchange the “reception time”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8" y="771525"/>
            <a:ext cx="4063383" cy="2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36206" y="771525"/>
            <a:ext cx="4607794" cy="2733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15872" y="6126164"/>
            <a:ext cx="746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J</a:t>
            </a:r>
            <a:r>
              <a:rPr lang="en-US" dirty="0" smtClean="0"/>
              <a:t>. E. Elson, L. </a:t>
            </a:r>
            <a:r>
              <a:rPr lang="en-US" dirty="0" err="1" smtClean="0"/>
              <a:t>Girod</a:t>
            </a:r>
            <a:r>
              <a:rPr lang="en-US" dirty="0" smtClean="0"/>
              <a:t>, and D. </a:t>
            </a:r>
            <a:r>
              <a:rPr lang="en-US" dirty="0" err="1" smtClean="0"/>
              <a:t>Estrin</a:t>
            </a:r>
            <a:r>
              <a:rPr lang="en-US" dirty="0" smtClean="0"/>
              <a:t>. Fine-grained network time synchronization</a:t>
            </a:r>
          </a:p>
          <a:p>
            <a:r>
              <a:rPr lang="en-US" dirty="0" smtClean="0"/>
              <a:t>using reference broadcasts. In OSDI, pages 147–163, Dec. 2002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RBS – Advantages/Disadvantages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Eliminates communication time delays and uncertainties</a:t>
            </a:r>
          </a:p>
          <a:p>
            <a:pPr lvl="1"/>
            <a:r>
              <a:rPr lang="en-US" dirty="0" smtClean="0"/>
              <a:t>Accuracy : </a:t>
            </a:r>
            <a:r>
              <a:rPr lang="el-GR" dirty="0" smtClean="0"/>
              <a:t>μ</a:t>
            </a:r>
            <a:r>
              <a:rPr lang="en-US" dirty="0" smtClean="0"/>
              <a:t>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Does not extend well to multi-hop nodes</a:t>
            </a:r>
          </a:p>
          <a:p>
            <a:pPr lvl="1"/>
            <a:r>
              <a:rPr lang="en-US" dirty="0" smtClean="0"/>
              <a:t>Does not provide global-time synchronization</a:t>
            </a:r>
          </a:p>
          <a:p>
            <a:pPr lvl="1"/>
            <a:r>
              <a:rPr lang="en-US" dirty="0" smtClean="0"/>
              <a:t>Power-intensive (unavoidable in real-time systems)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Flooding Time Synchronization Protocol (FTSP) </a:t>
            </a:r>
            <a:r>
              <a:rPr lang="en-US" sz="3200" baseline="30000" dirty="0" smtClean="0"/>
              <a:t>+</a:t>
            </a:r>
            <a:endParaRPr lang="en-US" sz="32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Root node is elected</a:t>
            </a:r>
          </a:p>
          <a:p>
            <a:pPr lvl="1"/>
            <a:r>
              <a:rPr lang="en-US" dirty="0" smtClean="0"/>
              <a:t>lowest numbered node </a:t>
            </a:r>
          </a:p>
          <a:p>
            <a:r>
              <a:rPr lang="en-US" dirty="0" smtClean="0"/>
              <a:t>Root injects reference points </a:t>
            </a:r>
          </a:p>
          <a:p>
            <a:pPr lvl="1"/>
            <a:r>
              <a:rPr lang="en-US" dirty="0" smtClean="0"/>
              <a:t>Format: &lt;</a:t>
            </a:r>
            <a:r>
              <a:rPr lang="en-US" dirty="0" err="1" smtClean="0"/>
              <a:t>seqid,local,global</a:t>
            </a:r>
            <a:r>
              <a:rPr lang="en-US" dirty="0" smtClean="0"/>
              <a:t>&gt; </a:t>
            </a:r>
          </a:p>
          <a:p>
            <a:r>
              <a:rPr lang="en-US" dirty="0" smtClean="0"/>
              <a:t>Nodes accept messages from the root </a:t>
            </a:r>
          </a:p>
          <a:p>
            <a:pPr lvl="1"/>
            <a:r>
              <a:rPr lang="en-US" dirty="0" smtClean="0"/>
              <a:t>Discard if </a:t>
            </a:r>
            <a:r>
              <a:rPr lang="en-US" dirty="0" err="1" smtClean="0"/>
              <a:t>seqid</a:t>
            </a:r>
            <a:r>
              <a:rPr lang="en-US" dirty="0" smtClean="0"/>
              <a:t> &lt;= last seq. id</a:t>
            </a:r>
          </a:p>
          <a:p>
            <a:r>
              <a:rPr lang="en-US" dirty="0" smtClean="0"/>
              <a:t>After receiving enough reference points</a:t>
            </a:r>
          </a:p>
          <a:p>
            <a:pPr lvl="1"/>
            <a:r>
              <a:rPr lang="en-US" dirty="0" smtClean="0"/>
              <a:t>Estimate skew, offset </a:t>
            </a:r>
            <a:r>
              <a:rPr lang="en-US" dirty="0" err="1" smtClean="0"/>
              <a:t>w.r.t</a:t>
            </a:r>
            <a:r>
              <a:rPr lang="en-US" dirty="0" smtClean="0"/>
              <a:t> root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15872" y="6126164"/>
            <a:ext cx="7705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r>
              <a:rPr lang="en-US" dirty="0" smtClean="0"/>
              <a:t> </a:t>
            </a:r>
            <a:r>
              <a:rPr lang="en-US" dirty="0" smtClean="0"/>
              <a:t>M. Marot, B. </a:t>
            </a:r>
            <a:r>
              <a:rPr lang="en-US" dirty="0" err="1" smtClean="0"/>
              <a:t>Kusy</a:t>
            </a:r>
            <a:r>
              <a:rPr lang="en-US" dirty="0" smtClean="0"/>
              <a:t>, G. Simon, and A. </a:t>
            </a:r>
            <a:r>
              <a:rPr lang="en-US" dirty="0" err="1" smtClean="0"/>
              <a:t>Ledeczi</a:t>
            </a:r>
            <a:r>
              <a:rPr lang="en-US" dirty="0" smtClean="0"/>
              <a:t>. The flooding time synchronization</a:t>
            </a:r>
          </a:p>
          <a:p>
            <a:r>
              <a:rPr lang="en-US" dirty="0" smtClean="0"/>
              <a:t>protocol. In </a:t>
            </a:r>
            <a:r>
              <a:rPr lang="en-US" dirty="0" err="1" smtClean="0"/>
              <a:t>SenSys</a:t>
            </a:r>
            <a:r>
              <a:rPr lang="en-US" dirty="0" smtClean="0"/>
              <a:t>, pages 39–49, Nov. 2004.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FTSP – Advantages/Disadvantages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Synchronizes motes to a global clock</a:t>
            </a:r>
          </a:p>
          <a:p>
            <a:pPr lvl="1"/>
            <a:r>
              <a:rPr lang="en-US" dirty="0" smtClean="0"/>
              <a:t>Achieves multi-hop synchronization</a:t>
            </a:r>
          </a:p>
          <a:p>
            <a:pPr lvl="1"/>
            <a:r>
              <a:rPr lang="en-US" dirty="0" smtClean="0"/>
              <a:t>Accuracy : </a:t>
            </a:r>
            <a:r>
              <a:rPr lang="el-GR" dirty="0" smtClean="0"/>
              <a:t>μ</a:t>
            </a:r>
            <a:r>
              <a:rPr lang="en-US" dirty="0" smtClean="0"/>
              <a:t>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If root goes does, election can take time</a:t>
            </a:r>
          </a:p>
          <a:p>
            <a:pPr lvl="1"/>
            <a:r>
              <a:rPr lang="en-US" dirty="0" smtClean="0"/>
              <a:t>Error grows exponentially with radius of the network</a:t>
            </a:r>
          </a:p>
          <a:p>
            <a:pPr lvl="1"/>
            <a:r>
              <a:rPr lang="en-US" dirty="0" smtClean="0"/>
              <a:t>No Temperature correction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7558"/>
            <a:ext cx="8229600" cy="1780674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Postmortem Time Reconstruction</a:t>
            </a:r>
          </a:p>
          <a:p>
            <a:pPr algn="ctr">
              <a:buNone/>
            </a:pPr>
            <a:r>
              <a:rPr lang="en-US" dirty="0" smtClean="0"/>
              <a:t>(offline)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Clock Skew </a:t>
            </a:r>
            <a:r>
              <a:rPr lang="en-US" sz="2600" dirty="0" smtClean="0"/>
              <a:t>(</a:t>
            </a:r>
            <a:r>
              <a:rPr lang="en-US" sz="2600" i="1" dirty="0" smtClean="0"/>
              <a:t>online, offline</a:t>
            </a:r>
            <a:r>
              <a:rPr lang="en-US" sz="2600" dirty="0" smtClean="0"/>
              <a:t>)</a:t>
            </a:r>
          </a:p>
          <a:p>
            <a:pPr lvl="1"/>
            <a:r>
              <a:rPr lang="en-US" dirty="0" smtClean="0"/>
              <a:t>Varies per mote</a:t>
            </a:r>
          </a:p>
          <a:p>
            <a:pPr lvl="1"/>
            <a:r>
              <a:rPr lang="en-US" dirty="0" smtClean="0"/>
              <a:t>Varies with Temperature</a:t>
            </a:r>
          </a:p>
          <a:p>
            <a:pPr lvl="1"/>
            <a:r>
              <a:rPr lang="en-US" dirty="0" smtClean="0"/>
              <a:t>Varies due to aging</a:t>
            </a:r>
          </a:p>
          <a:p>
            <a:pPr lvl="1"/>
            <a:r>
              <a:rPr lang="en-US" dirty="0" smtClean="0"/>
              <a:t>Accurate crystals consume more power (and cost more!)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Communication </a:t>
            </a:r>
            <a:r>
              <a:rPr lang="en-US" sz="2600" dirty="0" smtClean="0"/>
              <a:t>(</a:t>
            </a:r>
            <a:r>
              <a:rPr lang="en-US" sz="2600" i="1" dirty="0" smtClean="0"/>
              <a:t>online, offline</a:t>
            </a:r>
            <a:r>
              <a:rPr lang="en-US" sz="2600" dirty="0" smtClean="0"/>
              <a:t>)</a:t>
            </a:r>
            <a:endParaRPr lang="en-US" sz="2600" dirty="0" smtClean="0"/>
          </a:p>
          <a:p>
            <a:pPr lvl="1"/>
            <a:r>
              <a:rPr lang="en-US" dirty="0" smtClean="0"/>
              <a:t>Send, Receive, Transit Time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Reboots 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en-US" sz="2600" i="1" dirty="0" smtClean="0">
                <a:solidFill>
                  <a:schemeClr val="bg1">
                    <a:lumMod val="85000"/>
                  </a:schemeClr>
                </a:solidFill>
              </a:rPr>
              <a:t>offline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No Real-Time Clock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Motes loose time-state</a:t>
            </a:r>
          </a:p>
          <a:p>
            <a:pPr lvl="1"/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Absence Global Clock Source 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en-US" sz="2600" i="1" dirty="0" smtClean="0">
                <a:solidFill>
                  <a:schemeClr val="bg1">
                    <a:lumMod val="85000"/>
                  </a:schemeClr>
                </a:solidFill>
              </a:rPr>
              <a:t>offline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Network Time Protocol (NTP)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GPS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Motivation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Challenges</a:t>
            </a:r>
          </a:p>
          <a:p>
            <a:endParaRPr lang="en-US" dirty="0" smtClean="0"/>
          </a:p>
          <a:p>
            <a:r>
              <a:rPr lang="en-US" dirty="0" smtClean="0"/>
              <a:t>Accuracy/Application Requirements</a:t>
            </a:r>
          </a:p>
          <a:p>
            <a:pPr lvl="1"/>
            <a:r>
              <a:rPr lang="en-US" dirty="0" smtClean="0"/>
              <a:t>Online (Synchronization)</a:t>
            </a:r>
          </a:p>
          <a:p>
            <a:pPr lvl="1"/>
            <a:r>
              <a:rPr lang="en-US" dirty="0" smtClean="0"/>
              <a:t>Offline (Postmortem Time Reconstruction)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Reconstruction in Environmental Networks </a:t>
            </a:r>
            <a:r>
              <a:rPr lang="en-US" sz="1900" dirty="0" smtClean="0"/>
              <a:t>(work done at Hopkins)</a:t>
            </a:r>
          </a:p>
          <a:p>
            <a:pPr lvl="1"/>
            <a:r>
              <a:rPr lang="en-US" dirty="0" smtClean="0"/>
              <a:t>Sundial</a:t>
            </a:r>
          </a:p>
          <a:p>
            <a:pPr lvl="1"/>
            <a:r>
              <a:rPr lang="en-US" dirty="0" smtClean="0"/>
              <a:t>Phoenix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4471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Postmortem Methodology</a:t>
            </a:r>
            <a:endParaRPr lang="en-US" dirty="0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907060"/>
            <a:ext cx="5486400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553200" y="2819400"/>
            <a:ext cx="2362200" cy="533400"/>
          </a:xfrm>
          <a:prstGeom prst="rect">
            <a:avLst/>
          </a:prstGeom>
          <a:solidFill>
            <a:schemeClr val="accent2">
              <a:lumMod val="60000"/>
              <a:lumOff val="40000"/>
              <a:alpha val="3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1"/>
                </a:solidFill>
              </a:rPr>
              <a:t>Local Clock</a:t>
            </a:r>
            <a:endParaRPr lang="en-US" sz="2200" b="1" dirty="0">
              <a:solidFill>
                <a:schemeClr val="tx1"/>
              </a:solidFill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736600" y="3693704"/>
            <a:ext cx="8128000" cy="2987675"/>
            <a:chOff x="736600" y="3124200"/>
            <a:chExt cx="8128000" cy="3291840"/>
          </a:xfrm>
        </p:grpSpPr>
        <p:pic>
          <p:nvPicPr>
            <p:cNvPr id="5127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36600" y="3124200"/>
              <a:ext cx="5486401" cy="3291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6502400" y="5258124"/>
              <a:ext cx="2362200" cy="837828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b="1" dirty="0">
                  <a:solidFill>
                    <a:schemeClr val="tx1"/>
                  </a:solidFill>
                </a:rPr>
                <a:t>DateTime /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b="1" dirty="0">
                  <a:solidFill>
                    <a:schemeClr val="tx1"/>
                  </a:solidFill>
                </a:rPr>
                <a:t>Universal Clock</a:t>
              </a:r>
              <a:endParaRPr lang="en-US" sz="22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Postmortem Timestamp Reconstruction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8001000" cy="55165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Commonly used by environmental monitoring networks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Time-Synchronization is expensive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Increase network lifetime</a:t>
            </a:r>
          </a:p>
          <a:p>
            <a:pPr lvl="1" fontAlgn="auto">
              <a:spcAft>
                <a:spcPts val="0"/>
              </a:spcAft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Measurements are recorded in “Local timestamps”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Global Timestamps are assigned/mapped retro-actively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collect pairs of &lt;local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ts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, global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ts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&gt;, i.e. “anchor points”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Typically sampled by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accurate gateway/basestation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Timestamp assignment happens OUTSIDE the network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300163"/>
            <a:ext cx="8145463" cy="471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90513" y="609600"/>
            <a:ext cx="230088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GTS =  </a:t>
            </a:r>
            <a:r>
              <a:rPr lang="el-GR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α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.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LTS +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β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24400" y="2971800"/>
            <a:ext cx="2286000" cy="762000"/>
          </a:xfrm>
          <a:prstGeom prst="rect">
            <a:avLst/>
          </a:prstGeom>
          <a:solidFill>
            <a:schemeClr val="accent2">
              <a:lumMod val="60000"/>
              <a:lumOff val="40000"/>
              <a:alpha val="5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“α” (slope) represents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Clock-skew 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04800" y="4048125"/>
            <a:ext cx="2362200" cy="2200275"/>
            <a:chOff x="304800" y="4048874"/>
            <a:chExt cx="2362200" cy="2199526"/>
          </a:xfrm>
        </p:grpSpPr>
        <p:sp>
          <p:nvSpPr>
            <p:cNvPr id="9" name="Rectangle 8"/>
            <p:cNvSpPr/>
            <p:nvPr/>
          </p:nvSpPr>
          <p:spPr>
            <a:xfrm>
              <a:off x="304800" y="5486659"/>
              <a:ext cx="2362200" cy="76174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5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“</a:t>
              </a:r>
              <a:r>
                <a:rPr lang="el-GR" dirty="0">
                  <a:solidFill>
                    <a:schemeClr val="tx1"/>
                  </a:solidFill>
                </a:rPr>
                <a:t>β</a:t>
              </a:r>
              <a:r>
                <a:rPr lang="en-US" dirty="0">
                  <a:solidFill>
                    <a:schemeClr val="tx1"/>
                  </a:solidFill>
                </a:rPr>
                <a:t>” (intercept) represents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Node Deployment time 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796925" y="4048874"/>
              <a:ext cx="228600" cy="22852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61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524000" y="1905000"/>
            <a:ext cx="5638800" cy="2590800"/>
            <a:chOff x="1524000" y="1905000"/>
            <a:chExt cx="5638800" cy="2590800"/>
          </a:xfrm>
        </p:grpSpPr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1524000" y="1905000"/>
              <a:ext cx="5638800" cy="2189252"/>
              <a:chOff x="1524000" y="1905000"/>
              <a:chExt cx="5638800" cy="2189252"/>
            </a:xfrm>
          </p:grpSpPr>
          <p:sp>
            <p:nvSpPr>
              <p:cNvPr id="13" name="Isosceles Triangle 12"/>
              <p:cNvSpPr/>
              <p:nvPr/>
            </p:nvSpPr>
            <p:spPr>
              <a:xfrm>
                <a:off x="1524000" y="3941763"/>
                <a:ext cx="152400" cy="152400"/>
              </a:xfrm>
              <a:prstGeom prst="triangl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4" name="Isosceles Triangle 13"/>
              <p:cNvSpPr/>
              <p:nvPr/>
            </p:nvSpPr>
            <p:spPr>
              <a:xfrm>
                <a:off x="3048000" y="3378200"/>
                <a:ext cx="152400" cy="152400"/>
              </a:xfrm>
              <a:prstGeom prst="triangl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5" name="Isosceles Triangle 14"/>
              <p:cNvSpPr/>
              <p:nvPr/>
            </p:nvSpPr>
            <p:spPr>
              <a:xfrm>
                <a:off x="5638800" y="2428875"/>
                <a:ext cx="152400" cy="152400"/>
              </a:xfrm>
              <a:prstGeom prst="triangl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6" name="Isosceles Triangle 15"/>
              <p:cNvSpPr/>
              <p:nvPr/>
            </p:nvSpPr>
            <p:spPr>
              <a:xfrm>
                <a:off x="7010400" y="1905000"/>
                <a:ext cx="152400" cy="152400"/>
              </a:xfrm>
              <a:prstGeom prst="triangl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2590800" y="3733800"/>
              <a:ext cx="2286000" cy="76200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5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&lt;LTS, GTS&gt;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“Anchor Points”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130300" y="457200"/>
            <a:ext cx="4318295" cy="638129"/>
            <a:chOff x="1130300" y="457200"/>
            <a:chExt cx="4318295" cy="638129"/>
          </a:xfrm>
        </p:grpSpPr>
        <p:sp>
          <p:nvSpPr>
            <p:cNvPr id="18" name="TextBox 17"/>
            <p:cNvSpPr txBox="1"/>
            <p:nvPr/>
          </p:nvSpPr>
          <p:spPr>
            <a:xfrm>
              <a:off x="1130300" y="457200"/>
              <a:ext cx="1457325" cy="4619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+mn-lt"/>
                </a:rPr>
                <a:t>^              ^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67000" y="633664"/>
              <a:ext cx="2781595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+mn-lt"/>
                </a:rPr>
                <a:t>… Linear Regression </a:t>
              </a:r>
              <a:endParaRPr lang="en-US" sz="2400" b="1" dirty="0">
                <a:solidFill>
                  <a:schemeClr val="accent1">
                    <a:lumMod val="50000"/>
                  </a:schemeClr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Reboots - I</a:t>
            </a:r>
            <a:endParaRPr lang="en-US" dirty="0"/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971550"/>
            <a:ext cx="8424863" cy="5124450"/>
          </a:xfrm>
          <a:prstGeom prst="rect">
            <a:avLst/>
          </a:prstGeom>
          <a:noFill/>
          <a:ln w="9525" cap="rnd">
            <a:noFill/>
            <a:miter lim="800000"/>
            <a:headEnd/>
            <a:tailEnd/>
          </a:ln>
        </p:spPr>
      </p:pic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676400" y="1295400"/>
            <a:ext cx="6248400" cy="407988"/>
            <a:chOff x="1676400" y="1295400"/>
            <a:chExt cx="6248400" cy="408208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3209925" y="1676605"/>
              <a:ext cx="4714875" cy="1589"/>
            </a:xfrm>
            <a:prstGeom prst="line">
              <a:avLst/>
            </a:prstGeom>
            <a:ln w="25400">
              <a:solidFill>
                <a:schemeClr val="accent6">
                  <a:lumMod val="75000"/>
                </a:schemeClr>
              </a:solidFill>
              <a:prstDash val="dash"/>
              <a:headEnd type="diamond" w="lg" len="lg"/>
              <a:tailEnd type="diamond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676400" y="1295400"/>
              <a:ext cx="1371600" cy="382588"/>
              <a:chOff x="1676400" y="1295400"/>
              <a:chExt cx="1371600" cy="382588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1676400" y="1676605"/>
                <a:ext cx="1371600" cy="1589"/>
              </a:xfrm>
              <a:prstGeom prst="line">
                <a:avLst/>
              </a:prstGeom>
              <a:ln w="25400">
                <a:solidFill>
                  <a:schemeClr val="accent6">
                    <a:lumMod val="75000"/>
                  </a:schemeClr>
                </a:solidFill>
                <a:prstDash val="dash"/>
                <a:headEnd type="diamond" w="lg" len="lg"/>
                <a:tailEnd type="diamond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55" name="TextBox 12"/>
              <p:cNvSpPr txBox="1">
                <a:spLocks noChangeArrowheads="1"/>
              </p:cNvSpPr>
              <p:nvPr/>
            </p:nvSpPr>
            <p:spPr bwMode="auto">
              <a:xfrm>
                <a:off x="1752600" y="1295400"/>
                <a:ext cx="118122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Segment 1</a:t>
                </a:r>
              </a:p>
            </p:txBody>
          </p:sp>
        </p:grpSp>
        <p:sp>
          <p:nvSpPr>
            <p:cNvPr id="10253" name="TextBox 13"/>
            <p:cNvSpPr txBox="1">
              <a:spLocks noChangeArrowheads="1"/>
            </p:cNvSpPr>
            <p:nvPr/>
          </p:nvSpPr>
          <p:spPr bwMode="auto">
            <a:xfrm>
              <a:off x="4876800" y="1334276"/>
              <a:ext cx="118122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Segment 2</a:t>
              </a: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2057400" y="2200275"/>
            <a:ext cx="5924550" cy="2905125"/>
            <a:chOff x="2057400" y="2200469"/>
            <a:chExt cx="5924938" cy="2904931"/>
          </a:xfrm>
        </p:grpSpPr>
        <p:sp>
          <p:nvSpPr>
            <p:cNvPr id="17" name="Isosceles Triangle 16"/>
            <p:cNvSpPr/>
            <p:nvPr/>
          </p:nvSpPr>
          <p:spPr>
            <a:xfrm>
              <a:off x="2057400" y="4953010"/>
              <a:ext cx="152410" cy="152390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7829928" y="2200469"/>
              <a:ext cx="152410" cy="152390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cxnSp>
        <p:nvCxnSpPr>
          <p:cNvPr id="21" name="Straight Connector 20"/>
          <p:cNvCxnSpPr>
            <a:stCxn id="17" idx="0"/>
            <a:endCxn id="18" idx="0"/>
          </p:cNvCxnSpPr>
          <p:nvPr/>
        </p:nvCxnSpPr>
        <p:spPr>
          <a:xfrm rot="5400000" flipH="1" flipV="1">
            <a:off x="3643312" y="690563"/>
            <a:ext cx="2752725" cy="577215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Multiply 34"/>
          <p:cNvSpPr/>
          <p:nvPr/>
        </p:nvSpPr>
        <p:spPr>
          <a:xfrm>
            <a:off x="3505200" y="3733800"/>
            <a:ext cx="685800" cy="838200"/>
          </a:xfrm>
          <a:prstGeom prst="mathMultiply">
            <a:avLst/>
          </a:prstGeom>
          <a:solidFill>
            <a:schemeClr val="accent2">
              <a:lumMod val="40000"/>
              <a:lumOff val="60000"/>
              <a:alpha val="31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Reboots - II</a:t>
            </a:r>
            <a:endParaRPr lang="en-US" dirty="0"/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971550"/>
            <a:ext cx="8424863" cy="5124450"/>
          </a:xfrm>
          <a:prstGeom prst="rect">
            <a:avLst/>
          </a:prstGeom>
          <a:noFill/>
          <a:ln w="9525" cap="rnd">
            <a:noFill/>
            <a:miter lim="800000"/>
            <a:headEnd/>
            <a:tailEnd/>
          </a:ln>
        </p:spPr>
      </p:pic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676400" y="1295400"/>
            <a:ext cx="6248400" cy="407988"/>
            <a:chOff x="1676400" y="1295400"/>
            <a:chExt cx="6248400" cy="408208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3209925" y="1676605"/>
              <a:ext cx="4714875" cy="1589"/>
            </a:xfrm>
            <a:prstGeom prst="line">
              <a:avLst/>
            </a:prstGeom>
            <a:ln w="25400">
              <a:solidFill>
                <a:schemeClr val="accent6">
                  <a:lumMod val="75000"/>
                </a:schemeClr>
              </a:solidFill>
              <a:prstDash val="dash"/>
              <a:headEnd type="diamond" w="lg" len="lg"/>
              <a:tailEnd type="diamond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676400" y="1295400"/>
              <a:ext cx="1371600" cy="382588"/>
              <a:chOff x="1676400" y="1295400"/>
              <a:chExt cx="1371600" cy="382588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1676400" y="1676605"/>
                <a:ext cx="1371600" cy="1589"/>
              </a:xfrm>
              <a:prstGeom prst="line">
                <a:avLst/>
              </a:prstGeom>
              <a:ln w="25400">
                <a:solidFill>
                  <a:schemeClr val="accent6">
                    <a:lumMod val="75000"/>
                  </a:schemeClr>
                </a:solidFill>
                <a:prstDash val="dash"/>
                <a:headEnd type="diamond" w="lg" len="lg"/>
                <a:tailEnd type="diamond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55" name="TextBox 12"/>
              <p:cNvSpPr txBox="1">
                <a:spLocks noChangeArrowheads="1"/>
              </p:cNvSpPr>
              <p:nvPr/>
            </p:nvSpPr>
            <p:spPr bwMode="auto">
              <a:xfrm>
                <a:off x="1752600" y="1295400"/>
                <a:ext cx="118122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Segment 1</a:t>
                </a:r>
              </a:p>
            </p:txBody>
          </p:sp>
        </p:grpSp>
        <p:sp>
          <p:nvSpPr>
            <p:cNvPr id="10253" name="TextBox 13"/>
            <p:cNvSpPr txBox="1">
              <a:spLocks noChangeArrowheads="1"/>
            </p:cNvSpPr>
            <p:nvPr/>
          </p:nvSpPr>
          <p:spPr bwMode="auto">
            <a:xfrm>
              <a:off x="4876800" y="1334276"/>
              <a:ext cx="118122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Segment 2</a:t>
              </a: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2057400" y="2176211"/>
            <a:ext cx="5924550" cy="2929189"/>
            <a:chOff x="2057400" y="2176407"/>
            <a:chExt cx="5924938" cy="2928993"/>
          </a:xfrm>
        </p:grpSpPr>
        <p:sp>
          <p:nvSpPr>
            <p:cNvPr id="17" name="Isosceles Triangle 16"/>
            <p:cNvSpPr/>
            <p:nvPr/>
          </p:nvSpPr>
          <p:spPr>
            <a:xfrm>
              <a:off x="2057400" y="4953010"/>
              <a:ext cx="152410" cy="152390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7829928" y="2176407"/>
              <a:ext cx="152410" cy="152390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6" name="Isosceles Triangle 15"/>
          <p:cNvSpPr/>
          <p:nvPr/>
        </p:nvSpPr>
        <p:spPr bwMode="auto">
          <a:xfrm>
            <a:off x="2362200" y="4776536"/>
            <a:ext cx="152400" cy="152400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Isosceles Triangle 19"/>
          <p:cNvSpPr/>
          <p:nvPr/>
        </p:nvSpPr>
        <p:spPr bwMode="auto">
          <a:xfrm>
            <a:off x="2667000" y="4588040"/>
            <a:ext cx="152400" cy="152400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Isosceles Triangle 21"/>
          <p:cNvSpPr/>
          <p:nvPr/>
        </p:nvSpPr>
        <p:spPr bwMode="auto">
          <a:xfrm>
            <a:off x="3783811" y="4852736"/>
            <a:ext cx="152400" cy="152400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Isosceles Triangle 22"/>
          <p:cNvSpPr/>
          <p:nvPr/>
        </p:nvSpPr>
        <p:spPr bwMode="auto">
          <a:xfrm>
            <a:off x="5478379" y="3737810"/>
            <a:ext cx="152400" cy="152400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Isosceles Triangle 23"/>
          <p:cNvSpPr/>
          <p:nvPr/>
        </p:nvSpPr>
        <p:spPr bwMode="auto">
          <a:xfrm>
            <a:off x="6821905" y="2879558"/>
            <a:ext cx="152400" cy="152400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59048" y="6096000"/>
            <a:ext cx="732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 smtClean="0"/>
              <a:t>1. Detect Segments   2.  Collect anchors more frequently</a:t>
            </a:r>
            <a:endParaRPr 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752600" y="3749090"/>
            <a:ext cx="130195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α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1,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β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1&gt;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07041" y="1945378"/>
            <a:ext cx="130195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α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β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&gt;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Reboots – III (Network Partition)</a:t>
            </a:r>
            <a:endParaRPr lang="en-US" dirty="0"/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971550"/>
            <a:ext cx="8424863" cy="5124450"/>
          </a:xfrm>
          <a:prstGeom prst="rect">
            <a:avLst/>
          </a:prstGeom>
          <a:noFill/>
          <a:ln w="9525" cap="rnd">
            <a:noFill/>
            <a:miter lim="800000"/>
            <a:headEnd/>
            <a:tailEnd/>
          </a:ln>
        </p:spPr>
      </p:pic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676400" y="1295400"/>
            <a:ext cx="6248400" cy="407988"/>
            <a:chOff x="1676400" y="1295400"/>
            <a:chExt cx="6248400" cy="408208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3209925" y="1676605"/>
              <a:ext cx="4714875" cy="1589"/>
            </a:xfrm>
            <a:prstGeom prst="line">
              <a:avLst/>
            </a:prstGeom>
            <a:ln w="25400">
              <a:solidFill>
                <a:schemeClr val="accent6">
                  <a:lumMod val="75000"/>
                </a:schemeClr>
              </a:solidFill>
              <a:prstDash val="dash"/>
              <a:headEnd type="diamond" w="lg" len="lg"/>
              <a:tailEnd type="diamond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676400" y="1295400"/>
              <a:ext cx="1371600" cy="382588"/>
              <a:chOff x="1676400" y="1295400"/>
              <a:chExt cx="1371600" cy="382588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1676400" y="1676605"/>
                <a:ext cx="1371600" cy="1589"/>
              </a:xfrm>
              <a:prstGeom prst="line">
                <a:avLst/>
              </a:prstGeom>
              <a:ln w="25400">
                <a:solidFill>
                  <a:schemeClr val="accent6">
                    <a:lumMod val="75000"/>
                  </a:schemeClr>
                </a:solidFill>
                <a:prstDash val="dash"/>
                <a:headEnd type="diamond" w="lg" len="lg"/>
                <a:tailEnd type="diamond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55" name="TextBox 12"/>
              <p:cNvSpPr txBox="1">
                <a:spLocks noChangeArrowheads="1"/>
              </p:cNvSpPr>
              <p:nvPr/>
            </p:nvSpPr>
            <p:spPr bwMode="auto">
              <a:xfrm>
                <a:off x="1752600" y="1295400"/>
                <a:ext cx="118122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Segment 1</a:t>
                </a:r>
              </a:p>
            </p:txBody>
          </p:sp>
        </p:grpSp>
        <p:sp>
          <p:nvSpPr>
            <p:cNvPr id="10253" name="TextBox 13"/>
            <p:cNvSpPr txBox="1">
              <a:spLocks noChangeArrowheads="1"/>
            </p:cNvSpPr>
            <p:nvPr/>
          </p:nvSpPr>
          <p:spPr bwMode="auto">
            <a:xfrm>
              <a:off x="4876800" y="1334276"/>
              <a:ext cx="118122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Segment 2</a:t>
              </a:r>
            </a:p>
          </p:txBody>
        </p:sp>
      </p:grpSp>
      <p:sp>
        <p:nvSpPr>
          <p:cNvPr id="17" name="Isosceles Triangle 16"/>
          <p:cNvSpPr/>
          <p:nvPr/>
        </p:nvSpPr>
        <p:spPr bwMode="auto">
          <a:xfrm>
            <a:off x="2057400" y="4953000"/>
            <a:ext cx="152400" cy="152400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Isosceles Triangle 15"/>
          <p:cNvSpPr/>
          <p:nvPr/>
        </p:nvSpPr>
        <p:spPr bwMode="auto">
          <a:xfrm>
            <a:off x="2362200" y="4776536"/>
            <a:ext cx="152400" cy="152400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Isosceles Triangle 19"/>
          <p:cNvSpPr/>
          <p:nvPr/>
        </p:nvSpPr>
        <p:spPr bwMode="auto">
          <a:xfrm>
            <a:off x="2667000" y="4588040"/>
            <a:ext cx="152400" cy="152400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752600" y="3749090"/>
            <a:ext cx="130195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α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1,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β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1&gt;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1029975" y="4592784"/>
            <a:ext cx="4042610" cy="6559"/>
          </a:xfrm>
          <a:prstGeom prst="straightConnector1">
            <a:avLst/>
          </a:prstGeom>
          <a:ln cap="sq">
            <a:solidFill>
              <a:schemeClr val="accent2">
                <a:lumMod val="75000"/>
              </a:schemeClr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209925" y="2113093"/>
            <a:ext cx="1479316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Cutoff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From N/w</a:t>
            </a:r>
          </a:p>
        </p:txBody>
      </p:sp>
      <p:pic>
        <p:nvPicPr>
          <p:cNvPr id="29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9464" y="3253727"/>
            <a:ext cx="1334313" cy="133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Data-Driven Time Reconstruction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 contains some information about global time</a:t>
            </a:r>
          </a:p>
          <a:p>
            <a:pPr lvl="1"/>
            <a:r>
              <a:rPr lang="en-US" dirty="0" smtClean="0"/>
              <a:t>Can we leverage that?</a:t>
            </a:r>
          </a:p>
          <a:p>
            <a:endParaRPr lang="en-US" dirty="0" smtClean="0"/>
          </a:p>
          <a:p>
            <a:r>
              <a:rPr lang="en-US" dirty="0" smtClean="0"/>
              <a:t>Correlate with known models?</a:t>
            </a:r>
          </a:p>
          <a:p>
            <a:endParaRPr lang="en-US" dirty="0" smtClean="0"/>
          </a:p>
          <a:p>
            <a:r>
              <a:rPr lang="en-US" dirty="0" smtClean="0"/>
              <a:t>Correlate with another source</a:t>
            </a:r>
          </a:p>
          <a:p>
            <a:pPr lvl="1"/>
            <a:r>
              <a:rPr lang="en-US" dirty="0" smtClean="0"/>
              <a:t>Weather station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accurate would the reconstruction be?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Annual Solar Patterns</a:t>
            </a:r>
            <a:endParaRPr lang="en-US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609600"/>
            <a:ext cx="7477125" cy="451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2286000" y="5257800"/>
            <a:ext cx="5203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&lt;LOD, noon&gt; = </a:t>
            </a:r>
            <a:r>
              <a:rPr lang="en-US" sz="3200" i="1">
                <a:latin typeface="Calibri" pitchFamily="34" charset="0"/>
              </a:rPr>
              <a:t>f</a:t>
            </a:r>
            <a:r>
              <a:rPr lang="en-US" sz="2800" i="1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</a:rPr>
              <a:t>(Latitude, Time of Year)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75967" y="6096000"/>
            <a:ext cx="5640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 smtClean="0"/>
              <a:t>How can me make use of this information?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“Sundial”</a:t>
            </a:r>
            <a:endParaRPr lang="en-US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8" y="785813"/>
            <a:ext cx="4024312" cy="241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360363" y="1447800"/>
            <a:ext cx="1620837" cy="1981200"/>
            <a:chOff x="360628" y="1447800"/>
            <a:chExt cx="1620572" cy="1981200"/>
          </a:xfrm>
        </p:grpSpPr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838200" y="1447800"/>
              <a:ext cx="533402" cy="1524000"/>
              <a:chOff x="838200" y="1447800"/>
              <a:chExt cx="533402" cy="1524000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5400000">
                <a:off x="228775" y="2132013"/>
                <a:ext cx="1370013" cy="1587"/>
              </a:xfrm>
              <a:prstGeom prst="line">
                <a:avLst/>
              </a:prstGeom>
              <a:ln w="1905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5400000">
                <a:off x="686693" y="2132807"/>
                <a:ext cx="1370013" cy="0"/>
              </a:xfrm>
              <a:prstGeom prst="line">
                <a:avLst/>
              </a:prstGeom>
              <a:ln w="1905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838387" y="2970213"/>
                <a:ext cx="533313" cy="1587"/>
              </a:xfrm>
              <a:prstGeom prst="straightConnector1">
                <a:avLst/>
              </a:prstGeom>
              <a:ln w="19050">
                <a:solidFill>
                  <a:schemeClr val="accent2">
                    <a:lumMod val="75000"/>
                  </a:schemeClr>
                </a:solidFill>
                <a:prstDash val="sys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523" name="TextBox 14"/>
            <p:cNvSpPr txBox="1">
              <a:spLocks noChangeArrowheads="1"/>
            </p:cNvSpPr>
            <p:nvPr/>
          </p:nvSpPr>
          <p:spPr bwMode="auto">
            <a:xfrm>
              <a:off x="360628" y="3121223"/>
              <a:ext cx="16205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Length of day (LOD)</a:t>
              </a: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914400" y="682625"/>
            <a:ext cx="584200" cy="536575"/>
            <a:chOff x="914400" y="682823"/>
            <a:chExt cx="583814" cy="536377"/>
          </a:xfrm>
        </p:grpSpPr>
        <p:sp>
          <p:nvSpPr>
            <p:cNvPr id="22" name="Multiply 21"/>
            <p:cNvSpPr/>
            <p:nvPr/>
          </p:nvSpPr>
          <p:spPr>
            <a:xfrm>
              <a:off x="1066699" y="990684"/>
              <a:ext cx="152299" cy="228516"/>
            </a:xfrm>
            <a:prstGeom prst="mathMultiply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521" name="TextBox 22"/>
            <p:cNvSpPr txBox="1">
              <a:spLocks noChangeArrowheads="1"/>
            </p:cNvSpPr>
            <p:nvPr/>
          </p:nvSpPr>
          <p:spPr bwMode="auto">
            <a:xfrm>
              <a:off x="914400" y="682823"/>
              <a:ext cx="58381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Noon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4038600" y="520700"/>
            <a:ext cx="4876800" cy="2952750"/>
            <a:chOff x="4038600" y="533400"/>
            <a:chExt cx="4876800" cy="2952750"/>
          </a:xfrm>
        </p:grpSpPr>
        <p:pic>
          <p:nvPicPr>
            <p:cNvPr id="20518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601895" y="533400"/>
              <a:ext cx="4313505" cy="29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" name="Right Arrow 26"/>
            <p:cNvSpPr/>
            <p:nvPr/>
          </p:nvSpPr>
          <p:spPr>
            <a:xfrm>
              <a:off x="4038600" y="1524000"/>
              <a:ext cx="457200" cy="228600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304800" y="3794125"/>
          <a:ext cx="2971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/>
                <a:gridCol w="1485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Local Noon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Global Noon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Lts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Gts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Lts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Gts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Lts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-25000" dirty="0" smtClean="0"/>
                        <a:t>n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Gts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-25000" dirty="0" smtClean="0"/>
                        <a:t>n</a:t>
                      </a:r>
                      <a:endParaRPr lang="en-US" baseline="-250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3294063" y="4191000"/>
            <a:ext cx="1658937" cy="609600"/>
            <a:chOff x="3429000" y="4191000"/>
            <a:chExt cx="1658980" cy="609600"/>
          </a:xfrm>
        </p:grpSpPr>
        <p:sp>
          <p:nvSpPr>
            <p:cNvPr id="34" name="Left Arrow 33"/>
            <p:cNvSpPr/>
            <p:nvPr/>
          </p:nvSpPr>
          <p:spPr>
            <a:xfrm>
              <a:off x="4038616" y="4572000"/>
              <a:ext cx="457212" cy="228600"/>
            </a:xfrm>
            <a:prstGeom prst="lef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517" name="TextBox 36"/>
            <p:cNvSpPr txBox="1">
              <a:spLocks noChangeArrowheads="1"/>
            </p:cNvSpPr>
            <p:nvPr/>
          </p:nvSpPr>
          <p:spPr bwMode="auto">
            <a:xfrm>
              <a:off x="3429000" y="4191000"/>
              <a:ext cx="165898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“Anchor Points”</a:t>
              </a:r>
            </a:p>
          </p:txBody>
        </p:sp>
      </p:grp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4495800" y="3429000"/>
            <a:ext cx="4495800" cy="506413"/>
            <a:chOff x="4495800" y="3429000"/>
            <a:chExt cx="4495800" cy="507087"/>
          </a:xfrm>
        </p:grpSpPr>
        <p:sp>
          <p:nvSpPr>
            <p:cNvPr id="31" name="Down Arrow 30"/>
            <p:cNvSpPr/>
            <p:nvPr/>
          </p:nvSpPr>
          <p:spPr>
            <a:xfrm>
              <a:off x="8763000" y="3429000"/>
              <a:ext cx="228600" cy="457809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515" name="TextBox 38"/>
            <p:cNvSpPr txBox="1">
              <a:spLocks noChangeArrowheads="1"/>
            </p:cNvSpPr>
            <p:nvPr/>
          </p:nvSpPr>
          <p:spPr bwMode="auto">
            <a:xfrm>
              <a:off x="4495800" y="3505200"/>
              <a:ext cx="445666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200" i="1">
                  <a:latin typeface="Calibri" pitchFamily="34" charset="0"/>
                </a:rPr>
                <a:t>argmax </a:t>
              </a:r>
              <a:r>
                <a:rPr lang="en-US" sz="2200" i="1" baseline="-25000">
                  <a:latin typeface="Calibri" pitchFamily="34" charset="0"/>
                </a:rPr>
                <a:t>lag</a:t>
              </a:r>
              <a:r>
                <a:rPr lang="en-US" sz="2200">
                  <a:latin typeface="Calibri" pitchFamily="34" charset="0"/>
                </a:rPr>
                <a:t> Xcorr (LOD </a:t>
              </a:r>
              <a:r>
                <a:rPr lang="en-US" sz="2200" baseline="-25000">
                  <a:latin typeface="Calibri" pitchFamily="34" charset="0"/>
                </a:rPr>
                <a:t>lts</a:t>
              </a:r>
              <a:r>
                <a:rPr lang="en-US" sz="2200">
                  <a:latin typeface="Calibri" pitchFamily="34" charset="0"/>
                </a:rPr>
                <a:t>, LOD </a:t>
              </a:r>
              <a:r>
                <a:rPr lang="en-US" sz="2200" baseline="-25000">
                  <a:latin typeface="Calibri" pitchFamily="34" charset="0"/>
                </a:rPr>
                <a:t>gts</a:t>
              </a:r>
              <a:r>
                <a:rPr lang="en-US" sz="2200">
                  <a:latin typeface="Calibri" pitchFamily="34" charset="0"/>
                </a:rPr>
                <a:t>, lag)</a:t>
              </a:r>
            </a:p>
          </p:txBody>
        </p:sp>
      </p:grp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91088" y="3924300"/>
            <a:ext cx="4024312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2659" y="1083623"/>
            <a:ext cx="7335253" cy="5080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7558"/>
            <a:ext cx="8229600" cy="1780674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Motivation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Drawbacks?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Accuracy: Minutes</a:t>
            </a:r>
          </a:p>
          <a:p>
            <a:pPr lvl="1"/>
            <a:r>
              <a:rPr lang="en-US" dirty="0" smtClean="0"/>
              <a:t>Okay for some environmental applications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Need the segments to be large (~ months)</a:t>
            </a:r>
          </a:p>
          <a:p>
            <a:pPr lvl="1"/>
            <a:r>
              <a:rPr lang="en-US" dirty="0" smtClean="0"/>
              <a:t>Does not work for Rapid reboots (~ days)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fraction of accurate timestamps</a:t>
            </a:r>
          </a:p>
          <a:p>
            <a:endParaRPr lang="en-US" dirty="0" smtClean="0"/>
          </a:p>
          <a:p>
            <a:r>
              <a:rPr lang="en-US" dirty="0" smtClean="0"/>
              <a:t>Accurate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Robust</a:t>
            </a:r>
          </a:p>
          <a:p>
            <a:pPr lvl="1"/>
            <a:r>
              <a:rPr lang="en-US" dirty="0" smtClean="0"/>
              <a:t>Random mote reboots (reboot rate : ~ days)</a:t>
            </a:r>
          </a:p>
          <a:p>
            <a:pPr lvl="1"/>
            <a:r>
              <a:rPr lang="en-US" dirty="0" smtClean="0"/>
              <a:t>Tolerates Basestation / Global clock absence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Low-power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Phoenix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14400" y="1167063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916905" y="2522621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914400" y="3244516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30516" y="1860884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064042" y="3785937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64042" y="1167063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757236" y="2402305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37421" y="5338011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330615" y="3064042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21205" y="4327358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370847" y="5879432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772526" y="4327358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92615" y="4327358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984458" y="1708484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291263" y="3244516"/>
            <a:ext cx="625642" cy="54142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G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>
            <a:stCxn id="4" idx="6"/>
            <a:endCxn id="9" idx="2"/>
          </p:cNvCxnSpPr>
          <p:nvPr/>
        </p:nvCxnSpPr>
        <p:spPr>
          <a:xfrm>
            <a:off x="1528011" y="1437774"/>
            <a:ext cx="153603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10" idx="1"/>
          </p:cNvCxnSpPr>
          <p:nvPr/>
        </p:nvCxnSpPr>
        <p:spPr>
          <a:xfrm>
            <a:off x="1385638" y="1708484"/>
            <a:ext cx="1461459" cy="7731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6" idx="0"/>
          </p:cNvCxnSpPr>
          <p:nvPr/>
        </p:nvCxnSpPr>
        <p:spPr>
          <a:xfrm rot="16200000" flipH="1">
            <a:off x="371976" y="2395286"/>
            <a:ext cx="1536032" cy="1624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6"/>
            <a:endCxn id="10" idx="3"/>
          </p:cNvCxnSpPr>
          <p:nvPr/>
        </p:nvCxnSpPr>
        <p:spPr>
          <a:xfrm flipV="1">
            <a:off x="1528011" y="2864437"/>
            <a:ext cx="1319086" cy="6507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0"/>
          </p:cNvCxnSpPr>
          <p:nvPr/>
        </p:nvCxnSpPr>
        <p:spPr>
          <a:xfrm rot="5400000" flipH="1" flipV="1">
            <a:off x="2870534" y="1901993"/>
            <a:ext cx="693821" cy="3068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13" idx="0"/>
          </p:cNvCxnSpPr>
          <p:nvPr/>
        </p:nvCxnSpPr>
        <p:spPr>
          <a:xfrm rot="16200000" flipH="1">
            <a:off x="1186116" y="3985462"/>
            <a:ext cx="541419" cy="1423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8" idx="3"/>
            <a:endCxn id="13" idx="6"/>
          </p:cNvCxnSpPr>
          <p:nvPr/>
        </p:nvCxnSpPr>
        <p:spPr>
          <a:xfrm rot="5400000">
            <a:off x="2319360" y="3763526"/>
            <a:ext cx="350000" cy="13190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5" idx="4"/>
            <a:endCxn id="15" idx="7"/>
          </p:cNvCxnSpPr>
          <p:nvPr/>
        </p:nvCxnSpPr>
        <p:spPr>
          <a:xfrm rot="16200000" flipH="1">
            <a:off x="4588691" y="3699061"/>
            <a:ext cx="1342605" cy="725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9" idx="5"/>
            <a:endCxn id="15" idx="0"/>
          </p:cNvCxnSpPr>
          <p:nvPr/>
        </p:nvCxnSpPr>
        <p:spPr>
          <a:xfrm rot="16200000" flipH="1">
            <a:off x="4641952" y="3889978"/>
            <a:ext cx="620710" cy="2540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5" idx="4"/>
            <a:endCxn id="14" idx="7"/>
          </p:cNvCxnSpPr>
          <p:nvPr/>
        </p:nvCxnSpPr>
        <p:spPr>
          <a:xfrm rot="5400000">
            <a:off x="3941994" y="4821383"/>
            <a:ext cx="1089942" cy="11847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7" idx="4"/>
            <a:endCxn id="19" idx="0"/>
          </p:cNvCxnSpPr>
          <p:nvPr/>
        </p:nvCxnSpPr>
        <p:spPr>
          <a:xfrm rot="16200000" flipH="1">
            <a:off x="3950369" y="2590800"/>
            <a:ext cx="994611" cy="3128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8" idx="5"/>
            <a:endCxn id="15" idx="2"/>
          </p:cNvCxnSpPr>
          <p:nvPr/>
        </p:nvCxnSpPr>
        <p:spPr>
          <a:xfrm rot="16200000" flipH="1">
            <a:off x="4005159" y="3830702"/>
            <a:ext cx="350000" cy="11847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8" idx="4"/>
            <a:endCxn id="14" idx="0"/>
          </p:cNvCxnSpPr>
          <p:nvPr/>
        </p:nvCxnSpPr>
        <p:spPr>
          <a:xfrm rot="16200000" flipH="1">
            <a:off x="2748213" y="4949992"/>
            <a:ext cx="1552074" cy="3068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endCxn id="8" idx="0"/>
          </p:cNvCxnSpPr>
          <p:nvPr/>
        </p:nvCxnSpPr>
        <p:spPr>
          <a:xfrm rot="16200000" flipH="1">
            <a:off x="2873774" y="3288862"/>
            <a:ext cx="851775" cy="1423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7" idx="6"/>
            <a:endCxn id="7" idx="2"/>
          </p:cNvCxnSpPr>
          <p:nvPr/>
        </p:nvCxnSpPr>
        <p:spPr>
          <a:xfrm>
            <a:off x="4598069" y="1979195"/>
            <a:ext cx="932447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8" idx="6"/>
            <a:endCxn id="19" idx="3"/>
          </p:cNvCxnSpPr>
          <p:nvPr/>
        </p:nvCxnSpPr>
        <p:spPr>
          <a:xfrm flipV="1">
            <a:off x="3677653" y="3706648"/>
            <a:ext cx="705233" cy="35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17" idx="3"/>
          </p:cNvCxnSpPr>
          <p:nvPr/>
        </p:nvCxnSpPr>
        <p:spPr>
          <a:xfrm flipV="1">
            <a:off x="3370849" y="2170616"/>
            <a:ext cx="703470" cy="39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5" idx="6"/>
            <a:endCxn id="12" idx="1"/>
          </p:cNvCxnSpPr>
          <p:nvPr/>
        </p:nvCxnSpPr>
        <p:spPr>
          <a:xfrm>
            <a:off x="5530516" y="2793332"/>
            <a:ext cx="889960" cy="3499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5" idx="6"/>
          </p:cNvCxnSpPr>
          <p:nvPr/>
        </p:nvCxnSpPr>
        <p:spPr>
          <a:xfrm flipV="1">
            <a:off x="5386137" y="3605463"/>
            <a:ext cx="1155537" cy="9926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12" idx="1"/>
          </p:cNvCxnSpPr>
          <p:nvPr/>
        </p:nvCxnSpPr>
        <p:spPr>
          <a:xfrm rot="16200000" flipH="1">
            <a:off x="5817542" y="2540396"/>
            <a:ext cx="741025" cy="4648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5" idx="7"/>
            <a:endCxn id="7" idx="3"/>
          </p:cNvCxnSpPr>
          <p:nvPr/>
        </p:nvCxnSpPr>
        <p:spPr>
          <a:xfrm rot="5400000" flipH="1" flipV="1">
            <a:off x="5391069" y="2372602"/>
            <a:ext cx="278894" cy="1797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endCxn id="5" idx="3"/>
          </p:cNvCxnSpPr>
          <p:nvPr/>
        </p:nvCxnSpPr>
        <p:spPr>
          <a:xfrm rot="5400000" flipH="1" flipV="1">
            <a:off x="4744082" y="3140411"/>
            <a:ext cx="418341" cy="1070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endCxn id="16" idx="4"/>
          </p:cNvCxnSpPr>
          <p:nvPr/>
        </p:nvCxnSpPr>
        <p:spPr>
          <a:xfrm rot="5400000" flipH="1" flipV="1">
            <a:off x="7011401" y="4949993"/>
            <a:ext cx="469234" cy="3068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2" idx="5"/>
            <a:endCxn id="16" idx="1"/>
          </p:cNvCxnSpPr>
          <p:nvPr/>
        </p:nvCxnSpPr>
        <p:spPr>
          <a:xfrm rot="16200000" flipH="1">
            <a:off x="6578184" y="3802354"/>
            <a:ext cx="880473" cy="3281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17" idx="1"/>
            <a:endCxn id="9" idx="6"/>
          </p:cNvCxnSpPr>
          <p:nvPr/>
        </p:nvCxnSpPr>
        <p:spPr>
          <a:xfrm rot="16200000" flipV="1">
            <a:off x="3700987" y="1414441"/>
            <a:ext cx="349999" cy="396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4" name="Picture 103" descr="index_wireles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6541674" y="5958722"/>
            <a:ext cx="495300" cy="371475"/>
          </a:xfrm>
          <a:prstGeom prst="rect">
            <a:avLst/>
          </a:prstGeom>
        </p:spPr>
      </p:pic>
      <p:sp>
        <p:nvSpPr>
          <p:cNvPr id="106" name="TextBox 105"/>
          <p:cNvSpPr txBox="1"/>
          <p:nvPr/>
        </p:nvSpPr>
        <p:spPr>
          <a:xfrm>
            <a:off x="5460946" y="6185814"/>
            <a:ext cx="1304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every 30 s</a:t>
            </a:r>
          </a:p>
          <a:p>
            <a:r>
              <a:rPr lang="en-US" dirty="0" smtClean="0"/>
              <a:t>&lt;4, rc</a:t>
            </a:r>
            <a:r>
              <a:rPr lang="en-US" baseline="-25000" dirty="0" smtClean="0"/>
              <a:t>4</a:t>
            </a:r>
            <a:r>
              <a:rPr lang="en-US" dirty="0" smtClean="0"/>
              <a:t>, LC</a:t>
            </a:r>
            <a:r>
              <a:rPr lang="en-US" baseline="-25000" dirty="0" smtClean="0"/>
              <a:t>4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7706226" y="3845146"/>
            <a:ext cx="14592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every “X” hrs</a:t>
            </a:r>
          </a:p>
          <a:p>
            <a:r>
              <a:rPr lang="en-US" dirty="0" smtClean="0"/>
              <a:t>&lt;4, rc</a:t>
            </a:r>
            <a:r>
              <a:rPr lang="en-US" baseline="-25000" dirty="0" smtClean="0"/>
              <a:t>4,</a:t>
            </a:r>
            <a:r>
              <a:rPr lang="en-US" dirty="0" smtClean="0"/>
              <a:t>, LC</a:t>
            </a:r>
            <a:r>
              <a:rPr lang="en-US" baseline="-25000" dirty="0" smtClean="0"/>
              <a:t>4,</a:t>
            </a:r>
          </a:p>
          <a:p>
            <a:r>
              <a:rPr lang="en-US" baseline="-25000" dirty="0" smtClean="0"/>
              <a:t> </a:t>
            </a:r>
            <a:r>
              <a:rPr lang="en-US" baseline="-25000" dirty="0" smtClean="0"/>
              <a:t> </a:t>
            </a:r>
            <a:r>
              <a:rPr lang="en-US" dirty="0" smtClean="0"/>
              <a:t>5, rc</a:t>
            </a:r>
            <a:r>
              <a:rPr lang="en-US" baseline="-25000" dirty="0" smtClean="0"/>
              <a:t>5</a:t>
            </a:r>
            <a:r>
              <a:rPr lang="en-US" dirty="0" smtClean="0"/>
              <a:t>, LC</a:t>
            </a:r>
            <a:r>
              <a:rPr lang="en-US" baseline="-25000" dirty="0" smtClean="0"/>
              <a:t>5,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Phoenix - II</a:t>
            </a:r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4523874" y="1815162"/>
            <a:ext cx="4477752" cy="3176337"/>
            <a:chOff x="914400" y="1167063"/>
            <a:chExt cx="6791826" cy="5253790"/>
          </a:xfrm>
        </p:grpSpPr>
        <p:sp>
          <p:nvSpPr>
            <p:cNvPr id="4" name="Oval 3"/>
            <p:cNvSpPr/>
            <p:nvPr/>
          </p:nvSpPr>
          <p:spPr>
            <a:xfrm>
              <a:off x="914400" y="1167063"/>
              <a:ext cx="613611" cy="54142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4916905" y="2522621"/>
              <a:ext cx="613611" cy="54142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7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914400" y="3244516"/>
              <a:ext cx="613611" cy="54142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530516" y="1860884"/>
              <a:ext cx="613611" cy="54142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9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3064042" y="3785937"/>
              <a:ext cx="613611" cy="54142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064042" y="1167063"/>
              <a:ext cx="613611" cy="54142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757236" y="2402305"/>
              <a:ext cx="613611" cy="54142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637421" y="5338011"/>
              <a:ext cx="613611" cy="54142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4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6330615" y="3064042"/>
              <a:ext cx="613611" cy="54142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6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1221205" y="4327358"/>
              <a:ext cx="613611" cy="54142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370847" y="5879432"/>
              <a:ext cx="613611" cy="54142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772526" y="4327358"/>
              <a:ext cx="613611" cy="54142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8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7092615" y="4327358"/>
              <a:ext cx="613611" cy="54142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5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984458" y="1708484"/>
              <a:ext cx="613611" cy="54142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291263" y="3244516"/>
              <a:ext cx="625642" cy="54142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G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Straight Connector 20"/>
            <p:cNvCxnSpPr>
              <a:stCxn id="4" idx="6"/>
              <a:endCxn id="9" idx="2"/>
            </p:cNvCxnSpPr>
            <p:nvPr/>
          </p:nvCxnSpPr>
          <p:spPr>
            <a:xfrm>
              <a:off x="1528011" y="1437774"/>
              <a:ext cx="153603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10" idx="1"/>
            </p:cNvCxnSpPr>
            <p:nvPr/>
          </p:nvCxnSpPr>
          <p:spPr>
            <a:xfrm>
              <a:off x="1385638" y="1708484"/>
              <a:ext cx="1461459" cy="77311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endCxn id="6" idx="0"/>
            </p:cNvCxnSpPr>
            <p:nvPr/>
          </p:nvCxnSpPr>
          <p:spPr>
            <a:xfrm rot="16200000" flipH="1">
              <a:off x="371976" y="2395286"/>
              <a:ext cx="1536032" cy="16242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6" idx="6"/>
              <a:endCxn id="10" idx="3"/>
            </p:cNvCxnSpPr>
            <p:nvPr/>
          </p:nvCxnSpPr>
          <p:spPr>
            <a:xfrm flipV="1">
              <a:off x="1528011" y="2864437"/>
              <a:ext cx="1319086" cy="6507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0" idx="0"/>
            </p:cNvCxnSpPr>
            <p:nvPr/>
          </p:nvCxnSpPr>
          <p:spPr>
            <a:xfrm rot="5400000" flipH="1" flipV="1">
              <a:off x="2870534" y="1901993"/>
              <a:ext cx="693821" cy="30680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13" idx="0"/>
            </p:cNvCxnSpPr>
            <p:nvPr/>
          </p:nvCxnSpPr>
          <p:spPr>
            <a:xfrm rot="16200000" flipH="1">
              <a:off x="1186116" y="3985462"/>
              <a:ext cx="541419" cy="14237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8" idx="3"/>
              <a:endCxn id="13" idx="6"/>
            </p:cNvCxnSpPr>
            <p:nvPr/>
          </p:nvCxnSpPr>
          <p:spPr>
            <a:xfrm rot="5400000">
              <a:off x="2319360" y="3763526"/>
              <a:ext cx="350000" cy="13190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5" idx="4"/>
              <a:endCxn id="15" idx="7"/>
            </p:cNvCxnSpPr>
            <p:nvPr/>
          </p:nvCxnSpPr>
          <p:spPr>
            <a:xfrm rot="16200000" flipH="1">
              <a:off x="4588691" y="3699061"/>
              <a:ext cx="1342605" cy="7256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19" idx="5"/>
              <a:endCxn id="15" idx="0"/>
            </p:cNvCxnSpPr>
            <p:nvPr/>
          </p:nvCxnSpPr>
          <p:spPr>
            <a:xfrm rot="16200000" flipH="1">
              <a:off x="4641952" y="3889978"/>
              <a:ext cx="620710" cy="2540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5" idx="4"/>
              <a:endCxn id="14" idx="7"/>
            </p:cNvCxnSpPr>
            <p:nvPr/>
          </p:nvCxnSpPr>
          <p:spPr>
            <a:xfrm rot="5400000">
              <a:off x="3941994" y="4821383"/>
              <a:ext cx="1089942" cy="118473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7" idx="4"/>
              <a:endCxn id="19" idx="0"/>
            </p:cNvCxnSpPr>
            <p:nvPr/>
          </p:nvCxnSpPr>
          <p:spPr>
            <a:xfrm rot="16200000" flipH="1">
              <a:off x="3950369" y="2590800"/>
              <a:ext cx="994611" cy="31282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8" idx="5"/>
              <a:endCxn id="15" idx="2"/>
            </p:cNvCxnSpPr>
            <p:nvPr/>
          </p:nvCxnSpPr>
          <p:spPr>
            <a:xfrm rot="16200000" flipH="1">
              <a:off x="4005159" y="3830702"/>
              <a:ext cx="350000" cy="118473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8" idx="4"/>
              <a:endCxn id="14" idx="0"/>
            </p:cNvCxnSpPr>
            <p:nvPr/>
          </p:nvCxnSpPr>
          <p:spPr>
            <a:xfrm rot="16200000" flipH="1">
              <a:off x="2748213" y="4949992"/>
              <a:ext cx="1552074" cy="30680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endCxn id="8" idx="0"/>
            </p:cNvCxnSpPr>
            <p:nvPr/>
          </p:nvCxnSpPr>
          <p:spPr>
            <a:xfrm rot="16200000" flipH="1">
              <a:off x="2873774" y="3288862"/>
              <a:ext cx="851775" cy="14237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17" idx="6"/>
              <a:endCxn id="7" idx="2"/>
            </p:cNvCxnSpPr>
            <p:nvPr/>
          </p:nvCxnSpPr>
          <p:spPr>
            <a:xfrm>
              <a:off x="4598069" y="1979195"/>
              <a:ext cx="932447" cy="152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8" idx="6"/>
              <a:endCxn id="19" idx="3"/>
            </p:cNvCxnSpPr>
            <p:nvPr/>
          </p:nvCxnSpPr>
          <p:spPr>
            <a:xfrm flipV="1">
              <a:off x="3677653" y="3706648"/>
              <a:ext cx="705233" cy="350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endCxn id="17" idx="3"/>
            </p:cNvCxnSpPr>
            <p:nvPr/>
          </p:nvCxnSpPr>
          <p:spPr>
            <a:xfrm flipV="1">
              <a:off x="3370849" y="2170616"/>
              <a:ext cx="703470" cy="39026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5" idx="6"/>
              <a:endCxn id="12" idx="1"/>
            </p:cNvCxnSpPr>
            <p:nvPr/>
          </p:nvCxnSpPr>
          <p:spPr>
            <a:xfrm>
              <a:off x="5530516" y="2793332"/>
              <a:ext cx="889960" cy="3499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5" idx="6"/>
            </p:cNvCxnSpPr>
            <p:nvPr/>
          </p:nvCxnSpPr>
          <p:spPr>
            <a:xfrm flipV="1">
              <a:off x="5386137" y="3605463"/>
              <a:ext cx="1155537" cy="99260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endCxn id="12" idx="1"/>
            </p:cNvCxnSpPr>
            <p:nvPr/>
          </p:nvCxnSpPr>
          <p:spPr>
            <a:xfrm rot="16200000" flipH="1">
              <a:off x="5817542" y="2540396"/>
              <a:ext cx="741025" cy="46484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5" idx="7"/>
              <a:endCxn id="7" idx="3"/>
            </p:cNvCxnSpPr>
            <p:nvPr/>
          </p:nvCxnSpPr>
          <p:spPr>
            <a:xfrm rot="5400000" flipH="1" flipV="1">
              <a:off x="5391069" y="2372602"/>
              <a:ext cx="278894" cy="17972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endCxn id="5" idx="3"/>
            </p:cNvCxnSpPr>
            <p:nvPr/>
          </p:nvCxnSpPr>
          <p:spPr>
            <a:xfrm rot="5400000" flipH="1" flipV="1">
              <a:off x="4744082" y="3140411"/>
              <a:ext cx="418341" cy="10702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endCxn id="16" idx="4"/>
            </p:cNvCxnSpPr>
            <p:nvPr/>
          </p:nvCxnSpPr>
          <p:spPr>
            <a:xfrm rot="5400000" flipH="1" flipV="1">
              <a:off x="7011401" y="4949993"/>
              <a:ext cx="469234" cy="30680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12" idx="5"/>
              <a:endCxn id="16" idx="1"/>
            </p:cNvCxnSpPr>
            <p:nvPr/>
          </p:nvCxnSpPr>
          <p:spPr>
            <a:xfrm rot="16200000" flipH="1">
              <a:off x="6578184" y="3802354"/>
              <a:ext cx="880473" cy="3281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stCxn id="17" idx="1"/>
              <a:endCxn id="9" idx="6"/>
            </p:cNvCxnSpPr>
            <p:nvPr/>
          </p:nvCxnSpPr>
          <p:spPr>
            <a:xfrm rot="16200000" flipV="1">
              <a:off x="3700987" y="1414441"/>
              <a:ext cx="349999" cy="3966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Content Placeholder 2"/>
          <p:cNvSpPr>
            <a:spLocks noGrp="1"/>
          </p:cNvSpPr>
          <p:nvPr>
            <p:ph idx="1"/>
          </p:nvPr>
        </p:nvSpPr>
        <p:spPr>
          <a:xfrm>
            <a:off x="144368" y="1111134"/>
            <a:ext cx="4379506" cy="50150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- </a:t>
            </a:r>
            <a:r>
              <a:rPr lang="en-US" b="1" dirty="0" smtClean="0"/>
              <a:t>Green Nodes</a:t>
            </a:r>
          </a:p>
          <a:p>
            <a:pPr>
              <a:buNone/>
            </a:pPr>
            <a:r>
              <a:rPr lang="en-US" sz="2400" dirty="0" smtClean="0"/>
              <a:t>+ Announce &lt;id, </a:t>
            </a:r>
            <a:r>
              <a:rPr lang="en-US" sz="2400" dirty="0" err="1" smtClean="0"/>
              <a:t>rc</a:t>
            </a:r>
            <a:r>
              <a:rPr lang="en-US" sz="2400" dirty="0" smtClean="0"/>
              <a:t>, LC&gt; every 30 seconds (T</a:t>
            </a:r>
            <a:r>
              <a:rPr lang="en-US" sz="2400" baseline="-25000" dirty="0" smtClean="0"/>
              <a:t>on</a:t>
            </a:r>
            <a:r>
              <a:rPr lang="en-US" sz="2400" dirty="0" smtClean="0"/>
              <a:t> &lt;&lt;&lt; 30s)</a:t>
            </a:r>
          </a:p>
          <a:p>
            <a:pPr>
              <a:buNone/>
            </a:pPr>
            <a:r>
              <a:rPr lang="en-US" sz="2400" dirty="0" smtClean="0"/>
              <a:t>+ Wake up every 6 hours</a:t>
            </a:r>
          </a:p>
          <a:p>
            <a:pPr>
              <a:buNone/>
            </a:pPr>
            <a:r>
              <a:rPr lang="en-US" sz="2400" dirty="0" smtClean="0"/>
              <a:t>+ Keep radio on for 30 s</a:t>
            </a:r>
          </a:p>
          <a:p>
            <a:pPr>
              <a:buNone/>
            </a:pPr>
            <a:r>
              <a:rPr lang="en-US" sz="2400" dirty="0" smtClean="0"/>
              <a:t>+ store overheard time-beacons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b="1" dirty="0" smtClean="0"/>
              <a:t>- GPS Node</a:t>
            </a:r>
          </a:p>
          <a:p>
            <a:pPr>
              <a:buNone/>
            </a:pPr>
            <a:r>
              <a:rPr lang="en-US" sz="2400" dirty="0" smtClean="0"/>
              <a:t>+ </a:t>
            </a:r>
            <a:r>
              <a:rPr lang="en-US" sz="2400" dirty="0" smtClean="0"/>
              <a:t>Wake up every 6 hours</a:t>
            </a:r>
          </a:p>
          <a:p>
            <a:pPr>
              <a:buNone/>
            </a:pPr>
            <a:r>
              <a:rPr lang="en-US" sz="2400" dirty="0" smtClean="0"/>
              <a:t>+ Get GPS time</a:t>
            </a:r>
          </a:p>
          <a:p>
            <a:pPr>
              <a:buNone/>
            </a:pPr>
            <a:r>
              <a:rPr lang="en-US" sz="2400" dirty="0" smtClean="0"/>
              <a:t>+ Store &lt;id, </a:t>
            </a:r>
            <a:r>
              <a:rPr lang="en-US" sz="2400" dirty="0" err="1" smtClean="0"/>
              <a:t>rc</a:t>
            </a:r>
            <a:r>
              <a:rPr lang="en-US" sz="2400" dirty="0" smtClean="0"/>
              <a:t>, LC, GPS&gt; 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Phoenix – III (post-facto reconstruction)</a:t>
            </a:r>
            <a:endParaRPr lang="en-US" sz="3600" dirty="0"/>
          </a:p>
        </p:txBody>
      </p:sp>
      <p:sp>
        <p:nvSpPr>
          <p:cNvPr id="4" name="Oval 3"/>
          <p:cNvSpPr/>
          <p:nvPr/>
        </p:nvSpPr>
        <p:spPr>
          <a:xfrm>
            <a:off x="914400" y="1167063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916905" y="2522621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914400" y="3244516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30516" y="1860884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064042" y="3785937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64042" y="1167063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757236" y="2402305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37421" y="5338011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330615" y="3064042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21205" y="4327358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370847" y="5879432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772526" y="4327358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92615" y="4327358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984458" y="1708484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291263" y="3244516"/>
            <a:ext cx="625642" cy="54142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G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>
            <a:stCxn id="4" idx="6"/>
            <a:endCxn id="9" idx="2"/>
          </p:cNvCxnSpPr>
          <p:nvPr/>
        </p:nvCxnSpPr>
        <p:spPr>
          <a:xfrm>
            <a:off x="1528011" y="1437774"/>
            <a:ext cx="153603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10" idx="1"/>
          </p:cNvCxnSpPr>
          <p:nvPr/>
        </p:nvCxnSpPr>
        <p:spPr>
          <a:xfrm>
            <a:off x="1385638" y="1708484"/>
            <a:ext cx="1461459" cy="7731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6" idx="0"/>
          </p:cNvCxnSpPr>
          <p:nvPr/>
        </p:nvCxnSpPr>
        <p:spPr>
          <a:xfrm rot="16200000" flipH="1">
            <a:off x="371976" y="2395286"/>
            <a:ext cx="1536032" cy="1624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6"/>
            <a:endCxn id="10" idx="3"/>
          </p:cNvCxnSpPr>
          <p:nvPr/>
        </p:nvCxnSpPr>
        <p:spPr>
          <a:xfrm flipV="1">
            <a:off x="1528011" y="2864437"/>
            <a:ext cx="1319086" cy="6507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0"/>
          </p:cNvCxnSpPr>
          <p:nvPr/>
        </p:nvCxnSpPr>
        <p:spPr>
          <a:xfrm rot="5400000" flipH="1" flipV="1">
            <a:off x="2870534" y="1901993"/>
            <a:ext cx="693821" cy="3068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13" idx="0"/>
          </p:cNvCxnSpPr>
          <p:nvPr/>
        </p:nvCxnSpPr>
        <p:spPr>
          <a:xfrm rot="16200000" flipH="1">
            <a:off x="1186116" y="3985462"/>
            <a:ext cx="541419" cy="1423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8" idx="3"/>
            <a:endCxn id="13" idx="6"/>
          </p:cNvCxnSpPr>
          <p:nvPr/>
        </p:nvCxnSpPr>
        <p:spPr>
          <a:xfrm rot="5400000">
            <a:off x="2319360" y="3763526"/>
            <a:ext cx="350000" cy="13190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5" idx="4"/>
            <a:endCxn id="15" idx="7"/>
          </p:cNvCxnSpPr>
          <p:nvPr/>
        </p:nvCxnSpPr>
        <p:spPr>
          <a:xfrm rot="16200000" flipH="1">
            <a:off x="4588691" y="3699061"/>
            <a:ext cx="1342605" cy="725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9" idx="5"/>
            <a:endCxn id="15" idx="0"/>
          </p:cNvCxnSpPr>
          <p:nvPr/>
        </p:nvCxnSpPr>
        <p:spPr>
          <a:xfrm rot="16200000" flipH="1">
            <a:off x="4641952" y="3889978"/>
            <a:ext cx="620710" cy="25405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5" idx="4"/>
            <a:endCxn id="14" idx="7"/>
          </p:cNvCxnSpPr>
          <p:nvPr/>
        </p:nvCxnSpPr>
        <p:spPr>
          <a:xfrm rot="5400000">
            <a:off x="3941994" y="4821383"/>
            <a:ext cx="1089942" cy="11847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7" idx="4"/>
            <a:endCxn id="19" idx="0"/>
          </p:cNvCxnSpPr>
          <p:nvPr/>
        </p:nvCxnSpPr>
        <p:spPr>
          <a:xfrm rot="16200000" flipH="1">
            <a:off x="3950369" y="2590800"/>
            <a:ext cx="994611" cy="3128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8" idx="5"/>
            <a:endCxn id="15" idx="2"/>
          </p:cNvCxnSpPr>
          <p:nvPr/>
        </p:nvCxnSpPr>
        <p:spPr>
          <a:xfrm rot="16200000" flipH="1">
            <a:off x="4005159" y="3830702"/>
            <a:ext cx="350000" cy="11847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8" idx="4"/>
            <a:endCxn id="14" idx="0"/>
          </p:cNvCxnSpPr>
          <p:nvPr/>
        </p:nvCxnSpPr>
        <p:spPr>
          <a:xfrm rot="16200000" flipH="1">
            <a:off x="2748213" y="4949992"/>
            <a:ext cx="1552074" cy="3068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endCxn id="8" idx="0"/>
          </p:cNvCxnSpPr>
          <p:nvPr/>
        </p:nvCxnSpPr>
        <p:spPr>
          <a:xfrm rot="16200000" flipH="1">
            <a:off x="2873774" y="3288862"/>
            <a:ext cx="851775" cy="1423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7" idx="6"/>
            <a:endCxn id="7" idx="2"/>
          </p:cNvCxnSpPr>
          <p:nvPr/>
        </p:nvCxnSpPr>
        <p:spPr>
          <a:xfrm>
            <a:off x="4598069" y="1979195"/>
            <a:ext cx="932447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8" idx="6"/>
            <a:endCxn id="19" idx="3"/>
          </p:cNvCxnSpPr>
          <p:nvPr/>
        </p:nvCxnSpPr>
        <p:spPr>
          <a:xfrm flipV="1">
            <a:off x="3677653" y="3706648"/>
            <a:ext cx="705233" cy="35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17" idx="3"/>
          </p:cNvCxnSpPr>
          <p:nvPr/>
        </p:nvCxnSpPr>
        <p:spPr>
          <a:xfrm flipV="1">
            <a:off x="3370849" y="2170616"/>
            <a:ext cx="703470" cy="39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5" idx="6"/>
            <a:endCxn id="12" idx="1"/>
          </p:cNvCxnSpPr>
          <p:nvPr/>
        </p:nvCxnSpPr>
        <p:spPr>
          <a:xfrm>
            <a:off x="5530516" y="2793332"/>
            <a:ext cx="889960" cy="3499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5" idx="6"/>
          </p:cNvCxnSpPr>
          <p:nvPr/>
        </p:nvCxnSpPr>
        <p:spPr>
          <a:xfrm flipV="1">
            <a:off x="5386137" y="3605463"/>
            <a:ext cx="1155537" cy="992606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12" idx="1"/>
          </p:cNvCxnSpPr>
          <p:nvPr/>
        </p:nvCxnSpPr>
        <p:spPr>
          <a:xfrm rot="16200000" flipH="1">
            <a:off x="5817542" y="2540396"/>
            <a:ext cx="741025" cy="4648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5" idx="7"/>
            <a:endCxn id="7" idx="3"/>
          </p:cNvCxnSpPr>
          <p:nvPr/>
        </p:nvCxnSpPr>
        <p:spPr>
          <a:xfrm rot="5400000" flipH="1" flipV="1">
            <a:off x="5391069" y="2372602"/>
            <a:ext cx="278894" cy="1797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endCxn id="5" idx="3"/>
          </p:cNvCxnSpPr>
          <p:nvPr/>
        </p:nvCxnSpPr>
        <p:spPr>
          <a:xfrm rot="5400000" flipH="1" flipV="1">
            <a:off x="4744082" y="3140411"/>
            <a:ext cx="418341" cy="1070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endCxn id="16" idx="4"/>
          </p:cNvCxnSpPr>
          <p:nvPr/>
        </p:nvCxnSpPr>
        <p:spPr>
          <a:xfrm rot="5400000" flipH="1" flipV="1">
            <a:off x="7011401" y="4949993"/>
            <a:ext cx="469234" cy="306806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2" idx="5"/>
            <a:endCxn id="16" idx="1"/>
          </p:cNvCxnSpPr>
          <p:nvPr/>
        </p:nvCxnSpPr>
        <p:spPr>
          <a:xfrm rot="16200000" flipH="1">
            <a:off x="6578184" y="3802354"/>
            <a:ext cx="880473" cy="328111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17" idx="1"/>
            <a:endCxn id="9" idx="6"/>
          </p:cNvCxnSpPr>
          <p:nvPr/>
        </p:nvCxnSpPr>
        <p:spPr>
          <a:xfrm rot="16200000" flipV="1">
            <a:off x="3700987" y="1414441"/>
            <a:ext cx="349999" cy="396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7239000" y="5022954"/>
            <a:ext cx="153279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α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4-5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β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4-5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&gt;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15" name="TextBox 114"/>
          <p:cNvSpPr txBox="1"/>
          <p:nvPr/>
        </p:nvSpPr>
        <p:spPr>
          <a:xfrm rot="4087981">
            <a:off x="6651950" y="3354967"/>
            <a:ext cx="153279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α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5-6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β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5-6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&gt;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 rot="19003908">
            <a:off x="5419835" y="4167789"/>
            <a:ext cx="153279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α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6-8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β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6-8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&gt;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 rot="3735501">
            <a:off x="3382889" y="3924053"/>
            <a:ext cx="200086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α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8-GPS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β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8-GPS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&gt;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Phoenix – IV (shortest path problem)</a:t>
            </a:r>
            <a:endParaRPr lang="en-US" sz="3600" dirty="0"/>
          </a:p>
        </p:txBody>
      </p:sp>
      <p:sp>
        <p:nvSpPr>
          <p:cNvPr id="4" name="Oval 3"/>
          <p:cNvSpPr/>
          <p:nvPr/>
        </p:nvSpPr>
        <p:spPr>
          <a:xfrm>
            <a:off x="914400" y="1167063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916905" y="2522621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914400" y="3244516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30516" y="1860884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064042" y="3785937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64042" y="1167063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757236" y="2402305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37421" y="5338011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330615" y="3064042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21205" y="4327358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370847" y="5879432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772526" y="4327358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92615" y="4327358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984458" y="1708484"/>
            <a:ext cx="613611" cy="54142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291263" y="3244516"/>
            <a:ext cx="625642" cy="54142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G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>
            <a:stCxn id="4" idx="6"/>
            <a:endCxn id="9" idx="2"/>
          </p:cNvCxnSpPr>
          <p:nvPr/>
        </p:nvCxnSpPr>
        <p:spPr>
          <a:xfrm>
            <a:off x="1528011" y="1437774"/>
            <a:ext cx="153603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10" idx="1"/>
          </p:cNvCxnSpPr>
          <p:nvPr/>
        </p:nvCxnSpPr>
        <p:spPr>
          <a:xfrm>
            <a:off x="1385638" y="1708484"/>
            <a:ext cx="1461459" cy="7731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6" idx="0"/>
          </p:cNvCxnSpPr>
          <p:nvPr/>
        </p:nvCxnSpPr>
        <p:spPr>
          <a:xfrm rot="16200000" flipH="1">
            <a:off x="371976" y="2395286"/>
            <a:ext cx="1536032" cy="1624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6"/>
            <a:endCxn id="10" idx="3"/>
          </p:cNvCxnSpPr>
          <p:nvPr/>
        </p:nvCxnSpPr>
        <p:spPr>
          <a:xfrm flipV="1">
            <a:off x="1528011" y="2864437"/>
            <a:ext cx="1319086" cy="6507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0"/>
          </p:cNvCxnSpPr>
          <p:nvPr/>
        </p:nvCxnSpPr>
        <p:spPr>
          <a:xfrm rot="5400000" flipH="1" flipV="1">
            <a:off x="2870534" y="1901993"/>
            <a:ext cx="693821" cy="3068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13" idx="0"/>
          </p:cNvCxnSpPr>
          <p:nvPr/>
        </p:nvCxnSpPr>
        <p:spPr>
          <a:xfrm rot="16200000" flipH="1">
            <a:off x="1186116" y="3985462"/>
            <a:ext cx="541419" cy="1423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8" idx="3"/>
            <a:endCxn id="13" idx="6"/>
          </p:cNvCxnSpPr>
          <p:nvPr/>
        </p:nvCxnSpPr>
        <p:spPr>
          <a:xfrm rot="5400000">
            <a:off x="2319360" y="3763526"/>
            <a:ext cx="350000" cy="13190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5" idx="4"/>
            <a:endCxn id="15" idx="7"/>
          </p:cNvCxnSpPr>
          <p:nvPr/>
        </p:nvCxnSpPr>
        <p:spPr>
          <a:xfrm rot="16200000" flipH="1">
            <a:off x="4588691" y="3699061"/>
            <a:ext cx="1342605" cy="725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9" idx="5"/>
            <a:endCxn id="15" idx="0"/>
          </p:cNvCxnSpPr>
          <p:nvPr/>
        </p:nvCxnSpPr>
        <p:spPr>
          <a:xfrm rot="16200000" flipH="1">
            <a:off x="4641952" y="3889978"/>
            <a:ext cx="620710" cy="25405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5" idx="4"/>
            <a:endCxn id="14" idx="7"/>
          </p:cNvCxnSpPr>
          <p:nvPr/>
        </p:nvCxnSpPr>
        <p:spPr>
          <a:xfrm rot="5400000">
            <a:off x="3941994" y="4821383"/>
            <a:ext cx="1089942" cy="11847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7" idx="4"/>
            <a:endCxn id="19" idx="0"/>
          </p:cNvCxnSpPr>
          <p:nvPr/>
        </p:nvCxnSpPr>
        <p:spPr>
          <a:xfrm rot="16200000" flipH="1">
            <a:off x="3950369" y="2590800"/>
            <a:ext cx="994611" cy="3128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8" idx="5"/>
            <a:endCxn id="15" idx="2"/>
          </p:cNvCxnSpPr>
          <p:nvPr/>
        </p:nvCxnSpPr>
        <p:spPr>
          <a:xfrm rot="16200000" flipH="1">
            <a:off x="4005159" y="3830702"/>
            <a:ext cx="350000" cy="11847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8" idx="4"/>
            <a:endCxn id="14" idx="0"/>
          </p:cNvCxnSpPr>
          <p:nvPr/>
        </p:nvCxnSpPr>
        <p:spPr>
          <a:xfrm rot="16200000" flipH="1">
            <a:off x="2748213" y="4949992"/>
            <a:ext cx="1552074" cy="3068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endCxn id="8" idx="0"/>
          </p:cNvCxnSpPr>
          <p:nvPr/>
        </p:nvCxnSpPr>
        <p:spPr>
          <a:xfrm rot="16200000" flipH="1">
            <a:off x="2873774" y="3288862"/>
            <a:ext cx="851775" cy="1423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7" idx="6"/>
            <a:endCxn id="7" idx="2"/>
          </p:cNvCxnSpPr>
          <p:nvPr/>
        </p:nvCxnSpPr>
        <p:spPr>
          <a:xfrm>
            <a:off x="4598069" y="1979195"/>
            <a:ext cx="932447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8" idx="6"/>
            <a:endCxn id="19" idx="3"/>
          </p:cNvCxnSpPr>
          <p:nvPr/>
        </p:nvCxnSpPr>
        <p:spPr>
          <a:xfrm flipV="1">
            <a:off x="3677653" y="3706648"/>
            <a:ext cx="705233" cy="350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17" idx="3"/>
          </p:cNvCxnSpPr>
          <p:nvPr/>
        </p:nvCxnSpPr>
        <p:spPr>
          <a:xfrm flipV="1">
            <a:off x="3370849" y="2170616"/>
            <a:ext cx="703470" cy="39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5" idx="6"/>
            <a:endCxn id="12" idx="1"/>
          </p:cNvCxnSpPr>
          <p:nvPr/>
        </p:nvCxnSpPr>
        <p:spPr>
          <a:xfrm>
            <a:off x="5530516" y="2793332"/>
            <a:ext cx="889960" cy="3499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5" idx="6"/>
          </p:cNvCxnSpPr>
          <p:nvPr/>
        </p:nvCxnSpPr>
        <p:spPr>
          <a:xfrm flipV="1">
            <a:off x="5386137" y="3605463"/>
            <a:ext cx="1155537" cy="992606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12" idx="1"/>
          </p:cNvCxnSpPr>
          <p:nvPr/>
        </p:nvCxnSpPr>
        <p:spPr>
          <a:xfrm rot="16200000" flipH="1">
            <a:off x="5817542" y="2540396"/>
            <a:ext cx="741025" cy="4648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5" idx="7"/>
            <a:endCxn id="7" idx="3"/>
          </p:cNvCxnSpPr>
          <p:nvPr/>
        </p:nvCxnSpPr>
        <p:spPr>
          <a:xfrm rot="5400000" flipH="1" flipV="1">
            <a:off x="5391069" y="2372602"/>
            <a:ext cx="278894" cy="1797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endCxn id="5" idx="3"/>
          </p:cNvCxnSpPr>
          <p:nvPr/>
        </p:nvCxnSpPr>
        <p:spPr>
          <a:xfrm rot="5400000" flipH="1" flipV="1">
            <a:off x="4744082" y="3140411"/>
            <a:ext cx="418341" cy="1070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endCxn id="16" idx="4"/>
          </p:cNvCxnSpPr>
          <p:nvPr/>
        </p:nvCxnSpPr>
        <p:spPr>
          <a:xfrm rot="5400000" flipH="1" flipV="1">
            <a:off x="7011401" y="4949993"/>
            <a:ext cx="469234" cy="306806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2" idx="5"/>
            <a:endCxn id="16" idx="1"/>
          </p:cNvCxnSpPr>
          <p:nvPr/>
        </p:nvCxnSpPr>
        <p:spPr>
          <a:xfrm rot="16200000" flipH="1">
            <a:off x="6578184" y="3802354"/>
            <a:ext cx="880473" cy="328111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17" idx="1"/>
            <a:endCxn id="9" idx="6"/>
          </p:cNvCxnSpPr>
          <p:nvPr/>
        </p:nvCxnSpPr>
        <p:spPr>
          <a:xfrm rot="16200000" flipV="1">
            <a:off x="3700987" y="1414441"/>
            <a:ext cx="349999" cy="396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7239000" y="5022954"/>
            <a:ext cx="153279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α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4-5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β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4-5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&gt;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15" name="TextBox 114"/>
          <p:cNvSpPr txBox="1"/>
          <p:nvPr/>
        </p:nvSpPr>
        <p:spPr>
          <a:xfrm rot="4087981">
            <a:off x="6651950" y="3354967"/>
            <a:ext cx="153279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α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5-6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β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5-6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&gt;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 rot="19003908">
            <a:off x="5419835" y="4167789"/>
            <a:ext cx="153279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α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6-8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β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6-8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&gt;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 rot="3735501">
            <a:off x="3382889" y="3924053"/>
            <a:ext cx="200086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α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8-GPS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β</a:t>
            </a:r>
            <a:r>
              <a:rPr lang="en-US" sz="2400" b="1" baseline="-25000" dirty="0" smtClean="0">
                <a:solidFill>
                  <a:schemeClr val="accent1">
                    <a:lumMod val="50000"/>
                  </a:schemeClr>
                </a:solidFill>
              </a:rPr>
              <a:t>8-GPS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&gt;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34"/>
            <a:ext cx="8229600" cy="69992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Robustness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256" y="1703215"/>
            <a:ext cx="8903368" cy="2826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10821" y="4884821"/>
            <a:ext cx="51240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Accuracy : Seconds</a:t>
            </a:r>
          </a:p>
          <a:p>
            <a:r>
              <a:rPr lang="en-US" sz="2400" b="1" dirty="0" smtClean="0"/>
              <a:t>Power : Very low (duty cycle : &lt; 0.2%)</a:t>
            </a:r>
          </a:p>
          <a:p>
            <a:r>
              <a:rPr lang="en-US" sz="2400" b="1" dirty="0" smtClean="0"/>
              <a:t>Reconstruction fraction </a:t>
            </a:r>
            <a:r>
              <a:rPr lang="en-US" sz="2400" b="1" dirty="0" smtClean="0"/>
              <a:t>&gt;</a:t>
            </a:r>
            <a:r>
              <a:rPr lang="en-US" sz="2400" b="1" dirty="0" smtClean="0"/>
              <a:t> 99%</a:t>
            </a:r>
          </a:p>
          <a:p>
            <a:r>
              <a:rPr lang="en-US" sz="2400" b="1" dirty="0" smtClean="0"/>
              <a:t>Robust to Basestation failures, reboots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Design Consideration for </a:t>
            </a:r>
            <a:r>
              <a:rPr lang="en-US" dirty="0" err="1" smtClean="0"/>
              <a:t>Timestamping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Accuracy requirement(s)</a:t>
            </a:r>
          </a:p>
          <a:p>
            <a:pPr lvl="1"/>
            <a:r>
              <a:rPr lang="en-US" dirty="0" smtClean="0"/>
              <a:t>Tradeoff between power-accuracy</a:t>
            </a:r>
          </a:p>
          <a:p>
            <a:pPr lvl="1"/>
            <a:r>
              <a:rPr lang="en-US" dirty="0" smtClean="0"/>
              <a:t>Data-Latency (online vs. offline)</a:t>
            </a:r>
          </a:p>
          <a:p>
            <a:pPr lvl="1"/>
            <a:r>
              <a:rPr lang="en-US" dirty="0" smtClean="0"/>
              <a:t>Rate of reboots, Persistent global clock source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7558"/>
            <a:ext cx="8229600" cy="1780674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 - I</a:t>
            </a: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741248" y="879925"/>
            <a:ext cx="5334000" cy="2582862"/>
          </a:xfrm>
          <a:prstGeom prst="rect">
            <a:avLst/>
          </a:prstGeom>
          <a:noFill/>
          <a:ln/>
        </p:spPr>
      </p:pic>
      <p:sp>
        <p:nvSpPr>
          <p:cNvPr id="5" name="TextBox 4"/>
          <p:cNvSpPr txBox="1"/>
          <p:nvPr/>
        </p:nvSpPr>
        <p:spPr>
          <a:xfrm>
            <a:off x="5393333" y="6575898"/>
            <a:ext cx="35894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Slide : </a:t>
            </a:r>
            <a:r>
              <a:rPr lang="en-US" sz="1000" dirty="0" err="1" smtClean="0"/>
              <a:t>Yanos</a:t>
            </a:r>
            <a:r>
              <a:rPr lang="en-US" sz="1000" dirty="0" smtClean="0"/>
              <a:t> </a:t>
            </a:r>
            <a:r>
              <a:rPr lang="en-US" sz="1000" dirty="0" err="1" smtClean="0"/>
              <a:t>Saravanos</a:t>
            </a:r>
            <a:r>
              <a:rPr lang="en-US" sz="1000" dirty="0" smtClean="0"/>
              <a:t>, </a:t>
            </a:r>
            <a:r>
              <a:rPr lang="en-US" sz="1000" i="1" dirty="0" smtClean="0"/>
              <a:t>www.cse.unt.edu/~rakl/Yanos_thesis.ppt</a:t>
            </a:r>
            <a:endParaRPr lang="en-US" sz="1000" dirty="0" smtClean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57200" y="3647872"/>
            <a:ext cx="8229600" cy="2478292"/>
          </a:xfrm>
        </p:spPr>
        <p:txBody>
          <a:bodyPr>
            <a:normAutofit/>
          </a:bodyPr>
          <a:lstStyle/>
          <a:p>
            <a:r>
              <a:rPr lang="en-US" dirty="0" smtClean="0"/>
              <a:t>Target Tracking</a:t>
            </a:r>
          </a:p>
          <a:p>
            <a:endParaRPr lang="en-US" dirty="0" smtClean="0"/>
          </a:p>
          <a:p>
            <a:r>
              <a:rPr lang="en-US" dirty="0" smtClean="0"/>
              <a:t>Intrusion Detection</a:t>
            </a:r>
          </a:p>
          <a:p>
            <a:pPr lvl="1"/>
            <a:r>
              <a:rPr lang="en-US" dirty="0" smtClean="0"/>
              <a:t>Any kind of real-time event detection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 - II</a:t>
            </a:r>
            <a:endParaRPr lang="en-US" dirty="0"/>
          </a:p>
        </p:txBody>
      </p:sp>
      <p:pic>
        <p:nvPicPr>
          <p:cNvPr id="1026" name="Picture 2" descr="C:\Projects\Sensor\docs\Posters\AGU-2007\st_zoomin.t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054" y="1129399"/>
            <a:ext cx="6707119" cy="2682848"/>
          </a:xfrm>
          <a:prstGeom prst="rect">
            <a:avLst/>
          </a:prstGeom>
          <a:noFill/>
        </p:spPr>
      </p:pic>
      <p:pic>
        <p:nvPicPr>
          <p:cNvPr id="1027" name="Picture 3" descr="C:\Projects\Sensor\docs\Posters\AGU-2007\wp_zoomin.t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0054" y="4066163"/>
            <a:ext cx="6708620" cy="2581376"/>
          </a:xfrm>
          <a:prstGeom prst="rect">
            <a:avLst/>
          </a:prstGeom>
          <a:noFill/>
        </p:spPr>
      </p:pic>
      <p:grpSp>
        <p:nvGrpSpPr>
          <p:cNvPr id="21" name="Group 20"/>
          <p:cNvGrpSpPr/>
          <p:nvPr/>
        </p:nvGrpSpPr>
        <p:grpSpPr>
          <a:xfrm>
            <a:off x="457200" y="3375498"/>
            <a:ext cx="8540890" cy="3272041"/>
            <a:chOff x="457200" y="3375498"/>
            <a:chExt cx="8540890" cy="3272041"/>
          </a:xfrm>
        </p:grpSpPr>
        <p:sp>
          <p:nvSpPr>
            <p:cNvPr id="13" name="Rectangle 12"/>
            <p:cNvSpPr/>
            <p:nvPr/>
          </p:nvSpPr>
          <p:spPr>
            <a:xfrm>
              <a:off x="457200" y="3375498"/>
              <a:ext cx="6429973" cy="436749"/>
            </a:xfrm>
            <a:prstGeom prst="rect">
              <a:avLst/>
            </a:prstGeom>
            <a:noFill/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57200" y="6210790"/>
              <a:ext cx="6429973" cy="436749"/>
            </a:xfrm>
            <a:prstGeom prst="rect">
              <a:avLst/>
            </a:prstGeom>
            <a:noFill/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Brace 14"/>
            <p:cNvSpPr/>
            <p:nvPr/>
          </p:nvSpPr>
          <p:spPr>
            <a:xfrm>
              <a:off x="7033095" y="3618689"/>
              <a:ext cx="593388" cy="3028850"/>
            </a:xfrm>
            <a:prstGeom prst="rightBrac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663777" y="4367721"/>
              <a:ext cx="1334313" cy="133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" name="TextBox 21"/>
          <p:cNvSpPr txBox="1"/>
          <p:nvPr/>
        </p:nvSpPr>
        <p:spPr>
          <a:xfrm>
            <a:off x="5281854" y="1443789"/>
            <a:ext cx="375570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Environmental Monitoring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7558"/>
            <a:ext cx="8229600" cy="1780674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Challenges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Clock Skew</a:t>
            </a:r>
            <a:endParaRPr lang="en-US" sz="2600" dirty="0" smtClean="0"/>
          </a:p>
          <a:p>
            <a:pPr lvl="1"/>
            <a:r>
              <a:rPr lang="en-US" dirty="0" smtClean="0"/>
              <a:t>Varies per mote</a:t>
            </a:r>
          </a:p>
          <a:p>
            <a:pPr lvl="1"/>
            <a:r>
              <a:rPr lang="en-US" dirty="0" smtClean="0"/>
              <a:t>Varies with Temperature</a:t>
            </a:r>
          </a:p>
          <a:p>
            <a:pPr lvl="1"/>
            <a:r>
              <a:rPr lang="en-US" dirty="0" smtClean="0"/>
              <a:t>Varies due to aging</a:t>
            </a:r>
          </a:p>
          <a:p>
            <a:pPr lvl="1"/>
            <a:r>
              <a:rPr lang="en-US" dirty="0" smtClean="0"/>
              <a:t>Accurate crystals consume more power (and cost more!)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Communication</a:t>
            </a:r>
            <a:endParaRPr lang="en-US" sz="2600" dirty="0" smtClean="0"/>
          </a:p>
          <a:p>
            <a:pPr lvl="1"/>
            <a:r>
              <a:rPr lang="en-US" dirty="0" smtClean="0"/>
              <a:t>Send, Receive, Transit Time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Reboots 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en-US" sz="2600" i="1" dirty="0" smtClean="0">
                <a:solidFill>
                  <a:schemeClr val="bg1">
                    <a:lumMod val="85000"/>
                  </a:schemeClr>
                </a:solidFill>
              </a:rPr>
              <a:t>offline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No Real-Time Clock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Motes loose time-state</a:t>
            </a:r>
          </a:p>
          <a:p>
            <a:pPr lvl="1"/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Absence Global Clock Source 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en-US" sz="2600" i="1" dirty="0" smtClean="0">
                <a:solidFill>
                  <a:schemeClr val="bg1">
                    <a:lumMod val="85000"/>
                  </a:schemeClr>
                </a:solidFill>
              </a:rPr>
              <a:t>offline</a:t>
            </a:r>
            <a:r>
              <a:rPr lang="en-US" sz="2600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Network Time Protocol (NTP)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GPS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- I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38494" y="1467853"/>
            <a:ext cx="3310586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E.g. : </a:t>
            </a:r>
          </a:p>
          <a:p>
            <a:r>
              <a:rPr lang="en-US" sz="2200" dirty="0" smtClean="0"/>
              <a:t>Clock Skew : 80 </a:t>
            </a:r>
            <a:r>
              <a:rPr lang="en-US" sz="2200" dirty="0" err="1" smtClean="0"/>
              <a:t>ppm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Error in 1 day (ignore skew)</a:t>
            </a:r>
          </a:p>
          <a:p>
            <a:r>
              <a:rPr lang="en-US" sz="2200" dirty="0" smtClean="0"/>
              <a:t>= 80 * 1.0E6 * 3600 * 24</a:t>
            </a:r>
          </a:p>
          <a:p>
            <a:r>
              <a:rPr lang="en-US" sz="2200" dirty="0" smtClean="0"/>
              <a:t>= 6s !!!</a:t>
            </a:r>
          </a:p>
          <a:p>
            <a:endParaRPr lang="en-US" sz="2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25" y="1130969"/>
            <a:ext cx="5590869" cy="4943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– II (Temperature)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4542" y="1223461"/>
            <a:ext cx="7094620" cy="5299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859379" y="6522618"/>
            <a:ext cx="3284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 : http://www.abracon.com/Resonators/ABS09.pdf</a:t>
            </a:r>
            <a:endParaRPr lang="en-US" sz="1000" i="1" dirty="0" smtClean="0"/>
          </a:p>
          <a:p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1132</Words>
  <Application>Microsoft Office PowerPoint</Application>
  <PresentationFormat>On-screen Show (4:3)</PresentationFormat>
  <Paragraphs>357</Paragraphs>
  <Slides>38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CS450 Network Embedded Sensing Systems Week 11: Time Synchronization and Reconstruction</vt:lpstr>
      <vt:lpstr>Outline</vt:lpstr>
      <vt:lpstr>Slide 3</vt:lpstr>
      <vt:lpstr>Motivation - I</vt:lpstr>
      <vt:lpstr>Motivation - II</vt:lpstr>
      <vt:lpstr>Slide 6</vt:lpstr>
      <vt:lpstr>Challenges</vt:lpstr>
      <vt:lpstr>Challenges - I</vt:lpstr>
      <vt:lpstr>Challenges – II (Temperature)</vt:lpstr>
      <vt:lpstr>Challenges – III Accuracy – Power Tradeoff</vt:lpstr>
      <vt:lpstr>Example of Inaccurate time in data</vt:lpstr>
      <vt:lpstr>Slide 12</vt:lpstr>
      <vt:lpstr>Online Time Synchronization</vt:lpstr>
      <vt:lpstr>Reference Broadcast Protocol (RBS)*</vt:lpstr>
      <vt:lpstr>RBS – Advantages/Disadvantages</vt:lpstr>
      <vt:lpstr>Flooding Time Synchronization Protocol (FTSP) +</vt:lpstr>
      <vt:lpstr>FTSP – Advantages/Disadvantages </vt:lpstr>
      <vt:lpstr>Slide 18</vt:lpstr>
      <vt:lpstr>Challenges</vt:lpstr>
      <vt:lpstr>Postmortem Methodology</vt:lpstr>
      <vt:lpstr>Postmortem Timestamp Reconstruction </vt:lpstr>
      <vt:lpstr>Slide 22</vt:lpstr>
      <vt:lpstr>Reboots - I</vt:lpstr>
      <vt:lpstr>Reboots - II</vt:lpstr>
      <vt:lpstr>Reboots – III (Network Partition)</vt:lpstr>
      <vt:lpstr>Data-Driven Time Reconstruction</vt:lpstr>
      <vt:lpstr>Annual Solar Patterns</vt:lpstr>
      <vt:lpstr>“Sundial”</vt:lpstr>
      <vt:lpstr>Results</vt:lpstr>
      <vt:lpstr>Drawbacks?</vt:lpstr>
      <vt:lpstr>Design Requirements</vt:lpstr>
      <vt:lpstr>Phoenix</vt:lpstr>
      <vt:lpstr>Phoenix - II</vt:lpstr>
      <vt:lpstr>Phoenix – III (post-facto reconstruction)</vt:lpstr>
      <vt:lpstr>Phoenix – IV (shortest path problem)</vt:lpstr>
      <vt:lpstr>Robustness</vt:lpstr>
      <vt:lpstr>Discussion</vt:lpstr>
      <vt:lpstr>Slide 38</vt:lpstr>
    </vt:vector>
  </TitlesOfParts>
  <Company>Johns Hopkins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Jayant Gupchup</dc:creator>
  <cp:lastModifiedBy>gupchup</cp:lastModifiedBy>
  <cp:revision>112</cp:revision>
  <dcterms:created xsi:type="dcterms:W3CDTF">2009-11-11T17:52:11Z</dcterms:created>
  <dcterms:modified xsi:type="dcterms:W3CDTF">2009-11-12T15:47:42Z</dcterms:modified>
</cp:coreProperties>
</file>