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91" r:id="rId2"/>
    <p:sldId id="297" r:id="rId3"/>
    <p:sldId id="289" r:id="rId4"/>
    <p:sldId id="290" r:id="rId5"/>
    <p:sldId id="292" r:id="rId6"/>
    <p:sldId id="293" r:id="rId7"/>
    <p:sldId id="257" r:id="rId8"/>
    <p:sldId id="287" r:id="rId9"/>
    <p:sldId id="295" r:id="rId10"/>
    <p:sldId id="298" r:id="rId11"/>
    <p:sldId id="296" r:id="rId12"/>
    <p:sldId id="300" r:id="rId13"/>
    <p:sldId id="309" r:id="rId14"/>
    <p:sldId id="301" r:id="rId15"/>
    <p:sldId id="304" r:id="rId16"/>
    <p:sldId id="305" r:id="rId17"/>
    <p:sldId id="302" r:id="rId18"/>
    <p:sldId id="306" r:id="rId19"/>
    <p:sldId id="307" r:id="rId20"/>
    <p:sldId id="308" r:id="rId21"/>
    <p:sldId id="312" r:id="rId22"/>
    <p:sldId id="311" r:id="rId23"/>
    <p:sldId id="310" r:id="rId24"/>
    <p:sldId id="317" r:id="rId25"/>
    <p:sldId id="316" r:id="rId26"/>
    <p:sldId id="315" r:id="rId27"/>
    <p:sldId id="319" r:id="rId28"/>
    <p:sldId id="320" r:id="rId29"/>
    <p:sldId id="321" r:id="rId30"/>
    <p:sldId id="322" r:id="rId31"/>
    <p:sldId id="323" r:id="rId32"/>
    <p:sldId id="330" r:id="rId33"/>
    <p:sldId id="325" r:id="rId34"/>
    <p:sldId id="326" r:id="rId35"/>
    <p:sldId id="327" r:id="rId36"/>
    <p:sldId id="328" r:id="rId37"/>
    <p:sldId id="329" r:id="rId38"/>
    <p:sldId id="324" r:id="rId39"/>
    <p:sldId id="332" r:id="rId40"/>
    <p:sldId id="333" r:id="rId41"/>
    <p:sldId id="334" r:id="rId42"/>
    <p:sldId id="335" r:id="rId43"/>
    <p:sldId id="337" r:id="rId44"/>
    <p:sldId id="338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51" r:id="rId53"/>
    <p:sldId id="352" r:id="rId54"/>
    <p:sldId id="347" r:id="rId55"/>
    <p:sldId id="348" r:id="rId56"/>
    <p:sldId id="349" r:id="rId57"/>
    <p:sldId id="350" r:id="rId58"/>
    <p:sldId id="354" r:id="rId59"/>
    <p:sldId id="357" r:id="rId60"/>
    <p:sldId id="356" r:id="rId61"/>
    <p:sldId id="355" r:id="rId62"/>
    <p:sldId id="358" r:id="rId63"/>
    <p:sldId id="359" r:id="rId64"/>
    <p:sldId id="360" r:id="rId65"/>
    <p:sldId id="362" r:id="rId66"/>
    <p:sldId id="361" r:id="rId67"/>
    <p:sldId id="363" r:id="rId68"/>
    <p:sldId id="364" r:id="rId69"/>
    <p:sldId id="365" r:id="rId70"/>
    <p:sldId id="366" r:id="rId71"/>
    <p:sldId id="369" r:id="rId72"/>
    <p:sldId id="368" r:id="rId73"/>
    <p:sldId id="367" r:id="rId74"/>
    <p:sldId id="339" r:id="rId75"/>
    <p:sldId id="313" r:id="rId76"/>
    <p:sldId id="353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5683"/>
    <a:srgbClr val="3B689F"/>
    <a:srgbClr val="29486D"/>
    <a:srgbClr val="4B4B4B"/>
    <a:srgbClr val="CB6D6B"/>
    <a:srgbClr val="D17F7D"/>
    <a:srgbClr val="467AB8"/>
    <a:srgbClr val="737373"/>
    <a:srgbClr val="96969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4" autoAdjust="0"/>
    <p:restoredTop sz="94660"/>
  </p:normalViewPr>
  <p:slideViewPr>
    <p:cSldViewPr>
      <p:cViewPr varScale="1">
        <p:scale>
          <a:sx n="121" d="100"/>
          <a:sy n="121" d="100"/>
        </p:scale>
        <p:origin x="-10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2260F-DCB5-48B0-8B31-D2A5EE7AE1C0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7B0D2-374A-4F02-BEF7-1C0A6CC5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7B0D2-374A-4F02-BEF7-1C0A6CC5CC0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814FB6-3E08-4BA7-AF9D-17B8352EEC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62B3DB-77F0-44C8-87EE-33F1AA89239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D81E8F-2D46-4B75-9BE1-BC13EA2D7A1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108896-8276-43D9-B817-FAF8969C6E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fonts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31DDFC-1995-454F-AD70-9B06F932A3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E1EE5B-5F4A-409D-810F-A5C79151A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Simplify</a:t>
            </a:r>
            <a:r>
              <a:rPr lang="en-US" baseline="0" dirty="0" smtClean="0"/>
              <a:t> the graph.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</a:t>
            </a:r>
            <a:r>
              <a:rPr lang="en-US" baseline="0" dirty="0" smtClean="0"/>
              <a:t> monitoring application.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Watchdog</a:t>
            </a:r>
            <a:r>
              <a:rPr lang="en-US" baseline="0" dirty="0" smtClean="0"/>
              <a:t> to reboot stuck state or memory violations. </a:t>
            </a:r>
            <a:r>
              <a:rPr lang="en-US" baseline="0" dirty="0" err="1" smtClean="0"/>
              <a:t>Practise</a:t>
            </a:r>
            <a:r>
              <a:rPr lang="en-US" baseline="0" dirty="0" smtClean="0"/>
              <a:t> 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has references to the global clock. 2 and 3 do not.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Bring a box and explain</a:t>
            </a:r>
            <a:r>
              <a:rPr lang="en-US" baseline="0" dirty="0" smtClean="0"/>
              <a:t> the contents. Leave out optimization stuff. Operate for long periods of 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7B0D2-374A-4F02-BEF7-1C0A6CC5CC0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basestation</a:t>
            </a:r>
            <a:r>
              <a:rPr lang="en-US" baseline="0" dirty="0" smtClean="0"/>
              <a:t> (outside)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Components.</a:t>
            </a:r>
            <a:r>
              <a:rPr lang="en-US" baseline="0" dirty="0" smtClean="0"/>
              <a:t> Explain each component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</a:t>
            </a:r>
            <a:r>
              <a:rPr lang="en-US" baseline="0" dirty="0" smtClean="0"/>
              <a:t> rid of so many motes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</a:t>
            </a:r>
            <a:r>
              <a:rPr lang="en-US" baseline="0" dirty="0" smtClean="0"/>
              <a:t> rid of so many motes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</a:t>
            </a:r>
            <a:r>
              <a:rPr lang="en-US" baseline="0" dirty="0" smtClean="0"/>
              <a:t> rid of so many motes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Mention segments not motes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formula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put them together</a:t>
            </a:r>
            <a:r>
              <a:rPr lang="en-US" baseline="0" dirty="0" smtClean="0"/>
              <a:t> and say this is the price you pay … Introduce DL first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Non-phoenix  reconstruction. DON’T</a:t>
            </a:r>
            <a:r>
              <a:rPr lang="en-US" baseline="0" dirty="0" smtClean="0"/>
              <a:t> MENTION GROUND TRUTH!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Hardware</a:t>
            </a:r>
            <a:r>
              <a:rPr lang="en-US" baseline="0" dirty="0" smtClean="0"/>
              <a:t> tracking example. </a:t>
            </a:r>
            <a:r>
              <a:rPr lang="en-US" baseline="0" dirty="0" err="1" smtClean="0"/>
              <a:t>Sensorid</a:t>
            </a:r>
            <a:r>
              <a:rPr lang="en-US" baseline="0" dirty="0" smtClean="0"/>
              <a:t> associated with each sensor. When deployment is over, equipment came back and needs to be refurbished, save a lot of time in knowing which ones survived and can be reused and which ones cant by correlating data and sensor id. If a sensor has undesirable </a:t>
            </a:r>
            <a:r>
              <a:rPr lang="en-US" baseline="0" dirty="0" err="1" smtClean="0"/>
              <a:t>charachteristics</a:t>
            </a:r>
            <a:r>
              <a:rPr lang="en-US" baseline="0" dirty="0" smtClean="0"/>
              <a:t>, don’t use it for replacements.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7B0D2-374A-4F02-BEF7-1C0A6CC5CC0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Non-phoenix  reconstruction. DON’T</a:t>
            </a:r>
            <a:r>
              <a:rPr lang="en-US" baseline="0" dirty="0" smtClean="0"/>
              <a:t> MENTION GROUND TRUTH!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20F9-5F1B-E843-B672-102D8E4BC66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links can be used to figure out if a mote is still active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7B0D2-374A-4F02-BEF7-1C0A6CC5CC0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158B28-506B-4CC0-B3D7-E18DE1CFC0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D8BAF-5F86-4B7F-8308-6EDBE3000D2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EB3763-C72D-4502-BC45-15C47020B6A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FFCB93-492F-4F80-83A0-E81279D7CED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B7C05C-707A-4A95-9FDC-EB8F7E4E78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533400"/>
          </a:xfrm>
          <a:solidFill>
            <a:srgbClr val="315683"/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839200" cy="5105400"/>
          </a:xfrm>
        </p:spPr>
        <p:txBody>
          <a:bodyPr/>
          <a:lstStyle>
            <a:lvl1pPr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itchFamily="34" charset="0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itchFamily="34" charset="0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itchFamily="34" charset="0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6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  <a:cs typeface="Arial" pitchFamily="34" charset="0"/>
              </a:rPr>
              <a:t>Data Management in Environmental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  <a:cs typeface="Arial" pitchFamily="34" charset="0"/>
              </a:rPr>
              <a:t>Monitoring Sensor Networks</a:t>
            </a:r>
            <a:endParaRPr lang="en-US" sz="1200" baseline="0" dirty="0" smtClean="0">
              <a:solidFill>
                <a:schemeClr val="bg1">
                  <a:lumMod val="65000"/>
                </a:schemeClr>
              </a:solidFill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543800" y="6400800"/>
            <a:ext cx="115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  <a:ea typeface="+mn-ea"/>
                <a:cs typeface="Arial" pitchFamily="34" charset="0"/>
              </a:rPr>
              <a:t>Jayant Gupchup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A138E-80DE-4CE7-BC6C-D1244A62284D}" type="datetimeFigureOut">
              <a:rPr lang="en-US" smtClean="0"/>
              <a:pPr/>
              <a:t>1/9/2012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18B-D6FE-44FF-8919-00FB94686E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upchup@jhu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kyserver.sdss.org/public/e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schmid.webfactional.com/documents/29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enmeadows.com/HOBO-H8-Data-Loggers_31227329/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globalw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9600"/>
            <a:ext cx="7772400" cy="2305051"/>
          </a:xfrm>
          <a:solidFill>
            <a:srgbClr val="29486D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Data Management in Environmental Monitoring Sensor Networks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895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Jayant Gupchup</a:t>
            </a:r>
          </a:p>
          <a:p>
            <a:r>
              <a:rPr lang="en-US" dirty="0" smtClean="0">
                <a:solidFill>
                  <a:schemeClr val="tx1"/>
                </a:solidFill>
                <a:latin typeface="Gill Sans MT" pitchFamily="34" charset="0"/>
                <a:hlinkClick r:id="rId2"/>
              </a:rPr>
              <a:t>gupchup@jhu.edu</a:t>
            </a:r>
            <a:endParaRPr lang="en-US" dirty="0" smtClean="0">
              <a:solidFill>
                <a:schemeClr val="tx1"/>
              </a:solidFill>
              <a:latin typeface="Gill Sans MT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Gill Sans MT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Dissertation Committee:</a:t>
            </a:r>
          </a:p>
          <a:p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Alex Szalay</a:t>
            </a:r>
          </a:p>
          <a:p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Andreas Terzis</a:t>
            </a:r>
          </a:p>
          <a:p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Carey </a:t>
            </a:r>
            <a:r>
              <a:rPr lang="en-US" dirty="0" err="1" smtClean="0">
                <a:solidFill>
                  <a:schemeClr val="tx1"/>
                </a:solidFill>
                <a:latin typeface="Gill Sans MT" pitchFamily="34" charset="0"/>
              </a:rPr>
              <a:t>Priebe</a:t>
            </a:r>
            <a:endParaRPr lang="en-US" dirty="0" smtClean="0">
              <a:solidFill>
                <a:schemeClr val="tx1"/>
              </a:solidFill>
              <a:latin typeface="Gill Sans MT" pitchFamily="34" charset="0"/>
            </a:endParaRPr>
          </a:p>
          <a:p>
            <a:endParaRPr 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2305051"/>
          </a:xfrm>
          <a:solidFill>
            <a:srgbClr val="29486D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Data Processing</a:t>
            </a:r>
            <a:b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Pipeline Design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Pilot Deployments (2005)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1054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Deployments</a:t>
            </a:r>
          </a:p>
          <a:p>
            <a:pPr lvl="1"/>
            <a:r>
              <a:rPr lang="en-US" dirty="0" smtClean="0"/>
              <a:t>JHU Campus (behind Olin Hall)</a:t>
            </a:r>
          </a:p>
          <a:p>
            <a:pPr lvl="2"/>
            <a:r>
              <a:rPr lang="en-US" dirty="0" smtClean="0"/>
              <a:t>September 2005 – July 2006</a:t>
            </a:r>
            <a:endParaRPr lang="en-US" dirty="0" smtClean="0"/>
          </a:p>
          <a:p>
            <a:pPr lvl="1"/>
            <a:r>
              <a:rPr lang="en-US" dirty="0" err="1" smtClean="0"/>
              <a:t>Leakin</a:t>
            </a:r>
            <a:r>
              <a:rPr lang="en-US" dirty="0" smtClean="0"/>
              <a:t> Park  (</a:t>
            </a:r>
            <a:r>
              <a:rPr lang="en-US" sz="1400" dirty="0" smtClean="0"/>
              <a:t>largest unofficial graveyard in MD</a:t>
            </a:r>
            <a:r>
              <a:rPr lang="en-US" dirty="0" smtClean="0"/>
              <a:t>) </a:t>
            </a:r>
          </a:p>
          <a:p>
            <a:pPr lvl="2"/>
            <a:r>
              <a:rPr lang="en-US" dirty="0" smtClean="0"/>
              <a:t>March 2006 – Nov 2007</a:t>
            </a:r>
          </a:p>
          <a:p>
            <a:pPr lvl="1"/>
            <a:r>
              <a:rPr lang="en-US" dirty="0" smtClean="0"/>
              <a:t>Soil Moisture, Box Temperature, Box Humidity, Light</a:t>
            </a:r>
          </a:p>
          <a:p>
            <a:endParaRPr lang="en-US" dirty="0" smtClean="0"/>
          </a:p>
          <a:p>
            <a:r>
              <a:rPr lang="en-US" dirty="0" smtClean="0"/>
              <a:t>No Persistent Basestation</a:t>
            </a:r>
          </a:p>
          <a:p>
            <a:pPr lvl="1"/>
            <a:r>
              <a:rPr lang="en-US" dirty="0" smtClean="0"/>
              <a:t>Motes served as glorified data loggers</a:t>
            </a:r>
          </a:p>
          <a:p>
            <a:pPr lvl="1"/>
            <a:r>
              <a:rPr lang="en-US" dirty="0" smtClean="0"/>
              <a:t>One hop download using laptop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Data was emailed / copied on USB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25602" name="Picture 2" descr="http://farm4.staticflickr.com/3255/2407406296_74e9af20a9_b.jpg"/>
          <p:cNvPicPr>
            <a:picLocks noChangeAspect="1" noChangeArrowheads="1"/>
          </p:cNvPicPr>
          <p:nvPr/>
        </p:nvPicPr>
        <p:blipFill>
          <a:blip r:embed="rId2" cstate="print"/>
          <a:srcRect l="21484" t="10416" r="19922" b="11458"/>
          <a:stretch>
            <a:fillRect/>
          </a:stretch>
        </p:blipFill>
        <p:spPr bwMode="auto">
          <a:xfrm>
            <a:off x="5791200" y="3200400"/>
            <a:ext cx="3048013" cy="304803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762000"/>
            <a:ext cx="3086100" cy="216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49530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Constant monitoring required</a:t>
            </a:r>
          </a:p>
          <a:p>
            <a:pPr lvl="1"/>
            <a:r>
              <a:rPr lang="en-US" dirty="0" smtClean="0"/>
              <a:t>Failed components lead to data loss</a:t>
            </a:r>
          </a:p>
          <a:p>
            <a:pPr lvl="1"/>
            <a:r>
              <a:rPr lang="en-US" dirty="0" smtClean="0"/>
              <a:t>Need end-to-end system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Hardware tracking became important</a:t>
            </a:r>
          </a:p>
          <a:p>
            <a:pPr lvl="1"/>
            <a:r>
              <a:rPr lang="en-US" dirty="0" smtClean="0"/>
              <a:t>Faulty components needed replacement</a:t>
            </a:r>
          </a:p>
          <a:p>
            <a:pPr lvl="1"/>
            <a:r>
              <a:rPr lang="en-US" dirty="0" smtClean="0"/>
              <a:t>Store all kinds of metadata!</a:t>
            </a:r>
          </a:p>
          <a:p>
            <a:pPr lvl="1"/>
            <a:r>
              <a:rPr lang="en-US" dirty="0" smtClean="0"/>
              <a:t>Data Provenance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Accurate </a:t>
            </a:r>
            <a:r>
              <a:rPr lang="en-US" dirty="0" smtClean="0"/>
              <a:t>Low-Power Measurement </a:t>
            </a:r>
            <a:r>
              <a:rPr lang="en-US" dirty="0" smtClean="0"/>
              <a:t>Timestamping </a:t>
            </a:r>
            <a:r>
              <a:rPr lang="en-US" dirty="0" smtClean="0"/>
              <a:t>is a </a:t>
            </a:r>
            <a:r>
              <a:rPr lang="en-US" dirty="0" smtClean="0"/>
              <a:t>challenge</a:t>
            </a:r>
          </a:p>
          <a:p>
            <a:pPr lvl="1"/>
            <a:r>
              <a:rPr lang="en-US" dirty="0" smtClean="0"/>
              <a:t>Part II of the talk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257800" y="1752600"/>
            <a:ext cx="3733800" cy="2571750"/>
            <a:chOff x="5334000" y="3276600"/>
            <a:chExt cx="3733800" cy="2571750"/>
          </a:xfrm>
        </p:grpSpPr>
        <p:pic>
          <p:nvPicPr>
            <p:cNvPr id="6" name="Picture 5" descr="AntennaChewed-CloseU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8400" y="3733800"/>
              <a:ext cx="2819400" cy="2114550"/>
            </a:xfrm>
            <a:prstGeom prst="rect">
              <a:avLst/>
            </a:prstGeom>
          </p:spPr>
        </p:pic>
        <p:pic>
          <p:nvPicPr>
            <p:cNvPr id="7" name="Picture 6" descr="squirre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flipH="1">
              <a:off x="5334000" y="3276600"/>
              <a:ext cx="1506205" cy="15938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Original Database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7912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Alex Szalay and Jim Gray</a:t>
            </a:r>
          </a:p>
          <a:p>
            <a:pPr lvl="1"/>
            <a:r>
              <a:rPr lang="en-US" dirty="0" smtClean="0"/>
              <a:t>Based on the SDSS and </a:t>
            </a:r>
            <a:r>
              <a:rPr lang="en-US" dirty="0" err="1" smtClean="0"/>
              <a:t>SkyServer</a:t>
            </a:r>
            <a:r>
              <a:rPr lang="en-US" dirty="0" smtClean="0"/>
              <a:t> Experience [1]</a:t>
            </a:r>
          </a:p>
          <a:p>
            <a:pPr lvl="1"/>
            <a:r>
              <a:rPr lang="en-US" dirty="0" smtClean="0"/>
              <a:t>Delete-nothing philosophy</a:t>
            </a:r>
          </a:p>
          <a:p>
            <a:pPr lvl="1"/>
            <a:r>
              <a:rPr lang="en-US" dirty="0" smtClean="0"/>
              <a:t>Modularized components, retrace steps, reprocess from raw data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Built on top</a:t>
            </a:r>
          </a:p>
          <a:p>
            <a:pPr lvl="1"/>
            <a:r>
              <a:rPr lang="en-US" dirty="0" smtClean="0"/>
              <a:t>Protocol for the basestation to talk directly to the DB</a:t>
            </a:r>
          </a:p>
          <a:p>
            <a:pPr lvl="1"/>
            <a:r>
              <a:rPr lang="en-US" dirty="0" smtClean="0"/>
              <a:t>Support for multiple deployments</a:t>
            </a:r>
          </a:p>
          <a:p>
            <a:pPr lvl="1"/>
            <a:r>
              <a:rPr lang="en-US" dirty="0" smtClean="0"/>
              <a:t>Design Schema to store</a:t>
            </a:r>
          </a:p>
          <a:p>
            <a:pPr lvl="2"/>
            <a:r>
              <a:rPr lang="en-US" dirty="0" smtClean="0"/>
              <a:t>Measurements as stored on mote’s flash</a:t>
            </a:r>
          </a:p>
          <a:p>
            <a:pPr lvl="2"/>
            <a:r>
              <a:rPr lang="en-US" dirty="0" smtClean="0"/>
              <a:t>Summary information about network health</a:t>
            </a:r>
          </a:p>
          <a:p>
            <a:pPr lvl="2"/>
            <a:r>
              <a:rPr lang="en-US" dirty="0" smtClean="0"/>
              <a:t>Network links and paths used to download data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248400" y="6019800"/>
            <a:ext cx="271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 : </a:t>
            </a:r>
            <a:r>
              <a:rPr lang="en-US" sz="1200" dirty="0" smtClean="0">
                <a:hlinkClick r:id="rId3"/>
              </a:rPr>
              <a:t>http://skyserver.sdss.org/public/en/</a:t>
            </a:r>
            <a:endParaRPr lang="en-US" sz="1200" dirty="0"/>
          </a:p>
        </p:txBody>
      </p:sp>
      <p:pic>
        <p:nvPicPr>
          <p:cNvPr id="35842" name="Picture 2" descr="http://www.astro.virginia.edu/class/whittle/astr553/Topic03/t3_sdss_sky_serve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90600"/>
            <a:ext cx="2743676" cy="1786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 Phase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8392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Some details/tasks are deployment </a:t>
            </a:r>
            <a:r>
              <a:rPr lang="en-US" dirty="0" smtClean="0"/>
              <a:t>specific</a:t>
            </a:r>
          </a:p>
          <a:p>
            <a:pPr lvl="1"/>
            <a:r>
              <a:rPr lang="en-US" dirty="0" smtClean="0"/>
              <a:t>Due to network configurations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Some details/tasks are deployment </a:t>
            </a:r>
            <a:r>
              <a:rPr lang="en-US" dirty="0" smtClean="0"/>
              <a:t>independent</a:t>
            </a:r>
          </a:p>
          <a:p>
            <a:pPr lvl="1"/>
            <a:r>
              <a:rPr lang="en-US" dirty="0" smtClean="0"/>
              <a:t>In the end its all </a:t>
            </a:r>
            <a:r>
              <a:rPr lang="en-US" dirty="0" err="1" smtClean="0"/>
              <a:t>timeseries</a:t>
            </a:r>
            <a:r>
              <a:rPr lang="en-US" dirty="0" smtClean="0"/>
              <a:t> data!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2-phase Loading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Phase I : Staging</a:t>
            </a:r>
          </a:p>
          <a:p>
            <a:pPr lvl="1"/>
            <a:r>
              <a:rPr lang="en-US" dirty="0" smtClean="0"/>
              <a:t>Meta Information</a:t>
            </a:r>
          </a:p>
          <a:p>
            <a:pPr lvl="1"/>
            <a:r>
              <a:rPr lang="en-US" dirty="0" smtClean="0"/>
              <a:t>Deployment Specific </a:t>
            </a:r>
          </a:p>
          <a:p>
            <a:pPr lvl="1"/>
            <a:r>
              <a:rPr lang="en-US" dirty="0" smtClean="0"/>
              <a:t>Computer Scientists care about deployments details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Phase II : Science</a:t>
            </a:r>
          </a:p>
          <a:p>
            <a:pPr lvl="1"/>
            <a:r>
              <a:rPr lang="en-US" dirty="0" smtClean="0"/>
              <a:t>Hardware Agnostic</a:t>
            </a:r>
          </a:p>
          <a:p>
            <a:pPr lvl="1"/>
            <a:r>
              <a:rPr lang="en-US" dirty="0" smtClean="0"/>
              <a:t>Deployment Agnostic</a:t>
            </a:r>
          </a:p>
          <a:p>
            <a:pPr lvl="1"/>
            <a:r>
              <a:rPr lang="en-US" dirty="0" smtClean="0"/>
              <a:t>Scientists interested in data (not deployments details)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Pipeline Features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1000" y="914400"/>
            <a:ext cx="8305800" cy="2209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Gill Sans MT" pitchFamily="34" charset="0"/>
              </a:rPr>
              <a:t>Upload Application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Robust transfer of outstanding data from Basestation to Remote Database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Store Measurements,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n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etworking history, component health data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Support multiple deployments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3581400"/>
            <a:ext cx="8458200" cy="2362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Gill Sans MT" pitchFamily="34" charset="0"/>
              </a:rPr>
              <a:t>Metadata Management</a:t>
            </a:r>
          </a:p>
          <a:p>
            <a:pPr algn="ctr"/>
            <a:endParaRPr lang="en-US" b="1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Incorporate new sensor types</a:t>
            </a:r>
          </a:p>
          <a:p>
            <a:endParaRPr lang="en-US" sz="2000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Maintain history of hardware replacements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Enforce Hierarchy and manage keys for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Site 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  <a:sym typeface="Wingdings" pitchFamily="2" charset="2"/>
              </a:rPr>
              <a:t>  Patch   Location   Node  Sensor</a:t>
            </a:r>
            <a:endParaRPr lang="en-US" sz="2000" dirty="0" smtClean="0">
              <a:solidFill>
                <a:schemeClr val="tx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Pipeline Features - II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1000" y="914400"/>
            <a:ext cx="8305800" cy="22098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Gill Sans MT" pitchFamily="34" charset="0"/>
              </a:rPr>
              <a:t>Stage Database (one per deployment)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Assign Timestamps to sensor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easurements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Identify sensor streams using metadata information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Generate reports to monitor status and health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3733800"/>
            <a:ext cx="8458200" cy="2209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Gill Sans MT" pitchFamily="34" charset="0"/>
              </a:rPr>
              <a:t>Science Database (Unified database)</a:t>
            </a:r>
          </a:p>
          <a:p>
            <a:pPr algn="ctr"/>
            <a:endParaRPr lang="en-US" b="1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Resample data to meet needs of experiments</a:t>
            </a:r>
          </a:p>
          <a:p>
            <a:endParaRPr lang="en-US" sz="2000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Create indexes and pre-computations for speeding up access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 MT" pitchFamily="34" charset="0"/>
              </a:rPr>
              <a:t>Expose data to consumers and visualization services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End-to-End Architecture (2008)</a:t>
            </a:r>
            <a:endParaRPr lang="en-US" dirty="0"/>
          </a:p>
        </p:txBody>
      </p:sp>
      <p:pic>
        <p:nvPicPr>
          <p:cNvPr id="31746" name="Picture 2" descr="C:\Projects\Sensor\docs\thesis\pngfigs\PipelineArchitectur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697066" cy="4850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Statistics July 2008 -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800" y="914400"/>
          <a:ext cx="8534400" cy="524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990600"/>
                <a:gridCol w="1447800"/>
                <a:gridCol w="1676400"/>
                <a:gridCol w="1371600"/>
              </a:tblGrid>
              <a:tr h="7493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Deployment  (Nodes)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Start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Days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#</a:t>
                      </a:r>
                      <a:r>
                        <a:rPr lang="en-US" baseline="0" dirty="0" smtClean="0">
                          <a:latin typeface="Gill Sans MT" pitchFamily="34" charset="0"/>
                        </a:rPr>
                        <a:t> of transfers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# of replacements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Size (GB)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</a:tr>
              <a:tr h="7493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Olin (18)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July</a:t>
                      </a:r>
                      <a:r>
                        <a:rPr lang="en-US" sz="1600" baseline="0" dirty="0" smtClean="0">
                          <a:latin typeface="Gill Sans MT" pitchFamily="34" charset="0"/>
                        </a:rPr>
                        <a:t>, 2008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421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3432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42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1.8 GB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</a:tr>
              <a:tr h="7493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Cub Hill (53)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July, 2008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1256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8419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55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15 GB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</a:tr>
              <a:tr h="7493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USDA (22)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July, 2009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500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3963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13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3.1 GB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</a:tr>
              <a:tr h="7493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SERC (37)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March, 2009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631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4301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70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3.7 GB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</a:tr>
              <a:tr h="7493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Atacama (3)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August, 2009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152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2564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-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0.2 GB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</a:tr>
              <a:tr h="7493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Ecuador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May 2010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18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171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43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Gill Sans MT" pitchFamily="34" charset="0"/>
                        </a:rPr>
                        <a:t>2 GB</a:t>
                      </a:r>
                      <a:endParaRPr lang="en-US" sz="1600" dirty="0">
                        <a:latin typeface="Gill Sans MT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874204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1219200" y="3581400"/>
            <a:ext cx="2069797" cy="2579132"/>
            <a:chOff x="1219200" y="3581400"/>
            <a:chExt cx="2069797" cy="25791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568668" y="3581400"/>
              <a:ext cx="609600" cy="2133600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2209800" y="3886200"/>
              <a:ext cx="107732" cy="1828800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19200" y="5791200"/>
              <a:ext cx="2069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 MT" pitchFamily="34" charset="0"/>
                </a:rPr>
                <a:t>Periodic Downloads</a:t>
              </a:r>
              <a:endParaRPr lang="en-US" dirty="0">
                <a:latin typeface="Gill Sans MT" pitchFamily="34" charset="0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4191000" y="5562600"/>
            <a:ext cx="26670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79598" y="5638800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Mote Radio On</a:t>
            </a:r>
            <a:endParaRPr lang="en-US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2305051"/>
          </a:xfrm>
          <a:solidFill>
            <a:srgbClr val="29486D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Background</a:t>
            </a:r>
            <a:b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&amp;</a:t>
            </a:r>
            <a:b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Introduction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Monitoring - II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990600"/>
            <a:ext cx="68008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Avalanche</a:t>
            </a:r>
            <a:endParaRPr lang="en-US" dirty="0"/>
          </a:p>
        </p:txBody>
      </p:sp>
      <p:sp>
        <p:nvSpPr>
          <p:cNvPr id="24578" name="AutoShape 2" descr="https://mail.google.com/mail/?ui=2&amp;ik=8fd3fe6514&amp;view=att&amp;th=133a2e8e9f29e8f9&amp;attid=0.2&amp;disp=inline&amp;realattid=f_guzot3yg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https://mail.google.com/mail/?ui=2&amp;ik=8fd3fe6514&amp;view=att&amp;th=133a2e8e9f29e8f9&amp;attid=0.2&amp;disp=inline&amp;realattid=f_guzot3yg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AutoShape 6" descr="https://mail.google.com/mail/?ui=2&amp;ik=8fd3fe6514&amp;view=att&amp;th=133a2e8e9f29e8f9&amp;attid=0.2&amp;disp=inline&amp;realattid=f_guzot3yg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AutoShape 8" descr="https://mail.google.com/mail/?ui=2&amp;ik=8fd3fe6514&amp;view=att&amp;th=133a2e8e9f29e8f9&amp;attid=0.2&amp;disp=inline&amp;realattid=f_guzot3yg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AutoShape 10" descr="https://mail.google.com/mail/?ui=2&amp;ik=8fd3fe6514&amp;view=att&amp;th=133a2e8e9f29e8f9&amp;attid=0.2&amp;disp=inline&amp;realattid=f_guzot3yg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luyfsize.png"/>
          <p:cNvPicPr>
            <a:picLocks noChangeAspect="1"/>
          </p:cNvPicPr>
          <p:nvPr/>
        </p:nvPicPr>
        <p:blipFill>
          <a:blip r:embed="rId2" cstate="print"/>
          <a:srcRect l="8333" t="6503" r="7500" b="7678"/>
          <a:stretch>
            <a:fillRect/>
          </a:stretch>
        </p:blipFill>
        <p:spPr>
          <a:xfrm>
            <a:off x="762000" y="685800"/>
            <a:ext cx="76962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2305051"/>
          </a:xfrm>
          <a:solidFill>
            <a:srgbClr val="29486D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Measurement</a:t>
            </a:r>
            <a:b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Timestamping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in WSNs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Mote Clock</a:t>
            </a:r>
          </a:p>
          <a:p>
            <a:endParaRPr lang="en-US" dirty="0" smtClean="0"/>
          </a:p>
          <a:p>
            <a:r>
              <a:rPr lang="en-US" dirty="0" smtClean="0"/>
              <a:t>32 kHz quartz crystal</a:t>
            </a:r>
          </a:p>
          <a:p>
            <a:endParaRPr lang="en-US" dirty="0" smtClean="0"/>
          </a:p>
          <a:p>
            <a:r>
              <a:rPr lang="en-US" dirty="0" smtClean="0"/>
              <a:t>~ 10 – 20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W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a real-time clock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Typical Skews Observed</a:t>
            </a:r>
          </a:p>
          <a:p>
            <a:pPr lvl="2"/>
            <a:r>
              <a:rPr lang="en-US" dirty="0" smtClean="0"/>
              <a:t>&lt;1 yr old : 10 – 20 ppm</a:t>
            </a:r>
          </a:p>
          <a:p>
            <a:pPr lvl="2"/>
            <a:r>
              <a:rPr lang="en-US" dirty="0" smtClean="0"/>
              <a:t>&gt; 3 yrs old : 60 – 120 ppm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432560"/>
            <a:ext cx="459486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57800" y="4724400"/>
            <a:ext cx="3709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Gill Sans MT" pitchFamily="34" charset="0"/>
              </a:rPr>
              <a:t>Thomas Schmidt, </a:t>
            </a:r>
            <a:r>
              <a:rPr lang="en-US" sz="1000" dirty="0" smtClean="0">
                <a:latin typeface="Gill Sans MT" pitchFamily="34" charset="0"/>
                <a:hlinkClick r:id="rId3"/>
              </a:rPr>
              <a:t>http://tschmid.webfactional.com/documents/29/</a:t>
            </a:r>
            <a:endParaRPr lang="en-US" sz="1000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Methodologies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791674"/>
          <a:ext cx="8153400" cy="5532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774"/>
                <a:gridCol w="3092669"/>
                <a:gridCol w="3162957"/>
              </a:tblGrid>
              <a:tr h="857635">
                <a:tc>
                  <a:txBody>
                    <a:bodyPr/>
                    <a:lstStyle/>
                    <a:p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In-network Timestamping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Post-Facto Timestamping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</a:tr>
              <a:tr h="496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Accuracy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μ</a:t>
                      </a:r>
                      <a:r>
                        <a:rPr lang="en-US" dirty="0" smtClean="0"/>
                        <a:t>S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Gill Sans MT" pitchFamily="34" charset="0"/>
                        </a:rPr>
                        <a:t>mS</a:t>
                      </a:r>
                      <a:r>
                        <a:rPr lang="en-US" dirty="0" smtClean="0">
                          <a:latin typeface="Gill Sans MT" pitchFamily="34" charset="0"/>
                        </a:rPr>
                        <a:t> : S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</a:tr>
              <a:tr h="496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Latency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Real time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Done</a:t>
                      </a:r>
                      <a:r>
                        <a:rPr lang="en-US" baseline="0" dirty="0" smtClean="0">
                          <a:latin typeface="Gill Sans MT" pitchFamily="34" charset="0"/>
                        </a:rPr>
                        <a:t> after the fact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</a:tr>
              <a:tr h="84699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Reference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Time Difference of Arrival (TDOA)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Universal</a:t>
                      </a:r>
                      <a:r>
                        <a:rPr lang="en-US" baseline="0" dirty="0" smtClean="0">
                          <a:latin typeface="Gill Sans MT" pitchFamily="34" charset="0"/>
                        </a:rPr>
                        <a:t> Time (UTS)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</a:tr>
              <a:tr h="496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Energy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High [Radio in</a:t>
                      </a:r>
                      <a:r>
                        <a:rPr lang="en-US" baseline="0" dirty="0" smtClean="0">
                          <a:latin typeface="Gill Sans MT" pitchFamily="34" charset="0"/>
                        </a:rPr>
                        <a:t> use a lot]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Low [Radio used sparingly]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</a:tr>
              <a:tr h="496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Complexity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High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Simple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</a:tr>
              <a:tr h="496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Implementation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Completely on the mote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10% </a:t>
                      </a:r>
                      <a:r>
                        <a:rPr lang="en-US" dirty="0" smtClean="0">
                          <a:latin typeface="Gill Sans MT" pitchFamily="34" charset="0"/>
                        </a:rPr>
                        <a:t>Mote,</a:t>
                      </a:r>
                      <a:r>
                        <a:rPr lang="en-US" baseline="0" dirty="0" smtClean="0">
                          <a:latin typeface="Gill Sans MT" pitchFamily="34" charset="0"/>
                        </a:rPr>
                        <a:t> 90% Outside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</a:tr>
              <a:tr h="496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Reprocess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No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Yes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</a:tr>
              <a:tr h="84699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itchFamily="34" charset="0"/>
                        </a:rPr>
                        <a:t>Applications</a:t>
                      </a:r>
                      <a:endParaRPr lang="en-US" dirty="0">
                        <a:latin typeface="Gill Sans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Gill Sans MT" pitchFamily="34" charset="0"/>
                        </a:rPr>
                        <a:t>Target Tracking,  Intrusion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Gill Sans MT" pitchFamily="34" charset="0"/>
                        </a:rPr>
                        <a:t>Long-term Environmental</a:t>
                      </a:r>
                      <a:r>
                        <a:rPr lang="en-US" baseline="0" dirty="0" smtClean="0">
                          <a:latin typeface="Gill Sans MT" pitchFamily="34" charset="0"/>
                        </a:rPr>
                        <a:t> Monitoring</a:t>
                      </a:r>
                      <a:endParaRPr lang="en-US" dirty="0" smtClean="0">
                        <a:latin typeface="Gill Sans MT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685800"/>
            <a:ext cx="50577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553200" y="2819400"/>
            <a:ext cx="2362200" cy="533400"/>
          </a:xfrm>
          <a:prstGeom prst="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tx1"/>
                </a:solidFill>
              </a:rPr>
              <a:t>Local Clock</a:t>
            </a:r>
            <a:endParaRPr lang="en-US" sz="2200" b="1" dirty="0">
              <a:solidFill>
                <a:schemeClr val="tx1"/>
              </a:solidFill>
            </a:endParaRPr>
          </a:p>
        </p:txBody>
      </p:sp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276600"/>
            <a:ext cx="495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6502400" y="5365750"/>
            <a:ext cx="2362200" cy="760413"/>
          </a:xfrm>
          <a:prstGeom prst="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tx1"/>
                </a:solidFill>
              </a:rPr>
              <a:t>DateTime 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tx1"/>
                </a:solidFill>
              </a:rPr>
              <a:t>Universal Clock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Translating Measurements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2667000"/>
            <a:ext cx="1333500" cy="1459611"/>
            <a:chOff x="1066800" y="3505200"/>
            <a:chExt cx="889000" cy="973074"/>
          </a:xfrm>
        </p:grpSpPr>
        <p:pic>
          <p:nvPicPr>
            <p:cNvPr id="4" name="Picture 3" descr="LuyfBox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00" y="3886200"/>
              <a:ext cx="889000" cy="592074"/>
            </a:xfrm>
            <a:prstGeom prst="rect">
              <a:avLst/>
            </a:prstGeom>
          </p:spPr>
        </p:pic>
        <p:pic>
          <p:nvPicPr>
            <p:cNvPr id="5" name="Picture 4" descr="index_wireless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7800" y="3505200"/>
              <a:ext cx="495300" cy="371475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>
            <a:off x="1524000" y="3505200"/>
            <a:ext cx="44196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29200" y="3192517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Data</a:t>
            </a:r>
            <a:endParaRPr 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12026" y="3192517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Data</a:t>
            </a:r>
            <a:endParaRPr 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56645" y="3192517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Data</a:t>
            </a:r>
            <a:endParaRPr 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2215" y="3192517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Gill Sans MT" pitchFamily="34" charset="0"/>
              </a:rPr>
              <a:t>…</a:t>
            </a:r>
            <a:endParaRPr lang="en-US" sz="2600" dirty="0">
              <a:solidFill>
                <a:schemeClr val="tx1"/>
              </a:solidFill>
              <a:latin typeface="Gill Sans MT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00200" y="3192517"/>
            <a:ext cx="944617" cy="432534"/>
            <a:chOff x="1600200" y="3192517"/>
            <a:chExt cx="944617" cy="432534"/>
          </a:xfrm>
        </p:grpSpPr>
        <p:sp>
          <p:nvSpPr>
            <p:cNvPr id="16" name="Rectangle 15"/>
            <p:cNvSpPr/>
            <p:nvPr/>
          </p:nvSpPr>
          <p:spPr>
            <a:xfrm>
              <a:off x="1600200" y="3192517"/>
              <a:ext cx="762000" cy="304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Gill Sans MT" pitchFamily="34" charset="0"/>
                </a:rPr>
                <a:t>Local time</a:t>
              </a:r>
              <a:endParaRPr lang="en-US" sz="1200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92417" y="3400261"/>
              <a:ext cx="152400" cy="224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082" name="Picture 2" descr="http://fc06.deviantart.net/fs70/f/2010/228/5/8/laptop_icon_by_Dzsyna96.jpg"/>
          <p:cNvPicPr>
            <a:picLocks noChangeAspect="1" noChangeArrowheads="1"/>
          </p:cNvPicPr>
          <p:nvPr/>
        </p:nvPicPr>
        <p:blipFill>
          <a:blip r:embed="rId5" cstate="print"/>
          <a:srcRect l="16303" t="11921" r="20815" b="29801"/>
          <a:stretch>
            <a:fillRect/>
          </a:stretch>
        </p:blipFill>
        <p:spPr bwMode="auto">
          <a:xfrm>
            <a:off x="6172203" y="2438400"/>
            <a:ext cx="2057397" cy="1676396"/>
          </a:xfrm>
          <a:prstGeom prst="rect">
            <a:avLst/>
          </a:prstGeom>
          <a:noFill/>
        </p:spPr>
      </p:pic>
      <p:pic>
        <p:nvPicPr>
          <p:cNvPr id="21" name="Picture 20" descr="index_wirel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6450" y="1957387"/>
            <a:ext cx="742950" cy="55721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524000" y="3775680"/>
            <a:ext cx="4419600" cy="310218"/>
            <a:chOff x="1752600" y="3193965"/>
            <a:chExt cx="4419600" cy="310218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1752600" y="3504183"/>
              <a:ext cx="44196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5257800" y="3193965"/>
              <a:ext cx="762000" cy="304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Gill Sans MT" pitchFamily="34" charset="0"/>
                </a:rPr>
                <a:t>Local time</a:t>
              </a:r>
              <a:endParaRPr lang="en-US" sz="1200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</p:grpSp>
      <p:pic>
        <p:nvPicPr>
          <p:cNvPr id="46085" name="Picture 5" descr="http://www.patentlyapple.com/.a/6a0120a5580826970c0133ecff693e970b-800wi"/>
          <p:cNvPicPr>
            <a:picLocks noChangeAspect="1" noChangeArrowheads="1"/>
          </p:cNvPicPr>
          <p:nvPr/>
        </p:nvPicPr>
        <p:blipFill>
          <a:blip r:embed="rId6" cstate="print"/>
          <a:srcRect l="48958" t="6852" r="6042" b="14347"/>
          <a:stretch>
            <a:fillRect/>
          </a:stretch>
        </p:blipFill>
        <p:spPr bwMode="auto">
          <a:xfrm>
            <a:off x="6096000" y="3817619"/>
            <a:ext cx="514350" cy="525781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324600" y="4800600"/>
            <a:ext cx="22256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MT" pitchFamily="34" charset="0"/>
              </a:rPr>
              <a:t>1, &lt;local time, global time&gt;,</a:t>
            </a:r>
          </a:p>
          <a:p>
            <a:r>
              <a:rPr lang="en-US" sz="1400" dirty="0" smtClean="0">
                <a:latin typeface="Gill Sans MT" pitchFamily="34" charset="0"/>
              </a:rPr>
              <a:t>2, &lt;local time, global time&gt;,</a:t>
            </a:r>
          </a:p>
          <a:p>
            <a:r>
              <a:rPr lang="en-US" sz="1400" dirty="0" smtClean="0">
                <a:latin typeface="Gill Sans MT" pitchFamily="34" charset="0"/>
              </a:rPr>
              <a:t>. . .</a:t>
            </a:r>
          </a:p>
          <a:p>
            <a:r>
              <a:rPr lang="en-US" sz="1400" dirty="0" smtClean="0">
                <a:latin typeface="Gill Sans MT" pitchFamily="34" charset="0"/>
              </a:rPr>
              <a:t>. . .  </a:t>
            </a:r>
          </a:p>
          <a:p>
            <a:r>
              <a:rPr lang="en-US" sz="1400" dirty="0" smtClean="0">
                <a:latin typeface="Gill Sans MT" pitchFamily="34" charset="0"/>
              </a:rPr>
              <a:t>N,&lt;local time, global time&gt;</a:t>
            </a:r>
            <a:endParaRPr lang="en-US" sz="1400" dirty="0">
              <a:latin typeface="Gill Sans MT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772400" y="2281535"/>
            <a:ext cx="1295400" cy="1147464"/>
            <a:chOff x="7772400" y="2281535"/>
            <a:chExt cx="1295400" cy="1147464"/>
          </a:xfrm>
        </p:grpSpPr>
        <p:sp>
          <p:nvSpPr>
            <p:cNvPr id="34" name="TextBox 33"/>
            <p:cNvSpPr txBox="1"/>
            <p:nvPr/>
          </p:nvSpPr>
          <p:spPr>
            <a:xfrm>
              <a:off x="7772400" y="22815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Gill Sans MT" pitchFamily="34" charset="0"/>
                </a:rPr>
                <a:t>Network Time</a:t>
              </a:r>
            </a:p>
            <a:p>
              <a:r>
                <a:rPr lang="en-US" sz="1200" dirty="0" smtClean="0">
                  <a:latin typeface="Gill Sans MT" pitchFamily="34" charset="0"/>
                </a:rPr>
                <a:t>Protocol  Service</a:t>
              </a:r>
              <a:endParaRPr lang="en-US" sz="1200" dirty="0">
                <a:latin typeface="Gill Sans MT" pitchFamily="34" charset="0"/>
              </a:endParaRPr>
            </a:p>
          </p:txBody>
        </p:sp>
        <p:pic>
          <p:nvPicPr>
            <p:cNvPr id="46089" name="Picture 9" descr="http://ciscofriend.files.wordpress.com/2011/11/ntp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24800" y="2819400"/>
              <a:ext cx="609599" cy="60959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Basic </a:t>
            </a:r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00163"/>
            <a:ext cx="8145463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14600" y="1752600"/>
            <a:ext cx="2286000" cy="762000"/>
          </a:xfrm>
          <a:prstGeom prst="rect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Gill Sans MT" pitchFamily="34" charset="0"/>
              </a:rPr>
              <a:t>“α” (slope) represents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Gill Sans MT" pitchFamily="34" charset="0"/>
              </a:rPr>
              <a:t>Clock-skew </a:t>
            </a:r>
            <a:endParaRPr 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" y="4048125"/>
            <a:ext cx="2590800" cy="2200275"/>
            <a:chOff x="304800" y="4048874"/>
            <a:chExt cx="2590800" cy="2199526"/>
          </a:xfrm>
        </p:grpSpPr>
        <p:sp>
          <p:nvSpPr>
            <p:cNvPr id="9" name="Rectangle 8"/>
            <p:cNvSpPr/>
            <p:nvPr/>
          </p:nvSpPr>
          <p:spPr>
            <a:xfrm>
              <a:off x="304800" y="5486659"/>
              <a:ext cx="2590800" cy="76174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Gill Sans MT" pitchFamily="34" charset="0"/>
                </a:rPr>
                <a:t>“</a:t>
              </a:r>
              <a:r>
                <a:rPr lang="el-GR" dirty="0">
                  <a:solidFill>
                    <a:schemeClr val="tx1"/>
                  </a:solidFill>
                </a:rPr>
                <a:t>β</a:t>
              </a:r>
              <a:r>
                <a:rPr lang="en-US" dirty="0">
                  <a:solidFill>
                    <a:schemeClr val="tx1"/>
                  </a:solidFill>
                  <a:latin typeface="Gill Sans MT" pitchFamily="34" charset="0"/>
                </a:rPr>
                <a:t>” (intercept) represents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Gill Sans MT" pitchFamily="34" charset="0"/>
                </a:rPr>
                <a:t>Node Deployment time </a:t>
              </a:r>
              <a:endParaRPr lang="en-US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96925" y="4048874"/>
              <a:ext cx="228600" cy="2285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61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0513" y="838200"/>
            <a:ext cx="275556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</a:rPr>
              <a:t>GTS =  </a:t>
            </a: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</a:rPr>
              <a:t>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</a:rPr>
              <a:t> . LTS + </a:t>
            </a: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</a:rPr>
              <a:t>β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1600" y="681037"/>
            <a:ext cx="167640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^             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  ^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4000" y="1905000"/>
            <a:ext cx="5638800" cy="2590800"/>
            <a:chOff x="1524000" y="1905000"/>
            <a:chExt cx="5638800" cy="2590800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524000" y="1905000"/>
              <a:ext cx="5638800" cy="2189252"/>
              <a:chOff x="1524000" y="1905000"/>
              <a:chExt cx="5638800" cy="2189252"/>
            </a:xfrm>
          </p:grpSpPr>
          <p:sp>
            <p:nvSpPr>
              <p:cNvPr id="13" name="Isosceles Triangle 12"/>
              <p:cNvSpPr/>
              <p:nvPr/>
            </p:nvSpPr>
            <p:spPr>
              <a:xfrm>
                <a:off x="1524000" y="3941763"/>
                <a:ext cx="152400" cy="152400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>
                <a:off x="3048000" y="3378200"/>
                <a:ext cx="152400" cy="152400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>
                <a:off x="5638800" y="2428875"/>
                <a:ext cx="152400" cy="152400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>
                <a:off x="7010400" y="1905000"/>
                <a:ext cx="152400" cy="152400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590800" y="3733800"/>
              <a:ext cx="2286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Gill Sans MT" pitchFamily="34" charset="0"/>
                </a:rPr>
                <a:t>&lt;LTS, GTS&gt;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Gill Sans MT" pitchFamily="34" charset="0"/>
                </a:rPr>
                <a:t>“Anchor Points”</a:t>
              </a:r>
              <a:endParaRPr lang="en-US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Reboots</a:t>
            </a:r>
            <a:endParaRPr lang="en-US" dirty="0"/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09800" y="2368550"/>
            <a:ext cx="6400800" cy="2540000"/>
          </a:xfrm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85800" y="4754563"/>
            <a:ext cx="4267200" cy="1874837"/>
            <a:chOff x="228600" y="4582513"/>
            <a:chExt cx="4267200" cy="1875957"/>
          </a:xfrm>
        </p:grpSpPr>
        <p:pic>
          <p:nvPicPr>
            <p:cNvPr id="92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0506" y="4582513"/>
              <a:ext cx="2215294" cy="1875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228600" y="5486340"/>
              <a:ext cx="1905000" cy="533719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chemeClr val="tx1"/>
                  </a:solidFill>
                </a:rPr>
                <a:t>Segment 1</a:t>
              </a:r>
              <a:endParaRPr lang="en-US" sz="2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85800" y="704850"/>
            <a:ext cx="7893050" cy="1981200"/>
            <a:chOff x="228600" y="533400"/>
            <a:chExt cx="7892373" cy="1981200"/>
          </a:xfrm>
        </p:grpSpPr>
        <p:pic>
          <p:nvPicPr>
            <p:cNvPr id="923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0683" y="533400"/>
              <a:ext cx="476029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28600" y="685800"/>
              <a:ext cx="1904837" cy="5334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chemeClr val="tx1"/>
                  </a:solidFill>
                </a:rPr>
                <a:t>Segment 2</a:t>
              </a:r>
              <a:endParaRPr lang="en-US" sz="2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652838" y="3473450"/>
            <a:ext cx="850900" cy="3079750"/>
            <a:chOff x="3195147" y="3321268"/>
            <a:chExt cx="851336" cy="3079532"/>
          </a:xfrm>
        </p:grpSpPr>
        <p:sp>
          <p:nvSpPr>
            <p:cNvPr id="13" name="Isosceles Triangle 12"/>
            <p:cNvSpPr/>
            <p:nvPr/>
          </p:nvSpPr>
          <p:spPr>
            <a:xfrm>
              <a:off x="3239620" y="6248411"/>
              <a:ext cx="152478" cy="15238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6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195147" y="3573663"/>
              <a:ext cx="152478" cy="15238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6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3894005" y="5951570"/>
              <a:ext cx="152478" cy="15238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6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3778058" y="3321268"/>
              <a:ext cx="152478" cy="15238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6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659438" y="1439863"/>
            <a:ext cx="1931987" cy="2185987"/>
            <a:chOff x="5202619" y="1287517"/>
            <a:chExt cx="1931279" cy="2186151"/>
          </a:xfrm>
        </p:grpSpPr>
        <p:sp>
          <p:nvSpPr>
            <p:cNvPr id="17" name="Isosceles Triangle 16"/>
            <p:cNvSpPr/>
            <p:nvPr/>
          </p:nvSpPr>
          <p:spPr>
            <a:xfrm>
              <a:off x="5202619" y="2971980"/>
              <a:ext cx="152344" cy="15241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6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5213727" y="1287517"/>
              <a:ext cx="152344" cy="15241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6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6941881" y="1644731"/>
              <a:ext cx="152344" cy="15241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6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6981554" y="3321257"/>
              <a:ext cx="152344" cy="15241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6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Reboots</a:t>
            </a:r>
            <a:endParaRPr lang="en-US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71550"/>
            <a:ext cx="8424863" cy="5124450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676400" y="1295400"/>
            <a:ext cx="6248400" cy="407988"/>
            <a:chOff x="1676400" y="1295400"/>
            <a:chExt cx="6248400" cy="40820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209925" y="1676605"/>
              <a:ext cx="4714875" cy="1589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  <a:prstDash val="dash"/>
              <a:headEnd type="diamond" w="lg" len="lg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676400" y="1295400"/>
              <a:ext cx="1371600" cy="382588"/>
              <a:chOff x="1676400" y="1295400"/>
              <a:chExt cx="1371600" cy="382588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676400" y="1676605"/>
                <a:ext cx="1371600" cy="1589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dash"/>
                <a:headEnd type="diamond" w="lg" len="lg"/>
                <a:tailEnd type="diamond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55" name="TextBox 12"/>
              <p:cNvSpPr txBox="1">
                <a:spLocks noChangeArrowheads="1"/>
              </p:cNvSpPr>
              <p:nvPr/>
            </p:nvSpPr>
            <p:spPr bwMode="auto">
              <a:xfrm>
                <a:off x="1752600" y="1295400"/>
                <a:ext cx="11812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Segment 1</a:t>
                </a:r>
              </a:p>
            </p:txBody>
          </p:sp>
        </p:grpSp>
        <p:sp>
          <p:nvSpPr>
            <p:cNvPr id="10253" name="TextBox 13"/>
            <p:cNvSpPr txBox="1">
              <a:spLocks noChangeArrowheads="1"/>
            </p:cNvSpPr>
            <p:nvPr/>
          </p:nvSpPr>
          <p:spPr bwMode="auto">
            <a:xfrm>
              <a:off x="4876800" y="1334276"/>
              <a:ext cx="11812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Segment 2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2057400" y="2200275"/>
            <a:ext cx="5924550" cy="2905125"/>
            <a:chOff x="2057400" y="2200469"/>
            <a:chExt cx="5924938" cy="2904931"/>
          </a:xfrm>
        </p:grpSpPr>
        <p:sp>
          <p:nvSpPr>
            <p:cNvPr id="17" name="Isosceles Triangle 16"/>
            <p:cNvSpPr/>
            <p:nvPr/>
          </p:nvSpPr>
          <p:spPr>
            <a:xfrm>
              <a:off x="2057400" y="4953010"/>
              <a:ext cx="152410" cy="152390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7829928" y="2200469"/>
              <a:ext cx="152410" cy="152390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21" name="Straight Connector 20"/>
          <p:cNvCxnSpPr>
            <a:stCxn id="17" idx="0"/>
            <a:endCxn id="18" idx="0"/>
          </p:cNvCxnSpPr>
          <p:nvPr/>
        </p:nvCxnSpPr>
        <p:spPr>
          <a:xfrm rot="5400000" flipH="1" flipV="1">
            <a:off x="3643312" y="690563"/>
            <a:ext cx="2752725" cy="577215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ultiply 34"/>
          <p:cNvSpPr/>
          <p:nvPr/>
        </p:nvSpPr>
        <p:spPr>
          <a:xfrm>
            <a:off x="3505200" y="3733800"/>
            <a:ext cx="685800" cy="838200"/>
          </a:xfrm>
          <a:prstGeom prst="mathMultiply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Monitoring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5867400"/>
            <a:ext cx="3385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Gill Sans MT" pitchFamily="34" charset="0"/>
              </a:rPr>
              <a:t>Smithsonian Environmental Research Center, Edgewater, MD</a:t>
            </a:r>
            <a:endParaRPr lang="en-US" sz="1000" dirty="0">
              <a:latin typeface="Gill Sans MT" pitchFamily="34" charset="0"/>
            </a:endParaRPr>
          </a:p>
        </p:txBody>
      </p:sp>
      <p:pic>
        <p:nvPicPr>
          <p:cNvPr id="3078" name="Picture 6" descr="http://farm4.staticflickr.com/3104/2912799642_deee424053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Failures &amp;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Basestation </a:t>
            </a:r>
            <a:r>
              <a:rPr lang="en-US" dirty="0" smtClean="0"/>
              <a:t>can fail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Network is in “data-logging” mode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Nodes become disconnected from the network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Mote is in data-logging mode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Basestation clock (global clock source) could have an offset/Drift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Corrupt “anchor points”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Bad estimates for </a:t>
            </a:r>
            <a:r>
              <a:rPr lang="el-GR" dirty="0" smtClean="0"/>
              <a:t>α</a:t>
            </a:r>
            <a:r>
              <a:rPr lang="en-US" dirty="0" smtClean="0"/>
              <a:t> and </a:t>
            </a:r>
            <a:r>
              <a:rPr lang="el-GR" dirty="0" smtClean="0"/>
              <a:t>β</a:t>
            </a: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Motes have variable skews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Leakin</a:t>
            </a:r>
            <a:r>
              <a:rPr lang="en-US" dirty="0" smtClean="0"/>
              <a:t> Deployment : Motivating Example</a:t>
            </a:r>
            <a:endParaRPr lang="en-US" dirty="0"/>
          </a:p>
        </p:txBody>
      </p:sp>
      <p:pic>
        <p:nvPicPr>
          <p:cNvPr id="13315" name="Content Placeholder 3" descr="sync.tif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982663"/>
            <a:ext cx="8839200" cy="3589337"/>
          </a:xfrm>
        </p:spPr>
      </p:pic>
      <p:sp>
        <p:nvSpPr>
          <p:cNvPr id="6" name="TextBox 5"/>
          <p:cNvSpPr txBox="1"/>
          <p:nvPr/>
        </p:nvSpPr>
        <p:spPr>
          <a:xfrm>
            <a:off x="2057400" y="4572000"/>
            <a:ext cx="63087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The Situation:</a:t>
            </a:r>
          </a:p>
          <a:p>
            <a:endParaRPr lang="en-US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Gill Sans MT" pitchFamily="34" charset="0"/>
              </a:rPr>
              <a:t> Some anchor points were corrupt</a:t>
            </a:r>
          </a:p>
          <a:p>
            <a:pPr>
              <a:buFontTx/>
              <a:buChar char="-"/>
            </a:pPr>
            <a:r>
              <a:rPr lang="en-US" dirty="0" smtClean="0">
                <a:latin typeface="Gill Sans MT" pitchFamily="34" charset="0"/>
              </a:rPr>
              <a:t> Large segments for which there were no anchor points</a:t>
            </a:r>
          </a:p>
          <a:p>
            <a:pPr>
              <a:buFontTx/>
              <a:buChar char="-"/>
            </a:pPr>
            <a:endParaRPr lang="en-US" dirty="0" smtClean="0"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  <a:latin typeface="Gill Sans MT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Gill Sans MT" pitchFamily="34" charset="0"/>
              </a:rPr>
              <a:t>Can we use the data to reconstruct the measurement timeline ?</a:t>
            </a:r>
          </a:p>
          <a:p>
            <a:endParaRPr lang="en-US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2305051"/>
          </a:xfrm>
          <a:solidFill>
            <a:srgbClr val="29486D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Sundial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Annual Solar Patterns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09600"/>
            <a:ext cx="7477125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286000" y="5257800"/>
            <a:ext cx="5203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&lt;LOD, noon&gt; = </a:t>
            </a:r>
            <a:r>
              <a:rPr lang="en-US" sz="3200" i="1">
                <a:latin typeface="Calibri" pitchFamily="34" charset="0"/>
              </a:rPr>
              <a:t>f</a:t>
            </a:r>
            <a:r>
              <a:rPr lang="en-US" sz="2800" i="1">
                <a:latin typeface="Calibri" pitchFamily="34" charset="0"/>
              </a:rPr>
              <a:t> </a:t>
            </a:r>
            <a:r>
              <a:rPr lang="en-US" sz="2400">
                <a:latin typeface="Calibri" pitchFamily="34" charset="0"/>
              </a:rPr>
              <a:t>(Latitude, Time of Year)</a:t>
            </a:r>
          </a:p>
        </p:txBody>
      </p:sp>
      <p:sp>
        <p:nvSpPr>
          <p:cNvPr id="7" name="ThermometerBar"/>
          <p:cNvSpPr/>
          <p:nvPr/>
        </p:nvSpPr>
        <p:spPr>
          <a:xfrm>
            <a:off x="0" y="6756400"/>
            <a:ext cx="4433888" cy="101600"/>
          </a:xfrm>
          <a:prstGeom prst="rect">
            <a:avLst/>
          </a:prstGeom>
          <a:solidFill>
            <a:srgbClr val="A6C4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On-board Light Data</a:t>
            </a:r>
            <a:endParaRPr lang="en-US" dirty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83439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4343400" y="3302000"/>
            <a:ext cx="228600" cy="4572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52875"/>
            <a:ext cx="8342313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4724400" y="3276600"/>
            <a:ext cx="11001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>
                <a:latin typeface="Calibri" pitchFamily="34" charset="0"/>
              </a:rPr>
              <a:t>Smooth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“Sundial”</a:t>
            </a:r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8" y="785813"/>
            <a:ext cx="4024312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60363" y="1447800"/>
            <a:ext cx="1620837" cy="1981200"/>
            <a:chOff x="360628" y="1447800"/>
            <a:chExt cx="1620572" cy="1981200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838200" y="1447800"/>
              <a:ext cx="533402" cy="1524000"/>
              <a:chOff x="838200" y="1447800"/>
              <a:chExt cx="533402" cy="1524000"/>
            </a:xfrm>
          </p:grpSpPr>
          <p:cxnSp>
            <p:nvCxnSpPr>
              <p:cNvPr id="7" name="Straight Connector 6"/>
              <p:cNvCxnSpPr/>
              <p:nvPr/>
            </p:nvCxnSpPr>
            <p:spPr>
              <a:xfrm rot="5400000">
                <a:off x="228775" y="2132013"/>
                <a:ext cx="1370013" cy="1587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686693" y="2132807"/>
                <a:ext cx="1370013" cy="0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838387" y="2970213"/>
                <a:ext cx="533313" cy="1587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prstDash val="sys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23" name="TextBox 14"/>
            <p:cNvSpPr txBox="1">
              <a:spLocks noChangeArrowheads="1"/>
            </p:cNvSpPr>
            <p:nvPr/>
          </p:nvSpPr>
          <p:spPr bwMode="auto">
            <a:xfrm>
              <a:off x="360628" y="3121223"/>
              <a:ext cx="16205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Length of day (LOD)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914400" y="682625"/>
            <a:ext cx="584200" cy="536575"/>
            <a:chOff x="914400" y="682823"/>
            <a:chExt cx="583814" cy="536377"/>
          </a:xfrm>
        </p:grpSpPr>
        <p:sp>
          <p:nvSpPr>
            <p:cNvPr id="22" name="Multiply 21"/>
            <p:cNvSpPr/>
            <p:nvPr/>
          </p:nvSpPr>
          <p:spPr>
            <a:xfrm>
              <a:off x="1066699" y="990684"/>
              <a:ext cx="152299" cy="228516"/>
            </a:xfrm>
            <a:prstGeom prst="mathMultiply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521" name="TextBox 22"/>
            <p:cNvSpPr txBox="1">
              <a:spLocks noChangeArrowheads="1"/>
            </p:cNvSpPr>
            <p:nvPr/>
          </p:nvSpPr>
          <p:spPr bwMode="auto">
            <a:xfrm>
              <a:off x="914400" y="682823"/>
              <a:ext cx="5838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Noon</a:t>
              </a: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038600" y="520700"/>
            <a:ext cx="4876800" cy="2952750"/>
            <a:chOff x="4038600" y="533400"/>
            <a:chExt cx="4876800" cy="2952750"/>
          </a:xfrm>
        </p:grpSpPr>
        <p:pic>
          <p:nvPicPr>
            <p:cNvPr id="2051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1895" y="533400"/>
              <a:ext cx="4313505" cy="295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ight Arrow 26"/>
            <p:cNvSpPr/>
            <p:nvPr/>
          </p:nvSpPr>
          <p:spPr>
            <a:xfrm>
              <a:off x="4038600" y="1524000"/>
              <a:ext cx="457200" cy="22860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04800" y="3794125"/>
          <a:ext cx="29718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/>
                <a:gridCol w="1485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Local 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 Noon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Lts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-25000" dirty="0" smtClean="0"/>
                        <a:t>1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Gts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-25000" dirty="0" smtClean="0"/>
                        <a:t>1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Lts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Gts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Lts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-25000" dirty="0" smtClean="0"/>
                        <a:t>n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Gts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-25000" dirty="0" smtClean="0"/>
                        <a:t>n</a:t>
                      </a:r>
                      <a:endParaRPr lang="en-US" baseline="-25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294063" y="4191000"/>
            <a:ext cx="1658937" cy="609600"/>
            <a:chOff x="3429000" y="4191000"/>
            <a:chExt cx="1658980" cy="609600"/>
          </a:xfrm>
        </p:grpSpPr>
        <p:sp>
          <p:nvSpPr>
            <p:cNvPr id="34" name="Left Arrow 33"/>
            <p:cNvSpPr/>
            <p:nvPr/>
          </p:nvSpPr>
          <p:spPr>
            <a:xfrm>
              <a:off x="4038616" y="4572000"/>
              <a:ext cx="457212" cy="228600"/>
            </a:xfrm>
            <a:prstGeom prst="lef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517" name="TextBox 36"/>
            <p:cNvSpPr txBox="1">
              <a:spLocks noChangeArrowheads="1"/>
            </p:cNvSpPr>
            <p:nvPr/>
          </p:nvSpPr>
          <p:spPr bwMode="auto">
            <a:xfrm>
              <a:off x="3429000" y="4191000"/>
              <a:ext cx="16589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“Anchor Points”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4495800" y="3429000"/>
            <a:ext cx="4495800" cy="506413"/>
            <a:chOff x="4495800" y="3429000"/>
            <a:chExt cx="4495800" cy="507087"/>
          </a:xfrm>
        </p:grpSpPr>
        <p:sp>
          <p:nvSpPr>
            <p:cNvPr id="31" name="Down Arrow 30"/>
            <p:cNvSpPr/>
            <p:nvPr/>
          </p:nvSpPr>
          <p:spPr>
            <a:xfrm>
              <a:off x="8763000" y="3429000"/>
              <a:ext cx="228600" cy="45780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515" name="TextBox 38"/>
            <p:cNvSpPr txBox="1">
              <a:spLocks noChangeArrowheads="1"/>
            </p:cNvSpPr>
            <p:nvPr/>
          </p:nvSpPr>
          <p:spPr bwMode="auto">
            <a:xfrm>
              <a:off x="4495800" y="3505200"/>
              <a:ext cx="445666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200" i="1">
                  <a:latin typeface="Calibri" pitchFamily="34" charset="0"/>
                </a:rPr>
                <a:t>argmax </a:t>
              </a:r>
              <a:r>
                <a:rPr lang="en-US" sz="2200" i="1" baseline="-25000">
                  <a:latin typeface="Calibri" pitchFamily="34" charset="0"/>
                </a:rPr>
                <a:t>lag</a:t>
              </a:r>
              <a:r>
                <a:rPr lang="en-US" sz="2200">
                  <a:latin typeface="Calibri" pitchFamily="34" charset="0"/>
                </a:rPr>
                <a:t> Xcorr (LOD </a:t>
              </a:r>
              <a:r>
                <a:rPr lang="en-US" sz="2200" baseline="-25000">
                  <a:latin typeface="Calibri" pitchFamily="34" charset="0"/>
                </a:rPr>
                <a:t>lts</a:t>
              </a:r>
              <a:r>
                <a:rPr lang="en-US" sz="2200">
                  <a:latin typeface="Calibri" pitchFamily="34" charset="0"/>
                </a:rPr>
                <a:t>, LOD </a:t>
              </a:r>
              <a:r>
                <a:rPr lang="en-US" sz="2200" baseline="-25000">
                  <a:latin typeface="Calibri" pitchFamily="34" charset="0"/>
                </a:rPr>
                <a:t>gts</a:t>
              </a:r>
              <a:r>
                <a:rPr lang="en-US" sz="2200">
                  <a:latin typeface="Calibri" pitchFamily="34" charset="0"/>
                </a:rPr>
                <a:t>, lag)</a:t>
              </a:r>
            </a:p>
          </p:txBody>
        </p:sp>
      </p:grp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1088" y="3924300"/>
            <a:ext cx="4024312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Segments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838200"/>
            <a:ext cx="7840663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3124200"/>
            <a:ext cx="22860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j-lt"/>
              </a:rPr>
              <a:t>“</a:t>
            </a:r>
            <a:r>
              <a:rPr lang="en-US" sz="1600" b="1" dirty="0" err="1">
                <a:latin typeface="+mj-lt"/>
              </a:rPr>
              <a:t>Leakin</a:t>
            </a:r>
            <a:r>
              <a:rPr lang="en-US" sz="1600" b="1" dirty="0">
                <a:latin typeface="+mj-lt"/>
              </a:rPr>
              <a:t>” Deployment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MicaZ</a:t>
            </a:r>
            <a:r>
              <a:rPr lang="en-US" sz="1600" dirty="0">
                <a:latin typeface="+mj-lt"/>
              </a:rPr>
              <a:t> motes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600" dirty="0">
                <a:latin typeface="+mj-lt"/>
              </a:rPr>
              <a:t> 20 minute sampling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600" dirty="0">
                <a:latin typeface="+mj-lt"/>
              </a:rPr>
              <a:t> 6 boxes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600" dirty="0">
                <a:latin typeface="+mj-lt"/>
              </a:rPr>
              <a:t> Max Size : 587 days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152400" y="990600"/>
            <a:ext cx="216693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“Jug bay” Deployment</a:t>
            </a:r>
          </a:p>
          <a:p>
            <a:endParaRPr lang="en-US" sz="1600" b="1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1600">
                <a:latin typeface="Calibri" pitchFamily="34" charset="0"/>
              </a:rPr>
              <a:t> Telos B motes</a:t>
            </a:r>
          </a:p>
          <a:p>
            <a:pPr>
              <a:buFontTx/>
              <a:buChar char="-"/>
            </a:pPr>
            <a:r>
              <a:rPr lang="en-US" sz="1600">
                <a:latin typeface="Calibri" pitchFamily="34" charset="0"/>
              </a:rPr>
              <a:t> 30 minute sampling </a:t>
            </a:r>
          </a:p>
          <a:p>
            <a:pPr>
              <a:buFontTx/>
              <a:buChar char="-"/>
            </a:pPr>
            <a:r>
              <a:rPr lang="en-US" sz="1600">
                <a:latin typeface="Calibri" pitchFamily="34" charset="0"/>
              </a:rPr>
              <a:t> 13 boxes</a:t>
            </a:r>
          </a:p>
          <a:p>
            <a:pPr>
              <a:buFontTx/>
              <a:buChar char="-"/>
            </a:pPr>
            <a:r>
              <a:rPr lang="en-US" sz="1600">
                <a:latin typeface="Calibri" pitchFamily="34" charset="0"/>
              </a:rPr>
              <a:t> Max Size : 167 days  </a:t>
            </a:r>
            <a:r>
              <a:rPr lang="en-US" sz="1600">
                <a:latin typeface="Garamond" pitchFamily="18" charset="0"/>
              </a:rPr>
              <a:t>	</a:t>
            </a:r>
          </a:p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Reconstruction Results</a:t>
            </a:r>
            <a:endParaRPr lang="en-US" dirty="0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3282950"/>
            <a:ext cx="9067800" cy="2965450"/>
            <a:chOff x="0" y="3283740"/>
            <a:chExt cx="9067800" cy="2964660"/>
          </a:xfrm>
        </p:grpSpPr>
        <p:pic>
          <p:nvPicPr>
            <p:cNvPr id="2560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83740"/>
              <a:ext cx="4281487" cy="296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3513" y="3295650"/>
              <a:ext cx="4264287" cy="295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76200" y="914400"/>
            <a:ext cx="35814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Day Error</a:t>
            </a:r>
          </a:p>
          <a:p>
            <a:endParaRPr lang="en-US" sz="2400" b="1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200">
                <a:latin typeface="Calibri" pitchFamily="34" charset="0"/>
              </a:rPr>
              <a:t>Offset in days</a:t>
            </a:r>
          </a:p>
          <a:p>
            <a:pPr>
              <a:buFontTx/>
              <a:buChar char="-"/>
            </a:pPr>
            <a:endParaRPr lang="en-US" sz="220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200">
                <a:latin typeface="Calibri" pitchFamily="34" charset="0"/>
              </a:rPr>
              <a:t>Proportional to Error in  </a:t>
            </a:r>
          </a:p>
          <a:p>
            <a:r>
              <a:rPr lang="en-US" sz="2200">
                <a:latin typeface="Calibri" pitchFamily="34" charset="0"/>
              </a:rPr>
              <a:t>  Intercept  (</a:t>
            </a:r>
            <a:r>
              <a:rPr lang="el-GR" sz="2200">
                <a:latin typeface="Calibri" pitchFamily="34" charset="0"/>
              </a:rPr>
              <a:t>β</a:t>
            </a:r>
            <a:r>
              <a:rPr lang="en-US" sz="2200">
                <a:latin typeface="Calibri" pitchFamily="34" charset="0"/>
              </a:rPr>
              <a:t>)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4572000" y="952500"/>
            <a:ext cx="45720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Minute Error</a:t>
            </a:r>
          </a:p>
          <a:p>
            <a:endParaRPr lang="en-US" sz="2400" b="1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200">
                <a:latin typeface="Calibri" pitchFamily="34" charset="0"/>
              </a:rPr>
              <a:t>RMSE Error in minute within the day</a:t>
            </a:r>
          </a:p>
          <a:p>
            <a:endParaRPr lang="en-US" sz="220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200">
                <a:latin typeface="Calibri" pitchFamily="34" charset="0"/>
              </a:rPr>
              <a:t>Proportional to Error in slope/clock      </a:t>
            </a:r>
          </a:p>
          <a:p>
            <a:r>
              <a:rPr lang="en-US" sz="2200">
                <a:latin typeface="Calibri" pitchFamily="34" charset="0"/>
              </a:rPr>
              <a:t>  drift  (</a:t>
            </a:r>
            <a:r>
              <a:rPr lang="el-GR" sz="2200">
                <a:latin typeface="Calibri" pitchFamily="34" charset="0"/>
              </a:rPr>
              <a:t>α</a:t>
            </a:r>
            <a:r>
              <a:rPr lang="en-US" sz="2200">
                <a:latin typeface="Calibri" pitchFamily="34" charset="0"/>
              </a:rPr>
              <a:t>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5029200"/>
            <a:ext cx="3276600" cy="158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Sun provides a natural time base for environmental processes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LOD and Noon metrics :  Validate timestamps</a:t>
            </a:r>
          </a:p>
          <a:p>
            <a:pPr lvl="1"/>
            <a:r>
              <a:rPr lang="en-US" dirty="0" smtClean="0"/>
              <a:t>Applied to nearby weather station</a:t>
            </a:r>
          </a:p>
          <a:p>
            <a:pPr lvl="1"/>
            <a:r>
              <a:rPr lang="en-US" dirty="0" smtClean="0"/>
              <a:t>One month in December when time was off by an hour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Can we design a system that is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Low Power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Robust to random mote resets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Tolerant to missing global clock sources for ~ days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2305051"/>
          </a:xfrm>
          <a:solidFill>
            <a:srgbClr val="29486D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Phoenix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Traditional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6172200" cy="5486400"/>
          </a:xfrm>
        </p:spPr>
        <p:txBody>
          <a:bodyPr/>
          <a:lstStyle/>
          <a:p>
            <a:r>
              <a:rPr lang="en-US" dirty="0" smtClean="0"/>
              <a:t>Handheld Devices</a:t>
            </a:r>
          </a:p>
          <a:p>
            <a:pPr lvl="1"/>
            <a:r>
              <a:rPr lang="en-US" dirty="0" smtClean="0"/>
              <a:t>High Manual labor</a:t>
            </a:r>
          </a:p>
          <a:p>
            <a:pPr lvl="1"/>
            <a:r>
              <a:rPr lang="en-US" dirty="0" smtClean="0"/>
              <a:t>Limited data collection</a:t>
            </a:r>
          </a:p>
          <a:p>
            <a:pPr lvl="1"/>
            <a:r>
              <a:rPr lang="en-US" dirty="0" smtClean="0"/>
              <a:t>Difficult in harsh conditions</a:t>
            </a:r>
          </a:p>
          <a:p>
            <a:pPr lvl="1"/>
            <a:r>
              <a:rPr lang="en-US" dirty="0" smtClean="0"/>
              <a:t>Disturb the sensing environment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Data Loggers</a:t>
            </a:r>
          </a:p>
          <a:p>
            <a:pPr lvl="1"/>
            <a:r>
              <a:rPr lang="en-US" dirty="0" smtClean="0"/>
              <a:t>No real-time collection</a:t>
            </a:r>
          </a:p>
          <a:p>
            <a:pPr lvl="1"/>
            <a:r>
              <a:rPr lang="en-US" dirty="0" smtClean="0"/>
              <a:t>Limited programmability</a:t>
            </a:r>
          </a:p>
          <a:p>
            <a:pPr lvl="1"/>
            <a:r>
              <a:rPr lang="en-US" dirty="0" smtClean="0"/>
              <a:t>No fault diagnosis</a:t>
            </a:r>
            <a:endParaRPr lang="en-US" dirty="0"/>
          </a:p>
        </p:txBody>
      </p:sp>
      <p:sp>
        <p:nvSpPr>
          <p:cNvPr id="2056" name="AutoShape 8" descr="https://mail.google.com/mail/?ui=2&amp;ik=8fd3fe6514&amp;view=att&amp;th=134c6f6f74a89336&amp;attid=0.2&amp;disp=inline&amp;realattid=f_gx8pyyp8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257800" y="990600"/>
            <a:ext cx="3135085" cy="2589171"/>
            <a:chOff x="5257800" y="990600"/>
            <a:chExt cx="3135085" cy="2589171"/>
          </a:xfrm>
        </p:grpSpPr>
        <p:pic>
          <p:nvPicPr>
            <p:cNvPr id="10" name="Picture 9" descr="LijunCO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990600"/>
              <a:ext cx="3135085" cy="235131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34000" y="3333550"/>
              <a:ext cx="29530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Gill Sans MT" pitchFamily="34" charset="0"/>
                </a:rPr>
                <a:t>Courtesy : </a:t>
              </a:r>
              <a:r>
                <a:rPr lang="en-US" sz="1000" dirty="0" err="1" smtClean="0">
                  <a:latin typeface="Gill Sans MT" pitchFamily="34" charset="0"/>
                </a:rPr>
                <a:t>Lijun</a:t>
              </a:r>
              <a:r>
                <a:rPr lang="en-US" sz="1000" dirty="0" smtClean="0">
                  <a:latin typeface="Gill Sans MT" pitchFamily="34" charset="0"/>
                </a:rPr>
                <a:t> Xia, Earth &amp; Planetary Sciences, JHU</a:t>
              </a:r>
              <a:endParaRPr lang="en-US" sz="1000" dirty="0">
                <a:latin typeface="Gill Sans MT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57800" y="5029200"/>
            <a:ext cx="1714500" cy="1714500"/>
            <a:chOff x="5257800" y="5029200"/>
            <a:chExt cx="1714500" cy="1714500"/>
          </a:xfrm>
        </p:grpSpPr>
        <p:pic>
          <p:nvPicPr>
            <p:cNvPr id="2050" name="Picture 2" descr="http://www.globalw.com/images/products/EBI1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5029200"/>
              <a:ext cx="1714500" cy="17145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5410200" y="5181600"/>
              <a:ext cx="12009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hlinkClick r:id="rId4"/>
                </a:rPr>
                <a:t>http://globalw.com</a:t>
              </a:r>
              <a:endParaRPr lang="en-US" sz="1000" dirty="0" smtClean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3200" y="4095690"/>
            <a:ext cx="2590800" cy="2228910"/>
            <a:chOff x="6553200" y="4095690"/>
            <a:chExt cx="2590800" cy="2228910"/>
          </a:xfrm>
        </p:grpSpPr>
        <p:pic>
          <p:nvPicPr>
            <p:cNvPr id="4" name="Picture 2" descr="http://www.benmeadows.com/images/xl/HOBO-H8-Data-Loggers-BEN-_i_bmw11363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34200" y="4487704"/>
              <a:ext cx="1500188" cy="1836896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6553200" y="4095690"/>
              <a:ext cx="2590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hlinkClick r:id="rId6"/>
                </a:rPr>
                <a:t>http://www.benmeadows.com/HOBO-H8-Data-Loggers_31227329/</a:t>
              </a:r>
              <a:endParaRPr lang="en-US" sz="100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Reboots </a:t>
            </a:r>
            <a:r>
              <a:rPr lang="en-US" sz="3100" dirty="0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en-US" dirty="0" smtClean="0"/>
              <a:t> Basestation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1982" y="1771863"/>
            <a:ext cx="3100388" cy="425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0"/>
          <p:cNvGrpSpPr/>
          <p:nvPr/>
        </p:nvGrpSpPr>
        <p:grpSpPr>
          <a:xfrm>
            <a:off x="58292" y="838007"/>
            <a:ext cx="2853690" cy="5181600"/>
            <a:chOff x="58292" y="838007"/>
            <a:chExt cx="2853690" cy="51816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292" y="1752407"/>
              <a:ext cx="285369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laptop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4017" y="838007"/>
              <a:ext cx="1047965" cy="914400"/>
            </a:xfrm>
            <a:prstGeom prst="rect">
              <a:avLst/>
            </a:prstGeom>
          </p:spPr>
        </p:pic>
      </p:grpSp>
      <p:grpSp>
        <p:nvGrpSpPr>
          <p:cNvPr id="4" name="Group 28"/>
          <p:cNvGrpSpPr/>
          <p:nvPr/>
        </p:nvGrpSpPr>
        <p:grpSpPr>
          <a:xfrm>
            <a:off x="6021207" y="846023"/>
            <a:ext cx="2546985" cy="5173583"/>
            <a:chOff x="6021207" y="846023"/>
            <a:chExt cx="2546985" cy="517358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21207" y="1752406"/>
              <a:ext cx="254698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7" descr="laptop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3428" y="846023"/>
              <a:ext cx="1047965" cy="914400"/>
            </a:xfrm>
            <a:prstGeom prst="rect">
              <a:avLst/>
            </a:prstGeom>
          </p:spPr>
        </p:pic>
      </p:grpSp>
      <p:grpSp>
        <p:nvGrpSpPr>
          <p:cNvPr id="5" name="Group 29"/>
          <p:cNvGrpSpPr/>
          <p:nvPr/>
        </p:nvGrpSpPr>
        <p:grpSpPr>
          <a:xfrm>
            <a:off x="2508921" y="5521253"/>
            <a:ext cx="3270442" cy="492443"/>
            <a:chOff x="3443616" y="6171289"/>
            <a:chExt cx="3270442" cy="492443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3443616" y="6631652"/>
              <a:ext cx="3270442" cy="1588"/>
            </a:xfrm>
            <a:prstGeom prst="straightConnector1">
              <a:avLst/>
            </a:prstGeom>
            <a:ln w="3175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610050" y="6171289"/>
              <a:ext cx="10653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? ? ?</a:t>
              </a:r>
              <a:endParaRPr lang="en-US" sz="2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Cub Hill – Year long deployment</a:t>
            </a:r>
            <a:endParaRPr lang="en-US" dirty="0"/>
          </a:p>
        </p:txBody>
      </p:sp>
      <p:pic>
        <p:nvPicPr>
          <p:cNvPr id="3074" name="Picture 2" descr="C:\Projects\Sensor\docs\MyTalks\EWSN2010\Img\cubhill-zoom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024" y="685800"/>
            <a:ext cx="7040895" cy="5440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ts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800" y="724927"/>
            <a:ext cx="8481490" cy="588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Cub Hill : Time Reconstruction</a:t>
            </a:r>
            <a:endParaRPr lang="en-US" dirty="0"/>
          </a:p>
        </p:txBody>
      </p:sp>
      <p:grpSp>
        <p:nvGrpSpPr>
          <p:cNvPr id="3" name="Group 28"/>
          <p:cNvGrpSpPr/>
          <p:nvPr/>
        </p:nvGrpSpPr>
        <p:grpSpPr>
          <a:xfrm>
            <a:off x="2971800" y="2805736"/>
            <a:ext cx="1602594" cy="863896"/>
            <a:chOff x="2971800" y="3260018"/>
            <a:chExt cx="1602594" cy="409614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971800" y="3657600"/>
              <a:ext cx="1588168" cy="12032"/>
            </a:xfrm>
            <a:prstGeom prst="straightConnector1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081678" y="3260018"/>
              <a:ext cx="1492716" cy="306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Nodes Stuck</a:t>
              </a:r>
            </a:p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(Data Loss)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730806" y="1996693"/>
            <a:ext cx="3474737" cy="387925"/>
            <a:chOff x="4730806" y="2189205"/>
            <a:chExt cx="3474737" cy="387925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4730806" y="2577128"/>
              <a:ext cx="3474737" cy="2"/>
            </a:xfrm>
            <a:prstGeom prst="straightConnector1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  <a:headEnd type="oval" w="lg" len="lg"/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859375" y="2189205"/>
              <a:ext cx="1611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Watchdog Fix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22"/>
          <p:cNvGrpSpPr/>
          <p:nvPr/>
        </p:nvGrpSpPr>
        <p:grpSpPr>
          <a:xfrm>
            <a:off x="5266098" y="2805736"/>
            <a:ext cx="3118387" cy="1002022"/>
            <a:chOff x="5266098" y="2805736"/>
            <a:chExt cx="3118387" cy="1002022"/>
          </a:xfrm>
        </p:grpSpPr>
        <p:grpSp>
          <p:nvGrpSpPr>
            <p:cNvPr id="6" name="Group 26"/>
            <p:cNvGrpSpPr/>
            <p:nvPr/>
          </p:nvGrpSpPr>
          <p:grpSpPr>
            <a:xfrm>
              <a:off x="5266098" y="2805736"/>
              <a:ext cx="2031325" cy="407016"/>
              <a:chOff x="5711282" y="2757608"/>
              <a:chExt cx="2031325" cy="407016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>
                <a:off x="6448926" y="3163036"/>
                <a:ext cx="413538" cy="1588"/>
              </a:xfrm>
              <a:prstGeom prst="straightConnector1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headEnd type="oval" w="lg" len="lg"/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5711282" y="2757608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Basestation Down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23"/>
            <p:cNvGrpSpPr/>
            <p:nvPr/>
          </p:nvGrpSpPr>
          <p:grpSpPr>
            <a:xfrm>
              <a:off x="5859375" y="3384524"/>
              <a:ext cx="2525110" cy="423234"/>
              <a:chOff x="5739055" y="3396556"/>
              <a:chExt cx="2525110" cy="423234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5739055" y="3818202"/>
                <a:ext cx="2346166" cy="1588"/>
              </a:xfrm>
              <a:prstGeom prst="straightConnector1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headEnd type="oval" w="lg" len="lg"/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296960" y="3396556"/>
                <a:ext cx="19672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Reboot Problems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Phoenix: Big </a:t>
            </a:r>
            <a:r>
              <a:rPr lang="en-US" dirty="0" smtClean="0"/>
              <a:t>Picture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95663" y="5637799"/>
            <a:ext cx="6208295" cy="1203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"/>
          <p:cNvGrpSpPr/>
          <p:nvPr/>
        </p:nvGrpSpPr>
        <p:grpSpPr>
          <a:xfrm>
            <a:off x="757722" y="1300156"/>
            <a:ext cx="7966710" cy="3400425"/>
            <a:chOff x="757722" y="1774408"/>
            <a:chExt cx="7966710" cy="340042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7722" y="1774408"/>
              <a:ext cx="7966710" cy="340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141972" y="2046493"/>
              <a:ext cx="3417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2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99321" y="3058271"/>
              <a:ext cx="3417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2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57561" y="4129081"/>
              <a:ext cx="3417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2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605337" y="5128282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Base Station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80482" y="5742070"/>
            <a:ext cx="1323476" cy="1588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7682" y="1431628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 rot="16200000" flipH="1">
            <a:off x="2857500" y="2323089"/>
            <a:ext cx="1058779" cy="12031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3844090" y="2323089"/>
            <a:ext cx="1058779" cy="12031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7682" y="2559955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 rot="16200000" flipH="1">
            <a:off x="2640931" y="3357804"/>
            <a:ext cx="1058779" cy="12031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3591424" y="3357804"/>
            <a:ext cx="1058779" cy="12031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714" y="353450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Isosceles Triangle 17"/>
          <p:cNvSpPr/>
          <p:nvPr/>
        </p:nvSpPr>
        <p:spPr>
          <a:xfrm>
            <a:off x="6070060" y="1809443"/>
            <a:ext cx="210422" cy="20341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605337" y="1821224"/>
            <a:ext cx="210422" cy="20341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7091807" y="1819171"/>
            <a:ext cx="210422" cy="20341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041398" y="2064159"/>
            <a:ext cx="1375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&lt;local, global&gt;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 rot="-5400000">
            <a:off x="4241859" y="2122527"/>
            <a:ext cx="1125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&lt;local, local&gt;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 rot="-5400000">
            <a:off x="4057027" y="3225016"/>
            <a:ext cx="1125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&lt;local, local&gt;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Segment: </a:t>
            </a:r>
            <a:r>
              <a:rPr lang="en-US" sz="2100" dirty="0" smtClean="0"/>
              <a:t>S</a:t>
            </a:r>
            <a:r>
              <a:rPr lang="en-US" sz="2000" dirty="0" smtClean="0"/>
              <a:t>tate defined by a monotonically increasing local clock (LC) </a:t>
            </a:r>
          </a:p>
          <a:p>
            <a:pPr lvl="1"/>
            <a:r>
              <a:rPr lang="en-US" sz="2100" dirty="0" smtClean="0"/>
              <a:t>Comprises &lt;moteid, reboot counter&gt;</a:t>
            </a:r>
          </a:p>
          <a:p>
            <a:endParaRPr lang="en-US" sz="2000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Anchor:</a:t>
            </a:r>
          </a:p>
          <a:p>
            <a:pPr lvl="1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&lt;</a:t>
            </a:r>
            <a:r>
              <a:rPr lang="en-US" sz="2100" dirty="0" err="1" smtClean="0">
                <a:solidFill>
                  <a:schemeClr val="bg1">
                    <a:lumMod val="75000"/>
                  </a:schemeClr>
                </a:solidFill>
              </a:rPr>
              <a:t>local,neighbor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&gt;   :  Time-references between 2 segments</a:t>
            </a:r>
          </a:p>
          <a:p>
            <a:pPr lvl="1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&lt;</a:t>
            </a:r>
            <a:r>
              <a:rPr lang="en-US" sz="2100" dirty="0" err="1" smtClean="0">
                <a:solidFill>
                  <a:schemeClr val="bg1">
                    <a:lumMod val="75000"/>
                  </a:schemeClr>
                </a:solidFill>
              </a:rPr>
              <a:t>local,global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&gt; :  Time-references between a segment and global time </a:t>
            </a:r>
          </a:p>
          <a:p>
            <a:pPr>
              <a:buNone/>
            </a:pP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Fit : 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Mapping between one time frame to another</a:t>
            </a:r>
          </a:p>
          <a:p>
            <a:pPr lvl="1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Defined over &lt;</a:t>
            </a:r>
            <a:r>
              <a:rPr lang="en-US" sz="2100" dirty="0" err="1" smtClean="0">
                <a:solidFill>
                  <a:schemeClr val="bg1">
                    <a:lumMod val="75000"/>
                  </a:schemeClr>
                </a:solidFill>
              </a:rPr>
              <a:t>local,neighbor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&gt;   	: Neighbor Fit</a:t>
            </a:r>
          </a:p>
          <a:p>
            <a:pPr lvl="1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Defined over &lt;</a:t>
            </a:r>
            <a:r>
              <a:rPr lang="en-US" sz="2100" dirty="0" err="1" smtClean="0">
                <a:solidFill>
                  <a:schemeClr val="bg1">
                    <a:lumMod val="75000"/>
                  </a:schemeClr>
                </a:solidFill>
              </a:rPr>
              <a:t>local,global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&gt; 	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Global fit</a:t>
            </a:r>
          </a:p>
          <a:p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Fit Parameters</a:t>
            </a:r>
          </a:p>
          <a:p>
            <a:pPr lvl="1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Alpha (</a:t>
            </a:r>
            <a:r>
              <a:rPr lang="el-GR" sz="2100" dirty="0" smtClean="0">
                <a:solidFill>
                  <a:schemeClr val="bg1">
                    <a:lumMod val="75000"/>
                  </a:schemeClr>
                </a:solidFill>
              </a:rPr>
              <a:t>α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) :  Skew</a:t>
            </a:r>
          </a:p>
          <a:p>
            <a:pPr lvl="1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Beta   (</a:t>
            </a:r>
            <a:r>
              <a:rPr lang="el-GR" sz="2100" dirty="0" smtClean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) :  Offset</a:t>
            </a:r>
          </a:p>
          <a:p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Goodness of Fit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:  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</a:rPr>
              <a:t>Metric that estimates the quality of the fit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E.g. : Variance of the residuals</a:t>
            </a:r>
          </a:p>
          <a:p>
            <a:endParaRPr lang="en-US" sz="2400" dirty="0" smtClean="0"/>
          </a:p>
          <a:p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2-Phase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Phase-I  : Data Collection 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 (In-network)</a:t>
            </a:r>
          </a:p>
          <a:p>
            <a:endParaRPr lang="en-US" dirty="0" smtClean="0"/>
          </a:p>
          <a:p>
            <a:r>
              <a:rPr lang="en-US" dirty="0" smtClean="0"/>
              <a:t>Phase-II : Timestamp Assignment 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 (Database)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Architecture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Motes</a:t>
            </a:r>
          </a:p>
          <a:p>
            <a:pPr lvl="1">
              <a:buNone/>
            </a:pPr>
            <a:endParaRPr lang="en-US" sz="2200" dirty="0" smtClean="0"/>
          </a:p>
          <a:p>
            <a:pPr lvl="1">
              <a:buNone/>
            </a:pPr>
            <a:endParaRPr lang="en-US" sz="2200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Global Clock Source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Basestation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Anchor Collection – I : Beaconing</a:t>
            </a:r>
            <a:endParaRPr lang="en-US" dirty="0"/>
          </a:p>
        </p:txBody>
      </p:sp>
      <p:pic>
        <p:nvPicPr>
          <p:cNvPr id="12" name="Picture 3" descr="C:\Projects\Sensor\luyf\lifeunderyourfeet.org\en\tools\VZTool\Image\Map\none_mouse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7591" y="3921685"/>
            <a:ext cx="279400" cy="431800"/>
          </a:xfrm>
          <a:prstGeom prst="rect">
            <a:avLst/>
          </a:prstGeom>
          <a:noFill/>
        </p:spPr>
      </p:pic>
      <p:pic>
        <p:nvPicPr>
          <p:cNvPr id="17" name="Picture 3" descr="C:\Projects\Sensor\luyf\lifeunderyourfeet.org\en\tools\VZTool\Image\Map\none_mouse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8590" y="2225708"/>
            <a:ext cx="279400" cy="4318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696411" y="954967"/>
            <a:ext cx="40159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Each Mote: 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Beacons time-state periodically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&lt;moteid, RC #, LC&gt;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Beacon interval~ 30s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Duty-cycle overhead: 0.075%</a:t>
            </a:r>
          </a:p>
        </p:txBody>
      </p:sp>
      <p:pic>
        <p:nvPicPr>
          <p:cNvPr id="21" name="Picture 3" descr="C:\Projects\Sensor\luyf\lifeunderyourfeet.org\en\tools\VZTool\Image\Map\none_mouse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735" y="4918119"/>
            <a:ext cx="279400" cy="431800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3748575" y="4647652"/>
            <a:ext cx="495300" cy="702267"/>
            <a:chOff x="4521558" y="5029200"/>
            <a:chExt cx="495300" cy="702267"/>
          </a:xfrm>
        </p:grpSpPr>
        <p:pic>
          <p:nvPicPr>
            <p:cNvPr id="23" name="Picture 22" descr="index_wireles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1558" y="5029200"/>
              <a:ext cx="495300" cy="371475"/>
            </a:xfrm>
            <a:prstGeom prst="rect">
              <a:avLst/>
            </a:prstGeom>
          </p:spPr>
        </p:pic>
        <p:pic>
          <p:nvPicPr>
            <p:cNvPr id="24" name="Picture 2" descr="C:\Projects\Sensor\luyf\lifeunderyourfeet.org\en\tools\VZTool\Image\Map\full_unselected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21558" y="5299667"/>
              <a:ext cx="279400" cy="431800"/>
            </a:xfrm>
            <a:prstGeom prst="rect">
              <a:avLst/>
            </a:prstGeom>
            <a:noFill/>
          </p:spPr>
        </p:pic>
      </p:grp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072243" y="4195510"/>
          <a:ext cx="1825545" cy="31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172"/>
                <a:gridCol w="348916"/>
                <a:gridCol w="948457"/>
              </a:tblGrid>
              <a:tr h="3159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102400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25"/>
          <p:cNvGrpSpPr/>
          <p:nvPr/>
        </p:nvGrpSpPr>
        <p:grpSpPr>
          <a:xfrm>
            <a:off x="1157591" y="3651218"/>
            <a:ext cx="495300" cy="702267"/>
            <a:chOff x="4521558" y="5029200"/>
            <a:chExt cx="495300" cy="702267"/>
          </a:xfrm>
        </p:grpSpPr>
        <p:pic>
          <p:nvPicPr>
            <p:cNvPr id="27" name="Picture 26" descr="index_wireles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1558" y="5029200"/>
              <a:ext cx="495300" cy="371475"/>
            </a:xfrm>
            <a:prstGeom prst="rect">
              <a:avLst/>
            </a:prstGeom>
          </p:spPr>
        </p:pic>
        <p:pic>
          <p:nvPicPr>
            <p:cNvPr id="28" name="Picture 2" descr="C:\Projects\Sensor\luyf\lifeunderyourfeet.org\en\tools\VZTool\Image\Map\full_unselected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21558" y="5299667"/>
              <a:ext cx="279400" cy="431800"/>
            </a:xfrm>
            <a:prstGeom prst="rect">
              <a:avLst/>
            </a:prstGeom>
            <a:noFill/>
          </p:spPr>
        </p:pic>
      </p:grp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481259" y="3213369"/>
          <a:ext cx="182554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488"/>
                <a:gridCol w="360948"/>
                <a:gridCol w="899109"/>
              </a:tblGrid>
              <a:tr h="2983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3600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9"/>
          <p:cNvGrpSpPr/>
          <p:nvPr/>
        </p:nvGrpSpPr>
        <p:grpSpPr>
          <a:xfrm>
            <a:off x="2198590" y="1955241"/>
            <a:ext cx="495300" cy="702267"/>
            <a:chOff x="4521558" y="5029200"/>
            <a:chExt cx="495300" cy="702267"/>
          </a:xfrm>
        </p:grpSpPr>
        <p:pic>
          <p:nvPicPr>
            <p:cNvPr id="31" name="Picture 30" descr="index_wireles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1558" y="5029200"/>
              <a:ext cx="495300" cy="371475"/>
            </a:xfrm>
            <a:prstGeom prst="rect">
              <a:avLst/>
            </a:prstGeom>
          </p:spPr>
        </p:pic>
        <p:pic>
          <p:nvPicPr>
            <p:cNvPr id="32" name="Picture 2" descr="C:\Projects\Sensor\luyf\lifeunderyourfeet.org\en\tools\VZTool\Image\Map\full_unselected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21558" y="5299667"/>
              <a:ext cx="279400" cy="431800"/>
            </a:xfrm>
            <a:prstGeom prst="rect">
              <a:avLst/>
            </a:prstGeom>
            <a:noFill/>
          </p:spPr>
        </p:pic>
      </p:grp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1522258" y="1517392"/>
          <a:ext cx="182554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501"/>
                <a:gridCol w="360947"/>
                <a:gridCol w="978097"/>
              </a:tblGrid>
              <a:tr h="2983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9600000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744735" y="53859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81112" y="446298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97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77990" y="247284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Anchor Collection – II : Storage</a:t>
            </a:r>
            <a:endParaRPr lang="en-US" dirty="0"/>
          </a:p>
        </p:txBody>
      </p:sp>
      <p:pic>
        <p:nvPicPr>
          <p:cNvPr id="12" name="Picture 3" descr="C:\Projects\Sensor\luyf\lifeunderyourfeet.org\en\tools\VZTool\Image\Map\none_mouse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7591" y="3921685"/>
            <a:ext cx="279400" cy="431800"/>
          </a:xfrm>
          <a:prstGeom prst="rect">
            <a:avLst/>
          </a:prstGeom>
          <a:noFill/>
        </p:spPr>
      </p:pic>
      <p:pic>
        <p:nvPicPr>
          <p:cNvPr id="17" name="Picture 3" descr="C:\Projects\Sensor\luyf\lifeunderyourfeet.org\en\tools\VZTool\Image\Map\none_mouse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8590" y="2225708"/>
            <a:ext cx="279400" cy="431800"/>
          </a:xfrm>
          <a:prstGeom prst="rect">
            <a:avLst/>
          </a:prstGeom>
          <a:noFill/>
        </p:spPr>
      </p:pic>
      <p:pic>
        <p:nvPicPr>
          <p:cNvPr id="21" name="Picture 3" descr="C:\Projects\Sensor\luyf\lifeunderyourfeet.org\en\tools\VZTool\Image\Map\none_mouse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735" y="4918119"/>
            <a:ext cx="279400" cy="431800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3748575" y="4647652"/>
            <a:ext cx="495300" cy="702267"/>
            <a:chOff x="4521558" y="5029200"/>
            <a:chExt cx="495300" cy="702267"/>
          </a:xfrm>
        </p:grpSpPr>
        <p:pic>
          <p:nvPicPr>
            <p:cNvPr id="23" name="Picture 22" descr="index_wireles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1558" y="5029200"/>
              <a:ext cx="495300" cy="371475"/>
            </a:xfrm>
            <a:prstGeom prst="rect">
              <a:avLst/>
            </a:prstGeom>
          </p:spPr>
        </p:pic>
        <p:pic>
          <p:nvPicPr>
            <p:cNvPr id="24" name="Picture 2" descr="C:\Projects\Sensor\luyf\lifeunderyourfeet.org\en\tools\VZTool\Image\Map\full_unselected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21558" y="5299667"/>
              <a:ext cx="279400" cy="431800"/>
            </a:xfrm>
            <a:prstGeom prst="rect">
              <a:avLst/>
            </a:prstGeom>
            <a:noFill/>
          </p:spPr>
        </p:pic>
      </p:grp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072243" y="4195510"/>
          <a:ext cx="1825545" cy="31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172"/>
                <a:gridCol w="348916"/>
                <a:gridCol w="948457"/>
              </a:tblGrid>
              <a:tr h="3159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102800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8" name="Picture 2" descr="C:\Projects\Sensor\luyf\lifeunderyourfeet.org\en\tools\VZTool\Image\Map\full_unselect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7591" y="3921685"/>
            <a:ext cx="279400" cy="431800"/>
          </a:xfrm>
          <a:prstGeom prst="rect">
            <a:avLst/>
          </a:prstGeom>
          <a:noFill/>
        </p:spPr>
      </p:pic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481259" y="3213369"/>
          <a:ext cx="182554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488"/>
                <a:gridCol w="360948"/>
                <a:gridCol w="899109"/>
              </a:tblGrid>
              <a:tr h="2983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3800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040620" y="995583"/>
            <a:ext cx="40793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Each Mote: 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Stays up (30s) after reboot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Listens for announcements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Wakes up periodically (~ 6 hrs)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Stays up (30s)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Listens for announcements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Stores &lt;local, neighbor&gt; anchors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Duty-Cycle : 0.14%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44735" y="53859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77990" y="247284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81112" y="44718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97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L -0.07656 -0.1416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Anchor Collection – III : Global References</a:t>
            </a:r>
            <a:endParaRPr lang="en-US" dirty="0"/>
          </a:p>
        </p:txBody>
      </p:sp>
      <p:pic>
        <p:nvPicPr>
          <p:cNvPr id="12" name="Picture 3" descr="C:\Projects\Sensor\luyf\lifeunderyourfeet.org\en\tools\VZTool\Image\Map\none_mouse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7591" y="3921685"/>
            <a:ext cx="279400" cy="431800"/>
          </a:xfrm>
          <a:prstGeom prst="rect">
            <a:avLst/>
          </a:prstGeom>
          <a:noFill/>
        </p:spPr>
      </p:pic>
      <p:pic>
        <p:nvPicPr>
          <p:cNvPr id="17" name="Picture 3" descr="C:\Projects\Sensor\luyf\lifeunderyourfeet.org\en\tools\VZTool\Image\Map\none_mouse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8590" y="2225708"/>
            <a:ext cx="279400" cy="431800"/>
          </a:xfrm>
          <a:prstGeom prst="rect">
            <a:avLst/>
          </a:prstGeom>
          <a:noFill/>
        </p:spPr>
      </p:pic>
      <p:pic>
        <p:nvPicPr>
          <p:cNvPr id="21" name="Picture 3" descr="C:\Projects\Sensor\luyf\lifeunderyourfeet.org\en\tools\VZTool\Image\Map\none_mouse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735" y="4918119"/>
            <a:ext cx="279400" cy="431800"/>
          </a:xfrm>
          <a:prstGeom prst="rect">
            <a:avLst/>
          </a:prstGeom>
          <a:noFill/>
        </p:spPr>
      </p:pic>
      <p:pic>
        <p:nvPicPr>
          <p:cNvPr id="28" name="Picture 2" descr="C:\Projects\Sensor\luyf\lifeunderyourfeet.org\en\tools\VZTool\Image\Map\full_unselect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591" y="3921685"/>
            <a:ext cx="279400" cy="431800"/>
          </a:xfrm>
          <a:prstGeom prst="rect">
            <a:avLst/>
          </a:prstGeom>
          <a:noFill/>
        </p:spPr>
      </p:pic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481259" y="3213369"/>
          <a:ext cx="182554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488"/>
                <a:gridCol w="360948"/>
                <a:gridCol w="899109"/>
              </a:tblGrid>
              <a:tr h="2983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425895" y="3213369"/>
            <a:ext cx="4551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G-Mote: 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Connected to a global clock source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Beacon its time-state (30s)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Store Global References (6 hrs)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Global clock source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cs typeface="Arial" pitchFamily="34" charset="0"/>
              </a:rPr>
              <a:t>   (GPS, Basestation etc)</a:t>
            </a:r>
          </a:p>
        </p:txBody>
      </p:sp>
      <p:pic>
        <p:nvPicPr>
          <p:cNvPr id="15" name="Picture 14" descr="sat-g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1923" y="2149508"/>
            <a:ext cx="508000" cy="508000"/>
          </a:xfrm>
          <a:prstGeom prst="rect">
            <a:avLst/>
          </a:prstGeom>
        </p:spPr>
      </p:pic>
      <p:pic>
        <p:nvPicPr>
          <p:cNvPr id="16" name="Picture 15" descr="index_wireles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2428" y="1774888"/>
            <a:ext cx="495300" cy="371475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256553" y="1370485"/>
          <a:ext cx="1619370" cy="31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196"/>
                <a:gridCol w="359081"/>
                <a:gridCol w="739093"/>
              </a:tblGrid>
              <a:tr h="3159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102435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6" name="Picture 2" descr="C:\Projects\Sensor\luyf\lifeunderyourfeet.org\en\tools\VZTool\Image\Map\full_unselect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6116" y="2225708"/>
            <a:ext cx="279400" cy="431800"/>
          </a:xfrm>
          <a:prstGeom prst="rect">
            <a:avLst/>
          </a:prstGeom>
          <a:noFill/>
        </p:spPr>
      </p:pic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3202115" y="2188276"/>
          <a:ext cx="193215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348"/>
                <a:gridCol w="263132"/>
                <a:gridCol w="1202674"/>
              </a:tblGrid>
              <a:tr h="3159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102455, 1217351879 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081112" y="446298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97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44735" y="53859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5156 0.3210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Wireless Sensor Networks (WSNs)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105400" cy="51816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 Network of Nodes + Sensors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Nodes </a:t>
            </a:r>
          </a:p>
          <a:p>
            <a:pPr lvl="1"/>
            <a:r>
              <a:rPr lang="en-US" dirty="0" smtClean="0"/>
              <a:t>Radio (~ 30m)</a:t>
            </a:r>
          </a:p>
          <a:p>
            <a:pPr lvl="1"/>
            <a:r>
              <a:rPr lang="en-US" dirty="0" smtClean="0"/>
              <a:t>Microcontroller (16 bit, 10kB RAM)</a:t>
            </a:r>
          </a:p>
          <a:p>
            <a:pPr lvl="1"/>
            <a:r>
              <a:rPr lang="en-US" dirty="0" smtClean="0"/>
              <a:t>1 MB External Flash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Expansion board (4 external sensors)</a:t>
            </a:r>
          </a:p>
          <a:p>
            <a:pPr lvl="1"/>
            <a:r>
              <a:rPr lang="en-US" dirty="0" smtClean="0"/>
              <a:t>Battery Operated (~ 19 Ah)</a:t>
            </a:r>
          </a:p>
          <a:p>
            <a:pPr lvl="1"/>
            <a:r>
              <a:rPr lang="en-US" dirty="0" smtClean="0"/>
              <a:t>Programming environment (</a:t>
            </a:r>
            <a:r>
              <a:rPr lang="en-US" dirty="0" err="1" smtClean="0"/>
              <a:t>TinyOS</a:t>
            </a:r>
            <a:r>
              <a:rPr lang="en-US" dirty="0" smtClean="0"/>
              <a:t>, </a:t>
            </a:r>
            <a:r>
              <a:rPr lang="en-US" dirty="0" err="1" smtClean="0"/>
              <a:t>nesC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2536" name="Picture 8" descr="http://farm5.staticflickr.com/4059/4714594139_0b8c94e96a_b.jpg"/>
          <p:cNvPicPr>
            <a:picLocks noChangeAspect="1" noChangeArrowheads="1"/>
          </p:cNvPicPr>
          <p:nvPr/>
        </p:nvPicPr>
        <p:blipFill>
          <a:blip r:embed="rId2" cstate="print"/>
          <a:srcRect l="25749" t="23698" r="20931" b="11458"/>
          <a:stretch>
            <a:fillRect/>
          </a:stretch>
        </p:blipFill>
        <p:spPr bwMode="auto">
          <a:xfrm>
            <a:off x="5334000" y="2971800"/>
            <a:ext cx="3467080" cy="3162312"/>
          </a:xfrm>
          <a:prstGeom prst="rect">
            <a:avLst/>
          </a:prstGeom>
          <a:noFill/>
        </p:spPr>
      </p:pic>
      <p:pic>
        <p:nvPicPr>
          <p:cNvPr id="22538" name="Picture 10" descr="http://www.lifeunderyourfeet.org/en/gallery/Equipment/images/allin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051560"/>
            <a:ext cx="2540000" cy="1691640"/>
          </a:xfrm>
          <a:prstGeom prst="rect">
            <a:avLst/>
          </a:prstGeom>
          <a:noFill/>
        </p:spPr>
      </p:pic>
      <p:pic>
        <p:nvPicPr>
          <p:cNvPr id="22542" name="Picture 14" descr="http://www.cse.wustl.edu/~gwh2/equipment/tmote-sky-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762000"/>
            <a:ext cx="2381250" cy="1543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val 72"/>
          <p:cNvSpPr/>
          <p:nvPr/>
        </p:nvSpPr>
        <p:spPr>
          <a:xfrm>
            <a:off x="5842534" y="5089358"/>
            <a:ext cx="914400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43-5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(B)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183907" y="4357838"/>
            <a:ext cx="914400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97-7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(A)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934326" y="1342285"/>
            <a:ext cx="914400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28-4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(G)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183907" y="4357838"/>
            <a:ext cx="914400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97-7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(A)</a:t>
            </a:r>
          </a:p>
        </p:txBody>
      </p:sp>
      <p:sp>
        <p:nvSpPr>
          <p:cNvPr id="75" name="Oval 74"/>
          <p:cNvSpPr/>
          <p:nvPr/>
        </p:nvSpPr>
        <p:spPr>
          <a:xfrm>
            <a:off x="5842534" y="5089358"/>
            <a:ext cx="914400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43-5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(B)</a:t>
            </a:r>
          </a:p>
        </p:txBody>
      </p:sp>
      <p:sp>
        <p:nvSpPr>
          <p:cNvPr id="40" name="Oval 39"/>
          <p:cNvSpPr/>
          <p:nvPr/>
        </p:nvSpPr>
        <p:spPr>
          <a:xfrm>
            <a:off x="3934326" y="1342285"/>
            <a:ext cx="914400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28-4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(G)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Reconstruction </a:t>
            </a:r>
            <a:r>
              <a:rPr lang="en-US" sz="2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(outside the network)</a:t>
            </a:r>
            <a:endParaRPr 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5" name="Picture 54" descr="sat-g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8358" y="1113677"/>
            <a:ext cx="508000" cy="5080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848726" y="1252345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&lt;Global Fit&gt;</a:t>
            </a:r>
            <a:endParaRPr lang="en-US" dirty="0"/>
          </a:p>
        </p:txBody>
      </p:sp>
      <p:cxnSp>
        <p:nvCxnSpPr>
          <p:cNvPr id="61" name="Straight Connector 60"/>
          <p:cNvCxnSpPr>
            <a:stCxn id="5" idx="7"/>
            <a:endCxn id="40" idx="3"/>
          </p:cNvCxnSpPr>
          <p:nvPr/>
        </p:nvCxnSpPr>
        <p:spPr>
          <a:xfrm rot="5400000" flipH="1" flipV="1">
            <a:off x="1831829" y="2255342"/>
            <a:ext cx="2368975" cy="210384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5" idx="6"/>
            <a:endCxn id="73" idx="2"/>
          </p:cNvCxnSpPr>
          <p:nvPr/>
        </p:nvCxnSpPr>
        <p:spPr>
          <a:xfrm>
            <a:off x="2098307" y="4815038"/>
            <a:ext cx="3744227" cy="73152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0" idx="5"/>
            <a:endCxn id="73" idx="0"/>
          </p:cNvCxnSpPr>
          <p:nvPr/>
        </p:nvCxnSpPr>
        <p:spPr>
          <a:xfrm rot="16200000" flipH="1">
            <a:off x="4023982" y="2813606"/>
            <a:ext cx="2966584" cy="158491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 rot="18547024">
            <a:off x="2428652" y="282761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χ</a:t>
            </a:r>
            <a:r>
              <a:rPr lang="en-US" dirty="0" smtClean="0"/>
              <a:t> = 2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 rot="667809">
            <a:off x="3173806" y="525991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χ</a:t>
            </a:r>
            <a:r>
              <a:rPr lang="en-US" dirty="0" smtClean="0"/>
              <a:t> = 2.5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 rot="3598113">
            <a:off x="5531133" y="311425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χ</a:t>
            </a:r>
            <a:r>
              <a:rPr lang="en-US" dirty="0" smtClean="0"/>
              <a:t> = 7</a:t>
            </a:r>
            <a:endParaRPr lang="en-US" dirty="0"/>
          </a:p>
        </p:txBody>
      </p:sp>
      <p:cxnSp>
        <p:nvCxnSpPr>
          <p:cNvPr id="76" name="Straight Connector 75"/>
          <p:cNvCxnSpPr/>
          <p:nvPr/>
        </p:nvCxnSpPr>
        <p:spPr>
          <a:xfrm rot="5400000" flipH="1" flipV="1">
            <a:off x="1815781" y="2263358"/>
            <a:ext cx="2368975" cy="210384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75" idx="0"/>
            <a:endCxn id="40" idx="5"/>
          </p:cNvCxnSpPr>
          <p:nvPr/>
        </p:nvCxnSpPr>
        <p:spPr>
          <a:xfrm rot="16200000" flipV="1">
            <a:off x="4023983" y="2813606"/>
            <a:ext cx="2966584" cy="158491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74" idx="6"/>
            <a:endCxn id="75" idx="2"/>
          </p:cNvCxnSpPr>
          <p:nvPr/>
        </p:nvCxnSpPr>
        <p:spPr>
          <a:xfrm>
            <a:off x="2098307" y="4815038"/>
            <a:ext cx="3744227" cy="73152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88333" y="5361892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&lt;Global Fit&gt;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796884" y="6139751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&lt;Global Fit&gt;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40" grpId="0" animBg="1"/>
      <p:bldP spid="70" grpId="0"/>
      <p:bldP spid="71" grpId="0"/>
      <p:bldP spid="7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89" y="890338"/>
            <a:ext cx="8781715" cy="2153651"/>
          </a:xfrm>
          <a:solidFill>
            <a:schemeClr val="bg1">
              <a:alpha val="38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Yield: </a:t>
            </a:r>
          </a:p>
          <a:p>
            <a:pPr>
              <a:buNone/>
            </a:pPr>
            <a:r>
              <a:rPr lang="en-US" sz="2600" dirty="0" smtClean="0"/>
              <a:t>	Fraction of samples assigned timestamps (%)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Average PPM Error: </a:t>
            </a:r>
          </a:p>
          <a:p>
            <a:pPr>
              <a:buNone/>
            </a:pPr>
            <a:r>
              <a:rPr lang="en-US" sz="2600" dirty="0" smtClean="0"/>
              <a:t>    PPM Error per measurement:</a:t>
            </a:r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endParaRPr lang="en-US" sz="2600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350" y="2383754"/>
            <a:ext cx="170878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68448" y="3561349"/>
            <a:ext cx="8808656" cy="2153651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itchFamily="34" charset="0"/>
              </a:rPr>
              <a:t>Duty Cycle Overhead: </a:t>
            </a:r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itchFamily="34" charset="0"/>
              </a:rPr>
              <a:t>	Fraction of time radio was on (%)</a:t>
            </a:r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" pitchFamily="2" charset="2"/>
              <a:buNone/>
              <a:tabLst/>
              <a:defRPr/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Gill Sans MT" pitchFamily="34" charset="0"/>
            </a:endParaRPr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itchFamily="34" charset="0"/>
              </a:rPr>
              <a:t>Space Overhead: </a:t>
            </a:r>
          </a:p>
          <a:p>
            <a:pPr marL="342900" marR="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itchFamily="34" charset="0"/>
              </a:rPr>
              <a:t>     Fraction of space used to store anchors (%)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Wingdings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Wingdings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60000"/>
              <a:buFont typeface="Wingdings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bs_pp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279" y="738729"/>
            <a:ext cx="8613175" cy="5916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Simulation: </a:t>
            </a:r>
            <a:r>
              <a:rPr lang="en-US" sz="2800" dirty="0" smtClean="0"/>
              <a:t>Missing Global Clock Source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800295" y="4882718"/>
            <a:ext cx="1784412" cy="639193"/>
          </a:xfrm>
          <a:prstGeom prst="rect">
            <a:avLst/>
          </a:prstGeom>
          <a:noFill/>
          <a:ln w="25400"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9606" y="1178966"/>
            <a:ext cx="2839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Simulation Period : 1 Year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Simulation: </a:t>
            </a:r>
            <a:r>
              <a:rPr lang="en-US" sz="2800" dirty="0" smtClean="0"/>
              <a:t>Wake Up Interval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059137" y="5521911"/>
            <a:ext cx="5721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Anchor collection rate should be significantly faster than the rate of reboots</a:t>
            </a:r>
          </a:p>
        </p:txBody>
      </p:sp>
      <p:pic>
        <p:nvPicPr>
          <p:cNvPr id="10" name="Picture 9" descr="dloss_wakeu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9262" y="805725"/>
            <a:ext cx="6500238" cy="447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Simulation:</a:t>
            </a:r>
            <a:r>
              <a:rPr lang="en-US" sz="2800" dirty="0" smtClean="0"/>
              <a:t> Segments to anchor with</a:t>
            </a:r>
            <a:endParaRPr lang="en-US" sz="2800" dirty="0"/>
          </a:p>
        </p:txBody>
      </p:sp>
      <p:grpSp>
        <p:nvGrpSpPr>
          <p:cNvPr id="3" name="Group 8"/>
          <p:cNvGrpSpPr/>
          <p:nvPr/>
        </p:nvGrpSpPr>
        <p:grpSpPr>
          <a:xfrm>
            <a:off x="2050649" y="902841"/>
            <a:ext cx="5020933" cy="5415193"/>
            <a:chOff x="2050649" y="902841"/>
            <a:chExt cx="5020933" cy="541519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0649" y="902841"/>
              <a:ext cx="5017770" cy="2594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59527" y="3631984"/>
              <a:ext cx="5012055" cy="268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Olin Deployment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5390" y="5840049"/>
            <a:ext cx="878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- 19 Motes             - 21 Day Deployment        - 62 segments       - One Global clock mote</a:t>
            </a:r>
          </a:p>
          <a:p>
            <a:endParaRPr lang="en-US" dirty="0" smtClean="0"/>
          </a:p>
        </p:txBody>
      </p:sp>
      <p:pic>
        <p:nvPicPr>
          <p:cNvPr id="6" name="Picture 5" descr="OlinTop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2153" y="810921"/>
            <a:ext cx="6537974" cy="5052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Deployment Accuracy</a:t>
            </a:r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16" y="916289"/>
            <a:ext cx="5183505" cy="267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8358" y="3870960"/>
            <a:ext cx="5137785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Naïve Yield Vs Phoenix Yield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48844" y="5627132"/>
            <a:ext cx="315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  <a:cs typeface="Arial" pitchFamily="34" charset="0"/>
              </a:rPr>
              <a:t>Phoenix Yield: 99.5%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Gill Sans MT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759" y="1019176"/>
            <a:ext cx="7046595" cy="43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2305051"/>
          </a:xfrm>
          <a:solidFill>
            <a:srgbClr val="29486D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Data Driven</a:t>
            </a:r>
            <a:b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Data Collection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Cub Hill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685800"/>
            <a:ext cx="7130500" cy="55099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WSNs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Non Intrusive</a:t>
            </a:r>
          </a:p>
          <a:p>
            <a:endParaRPr lang="en-US" dirty="0" smtClean="0"/>
          </a:p>
          <a:p>
            <a:r>
              <a:rPr lang="en-US" dirty="0" smtClean="0"/>
              <a:t>Continuous collection of data</a:t>
            </a:r>
          </a:p>
          <a:p>
            <a:endParaRPr lang="en-US" dirty="0" smtClean="0"/>
          </a:p>
          <a:p>
            <a:r>
              <a:rPr lang="en-US" dirty="0" smtClean="0"/>
              <a:t>Data </a:t>
            </a:r>
            <a:r>
              <a:rPr lang="en-US" dirty="0" smtClean="0"/>
              <a:t>collection at varying </a:t>
            </a:r>
            <a:r>
              <a:rPr lang="en-US" dirty="0" smtClean="0"/>
              <a:t>temporal and spatial scales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Reduction </a:t>
            </a:r>
            <a:r>
              <a:rPr lang="en-US" dirty="0" smtClean="0"/>
              <a:t>in </a:t>
            </a:r>
            <a:r>
              <a:rPr lang="en-US" dirty="0" smtClean="0"/>
              <a:t>manual labor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Ability to reprogram network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Spatiotemporal Correlations</a:t>
            </a:r>
            <a:endParaRPr lang="en-US" dirty="0"/>
          </a:p>
        </p:txBody>
      </p:sp>
      <p:pic>
        <p:nvPicPr>
          <p:cNvPr id="4" name="Picture 3" descr="cubhill_data.png"/>
          <p:cNvPicPr>
            <a:picLocks noChangeAspect="1"/>
          </p:cNvPicPr>
          <p:nvPr/>
        </p:nvPicPr>
        <p:blipFill>
          <a:blip r:embed="rId2" cstate="print"/>
          <a:srcRect l="4167" r="5000"/>
          <a:stretch>
            <a:fillRect/>
          </a:stretch>
        </p:blipFill>
        <p:spPr>
          <a:xfrm>
            <a:off x="457200" y="1066800"/>
            <a:ext cx="8305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in Data Transfers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838200"/>
            <a:ext cx="5705475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9000"/>
            <a:ext cx="567690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33853" y="3505200"/>
            <a:ext cx="31101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Bulk Download Every 12 hours</a:t>
            </a:r>
          </a:p>
          <a:p>
            <a:endParaRPr lang="en-US" dirty="0" smtClean="0">
              <a:latin typeface="Gill Sans MT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Gill Sans MT" pitchFamily="34" charset="0"/>
              </a:rPr>
              <a:t> Summary Information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Gill Sans MT" pitchFamily="34" charset="0"/>
              </a:rPr>
              <a:t> </a:t>
            </a:r>
            <a:r>
              <a:rPr lang="en-US" dirty="0" smtClean="0">
                <a:latin typeface="Gill Sans MT" pitchFamily="34" charset="0"/>
              </a:rPr>
              <a:t>Measurement Data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Gill Sans MT" pitchFamily="34" charset="0"/>
              </a:rPr>
              <a:t> </a:t>
            </a:r>
            <a:r>
              <a:rPr lang="en-US" dirty="0" smtClean="0">
                <a:latin typeface="Gill Sans MT" pitchFamily="34" charset="0"/>
              </a:rPr>
              <a:t>Link Information</a:t>
            </a:r>
          </a:p>
          <a:p>
            <a:pPr>
              <a:buFont typeface="Wingdings" pitchFamily="2" charset="2"/>
              <a:buChar char="§"/>
            </a:pPr>
            <a:endParaRPr lang="en-US" dirty="0" smtClean="0">
              <a:latin typeface="Gill Sans MT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Gill Sans MT" pitchFamily="34" charset="0"/>
              </a:rPr>
              <a:t> Cub Hill duty cycle : 3%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Download </a:t>
            </a:r>
            <a:r>
              <a:rPr lang="en-US" dirty="0" smtClean="0"/>
              <a:t>data from everyone is expensive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Could the amount of downloaded data be reduced without sacrificing information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Motivating Example</a:t>
            </a:r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41997"/>
            <a:ext cx="8361045" cy="428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5181600"/>
            <a:ext cx="5853969" cy="99682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Informative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839200" cy="2514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Some locations are more informative than others</a:t>
            </a:r>
          </a:p>
          <a:p>
            <a:endParaRPr lang="en-US" dirty="0" smtClean="0"/>
          </a:p>
          <a:p>
            <a:r>
              <a:rPr lang="en-US" dirty="0" smtClean="0"/>
              <a:t>Pick locations that are able to predict values at other locations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038600"/>
            <a:ext cx="6446520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5562600"/>
            <a:ext cx="6571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Gill Sans MT" pitchFamily="34" charset="0"/>
              </a:rPr>
              <a:t>Andreas Krause, </a:t>
            </a:r>
            <a:r>
              <a:rPr lang="en-US" sz="1000" dirty="0" err="1" smtClean="0">
                <a:latin typeface="Gill Sans MT" pitchFamily="34" charset="0"/>
              </a:rPr>
              <a:t>Ajit</a:t>
            </a:r>
            <a:r>
              <a:rPr lang="en-US" sz="1000" dirty="0" smtClean="0">
                <a:latin typeface="Gill Sans MT" pitchFamily="34" charset="0"/>
              </a:rPr>
              <a:t> Singh, Carlos </a:t>
            </a:r>
            <a:r>
              <a:rPr lang="en-US" sz="1000" dirty="0" err="1" smtClean="0">
                <a:latin typeface="Gill Sans MT" pitchFamily="34" charset="0"/>
              </a:rPr>
              <a:t>Guestrin</a:t>
            </a:r>
            <a:r>
              <a:rPr lang="en-US" sz="1000" dirty="0" smtClean="0">
                <a:latin typeface="Gill Sans MT" pitchFamily="34" charset="0"/>
              </a:rPr>
              <a:t>, "Near-Optimal Sensor Placements in Gaussian Processes: </a:t>
            </a:r>
            <a:endParaRPr lang="en-US" sz="1000" dirty="0" smtClean="0">
              <a:latin typeface="Gill Sans MT" pitchFamily="34" charset="0"/>
            </a:endParaRPr>
          </a:p>
          <a:p>
            <a:r>
              <a:rPr lang="en-US" sz="1000" dirty="0" smtClean="0">
                <a:latin typeface="Gill Sans MT" pitchFamily="34" charset="0"/>
              </a:rPr>
              <a:t>Theory</a:t>
            </a:r>
            <a:r>
              <a:rPr lang="en-US" sz="1000" dirty="0" smtClean="0">
                <a:latin typeface="Gill Sans MT" pitchFamily="34" charset="0"/>
              </a:rPr>
              <a:t>, Efficient Algorithms and Empirical Studies", </a:t>
            </a:r>
            <a:r>
              <a:rPr lang="en-US" sz="1000" i="1" dirty="0" smtClean="0">
                <a:latin typeface="Gill Sans MT" pitchFamily="34" charset="0"/>
              </a:rPr>
              <a:t>In Journal of Machine Learning Research (JMLR)</a:t>
            </a:r>
            <a:r>
              <a:rPr lang="en-US" sz="1000" dirty="0" smtClean="0">
                <a:latin typeface="Gill Sans MT" pitchFamily="34" charset="0"/>
              </a:rPr>
              <a:t>, vol. 9, pp. 235-284, 2008</a:t>
            </a:r>
            <a:endParaRPr lang="en-US" sz="1000" dirty="0"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Methodology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209800" y="1295400"/>
            <a:ext cx="3733800" cy="4572000"/>
            <a:chOff x="1066800" y="1447800"/>
            <a:chExt cx="3733800" cy="4572000"/>
          </a:xfrm>
        </p:grpSpPr>
        <p:sp>
          <p:nvSpPr>
            <p:cNvPr id="4" name="Rectangle 3"/>
            <p:cNvSpPr/>
            <p:nvPr/>
          </p:nvSpPr>
          <p:spPr>
            <a:xfrm>
              <a:off x="1905000" y="1447800"/>
              <a:ext cx="2895600" cy="685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Collect Data from </a:t>
              </a:r>
              <a:r>
                <a:rPr lang="en-US" b="1" i="1" dirty="0" smtClean="0">
                  <a:solidFill>
                    <a:schemeClr val="tx1"/>
                  </a:solidFill>
                  <a:latin typeface="Gill Sans MT" pitchFamily="34" charset="0"/>
                </a:rPr>
                <a:t>U</a:t>
              </a:r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 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f</a:t>
              </a:r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or  T</a:t>
              </a:r>
              <a:r>
                <a:rPr lang="en-US" baseline="-25000" dirty="0" smtClean="0">
                  <a:solidFill>
                    <a:schemeClr val="tx1"/>
                  </a:solidFill>
                  <a:latin typeface="Gill Sans MT" pitchFamily="34" charset="0"/>
                </a:rPr>
                <a:t>train</a:t>
              </a:r>
              <a:endParaRPr lang="en-US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05000" y="2590800"/>
              <a:ext cx="2895600" cy="685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Find Informative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Set (</a:t>
              </a:r>
              <a:r>
                <a:rPr lang="en-US" b="1" i="1" dirty="0" smtClean="0">
                  <a:solidFill>
                    <a:schemeClr val="tx1"/>
                  </a:solidFill>
                  <a:latin typeface="Gill Sans MT" pitchFamily="34" charset="0"/>
                </a:rPr>
                <a:t>S</a:t>
              </a:r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)</a:t>
              </a:r>
              <a:endParaRPr lang="en-US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05000" y="3733800"/>
              <a:ext cx="2895600" cy="685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Selectively Collect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f</a:t>
              </a:r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rom </a:t>
              </a:r>
              <a:r>
                <a:rPr lang="en-US" b="1" i="1" dirty="0" smtClean="0">
                  <a:solidFill>
                    <a:schemeClr val="tx1"/>
                  </a:solidFill>
                  <a:latin typeface="Gill Sans MT" pitchFamily="34" charset="0"/>
                </a:rPr>
                <a:t>S </a:t>
              </a:r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for T</a:t>
              </a:r>
              <a:r>
                <a:rPr lang="en-US" baseline="-25000" dirty="0" smtClean="0">
                  <a:solidFill>
                    <a:schemeClr val="tx1"/>
                  </a:solidFill>
                  <a:latin typeface="Gill Sans MT" pitchFamily="34" charset="0"/>
                </a:rPr>
                <a:t>test</a:t>
              </a:r>
              <a:endParaRPr lang="en-US" baseline="-25000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905000" y="4876800"/>
              <a:ext cx="2895600" cy="685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Reconstruct for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Gill Sans MT" pitchFamily="34" charset="0"/>
                </a:rPr>
                <a:t>Set </a:t>
              </a:r>
              <a:r>
                <a:rPr lang="en-US" b="1" i="1" dirty="0" smtClean="0">
                  <a:solidFill>
                    <a:schemeClr val="tx1"/>
                  </a:solidFill>
                  <a:latin typeface="Gill Sans MT" pitchFamily="34" charset="0"/>
                </a:rPr>
                <a:t>U \ S    </a:t>
              </a:r>
              <a:endParaRPr lang="en-US" b="1" i="1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276600" y="2133600"/>
              <a:ext cx="0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276600" y="3276600"/>
              <a:ext cx="0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276600" y="4419600"/>
              <a:ext cx="0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1066800" y="1828800"/>
              <a:ext cx="2209800" cy="4191000"/>
              <a:chOff x="1066800" y="1828800"/>
              <a:chExt cx="2209800" cy="4191000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3276600" y="5562600"/>
                <a:ext cx="0" cy="457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1066800" y="6019800"/>
                <a:ext cx="22098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066800" y="1828800"/>
                <a:ext cx="0" cy="4191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1066800" y="1828800"/>
                <a:ext cx="76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Compare with Random</a:t>
            </a:r>
            <a:endParaRPr lang="en-US" dirty="0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406640" cy="409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</a:t>
            </a:r>
            <a:r>
              <a:rPr lang="en-US" dirty="0" smtClean="0"/>
              <a:t>T</a:t>
            </a:r>
            <a:r>
              <a:rPr lang="en-US" dirty="0" smtClean="0"/>
              <a:t>est </a:t>
            </a:r>
            <a:r>
              <a:rPr lang="en-US" dirty="0" smtClean="0"/>
              <a:t>P</a:t>
            </a:r>
            <a:r>
              <a:rPr lang="en-US" dirty="0" smtClean="0"/>
              <a:t>eriod</a:t>
            </a:r>
            <a:endParaRPr lang="en-US" dirty="0"/>
          </a:p>
        </p:txBody>
      </p:sp>
      <p:pic>
        <p:nvPicPr>
          <p:cNvPr id="6" name="Picture 5" descr="test_period_impact.png"/>
          <p:cNvPicPr>
            <a:picLocks noChangeAspect="1"/>
          </p:cNvPicPr>
          <p:nvPr/>
        </p:nvPicPr>
        <p:blipFill>
          <a:blip r:embed="rId2" cstate="print"/>
          <a:srcRect l="7312" t="5555" r="8986" b="4444"/>
          <a:stretch>
            <a:fillRect/>
          </a:stretch>
        </p:blipFill>
        <p:spPr>
          <a:xfrm>
            <a:off x="1524000" y="990600"/>
            <a:ext cx="5994658" cy="4855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Error Pattern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762000"/>
            <a:ext cx="5105400" cy="5257486"/>
            <a:chOff x="457200" y="762000"/>
            <a:chExt cx="5105400" cy="5257486"/>
          </a:xfrm>
        </p:grpSpPr>
        <p:pic>
          <p:nvPicPr>
            <p:cNvPr id="4" name="Picture 3" descr="periodic_95th_error.png"/>
            <p:cNvPicPr>
              <a:picLocks noChangeAspect="1"/>
            </p:cNvPicPr>
            <p:nvPr/>
          </p:nvPicPr>
          <p:blipFill>
            <a:blip r:embed="rId2" cstate="print"/>
            <a:srcRect l="5179" t="2678" r="9374" b="3602"/>
            <a:stretch>
              <a:fillRect/>
            </a:stretch>
          </p:blipFill>
          <p:spPr>
            <a:xfrm>
              <a:off x="457200" y="762000"/>
              <a:ext cx="5029200" cy="2667000"/>
            </a:xfrm>
            <a:prstGeom prst="rect">
              <a:avLst/>
            </a:prstGeom>
          </p:spPr>
        </p:pic>
        <p:pic>
          <p:nvPicPr>
            <p:cNvPr id="5" name="Picture 4" descr="soil_moisture.png"/>
            <p:cNvPicPr>
              <a:picLocks noChangeAspect="1"/>
            </p:cNvPicPr>
            <p:nvPr/>
          </p:nvPicPr>
          <p:blipFill>
            <a:blip r:embed="rId3" cstate="print"/>
            <a:srcRect l="5139" r="8788"/>
            <a:stretch>
              <a:fillRect/>
            </a:stretch>
          </p:blipFill>
          <p:spPr>
            <a:xfrm>
              <a:off x="457200" y="3505200"/>
              <a:ext cx="5105400" cy="251428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334000" y="3276600"/>
            <a:ext cx="363593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>
                <a:latin typeface="Gill Sans MT" pitchFamily="34" charset="0"/>
              </a:rPr>
              <a:t>Observations</a:t>
            </a:r>
          </a:p>
          <a:p>
            <a:pPr marL="342900" indent="-342900"/>
            <a:endParaRPr lang="en-US" dirty="0" smtClean="0">
              <a:latin typeface="Gill Sans MT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Gill Sans MT" pitchFamily="34" charset="0"/>
              </a:rPr>
              <a:t>High Reconstruction error </a:t>
            </a:r>
            <a:br>
              <a:rPr lang="en-US" dirty="0" smtClean="0">
                <a:latin typeface="Gill Sans MT" pitchFamily="34" charset="0"/>
              </a:rPr>
            </a:br>
            <a:r>
              <a:rPr lang="en-US" dirty="0" smtClean="0">
                <a:latin typeface="Gill Sans MT" pitchFamily="34" charset="0"/>
              </a:rPr>
              <a:t>for period after rain event</a:t>
            </a:r>
          </a:p>
          <a:p>
            <a:pPr marL="342900" indent="-342900">
              <a:buAutoNum type="arabicPeriod"/>
            </a:pPr>
            <a:endParaRPr lang="en-US" dirty="0" smtClean="0">
              <a:latin typeface="Gill Sans MT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Gill Sans MT" pitchFamily="34" charset="0"/>
              </a:rPr>
              <a:t>Error grows as test period grows</a:t>
            </a:r>
          </a:p>
          <a:p>
            <a:pPr marL="342900" indent="-342900">
              <a:buAutoNum type="arabicPeriod"/>
            </a:pPr>
            <a:endParaRPr lang="en-US" dirty="0" smtClean="0">
              <a:latin typeface="Gill Sans MT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Gill Sans MT" pitchFamily="34" charset="0"/>
              </a:rPr>
              <a:t>Small number of locations with</a:t>
            </a:r>
          </a:p>
          <a:p>
            <a:pPr marL="342900" indent="-342900"/>
            <a:r>
              <a:rPr lang="en-US" dirty="0" smtClean="0">
                <a:latin typeface="Gill Sans MT" pitchFamily="34" charset="0"/>
              </a:rPr>
              <a:t> </a:t>
            </a:r>
            <a:r>
              <a:rPr lang="en-US" dirty="0" smtClean="0">
                <a:latin typeface="Gill Sans MT" pitchFamily="34" charset="0"/>
              </a:rPr>
              <a:t>	large errors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Update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Send hourly snapshots / updates</a:t>
            </a:r>
          </a:p>
          <a:p>
            <a:endParaRPr lang="en-US" dirty="0" smtClean="0"/>
          </a:p>
          <a:p>
            <a:r>
              <a:rPr lang="en-US" dirty="0" smtClean="0"/>
              <a:t>Discover high error locations</a:t>
            </a:r>
          </a:p>
          <a:p>
            <a:pPr lvl="1"/>
            <a:r>
              <a:rPr lang="en-US" dirty="0" smtClean="0"/>
              <a:t>Use hourly snapshots to compute prediction errors at each location</a:t>
            </a:r>
          </a:p>
          <a:p>
            <a:pPr lvl="1"/>
            <a:r>
              <a:rPr lang="en-US" dirty="0" smtClean="0"/>
              <a:t>If more than </a:t>
            </a:r>
            <a:r>
              <a:rPr lang="el-GR" dirty="0" smtClean="0"/>
              <a:t>ε</a:t>
            </a:r>
            <a:r>
              <a:rPr lang="en-US" dirty="0" smtClean="0"/>
              <a:t>% of prediction have error of </a:t>
            </a:r>
            <a:r>
              <a:rPr lang="el-GR" dirty="0" smtClean="0"/>
              <a:t>δ</a:t>
            </a:r>
            <a:r>
              <a:rPr lang="en-US" dirty="0" smtClean="0"/>
              <a:t> or greater </a:t>
            </a:r>
          </a:p>
          <a:p>
            <a:pPr lvl="1">
              <a:buNone/>
            </a:pPr>
            <a:r>
              <a:rPr lang="en-US" dirty="0" smtClean="0"/>
              <a:t>     (E.g. </a:t>
            </a:r>
            <a:r>
              <a:rPr lang="el-GR" dirty="0" smtClean="0"/>
              <a:t>ε</a:t>
            </a:r>
            <a:r>
              <a:rPr lang="en-US" dirty="0" smtClean="0"/>
              <a:t> = 95%, </a:t>
            </a:r>
            <a:r>
              <a:rPr lang="el-GR" dirty="0" smtClean="0"/>
              <a:t>δ</a:t>
            </a:r>
            <a:r>
              <a:rPr lang="en-US" dirty="0" smtClean="0"/>
              <a:t> = 0.5 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If above true, mark location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Downloaded high error locations </a:t>
            </a:r>
          </a:p>
          <a:p>
            <a:endParaRPr lang="en-US" dirty="0" smtClean="0"/>
          </a:p>
          <a:p>
            <a:r>
              <a:rPr lang="en-US" dirty="0" smtClean="0"/>
              <a:t>Detect event and retrain after detecting event</a:t>
            </a:r>
          </a:p>
          <a:p>
            <a:pPr lvl="1"/>
            <a:r>
              <a:rPr lang="en-US" dirty="0" smtClean="0"/>
              <a:t>Download from all instrumented locations</a:t>
            </a:r>
          </a:p>
          <a:p>
            <a:pPr lvl="1"/>
            <a:r>
              <a:rPr lang="en-US" dirty="0" err="1" smtClean="0"/>
              <a:t>Recompute</a:t>
            </a:r>
            <a:r>
              <a:rPr lang="en-US" dirty="0" smtClean="0"/>
              <a:t> the working set of informative locations.</a:t>
            </a:r>
            <a:endParaRPr lang="en-US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Life Under Your Feet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4343400" cy="52117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JHU Collaboration</a:t>
            </a:r>
          </a:p>
          <a:p>
            <a:pPr lvl="1"/>
            <a:r>
              <a:rPr lang="en-US" sz="1600" dirty="0" smtClean="0"/>
              <a:t>Computer Science</a:t>
            </a:r>
          </a:p>
          <a:p>
            <a:pPr lvl="1"/>
            <a:r>
              <a:rPr lang="en-US" sz="1600" dirty="0" smtClean="0"/>
              <a:t>Earth and Planetary Sciences</a:t>
            </a:r>
          </a:p>
          <a:p>
            <a:pPr lvl="1"/>
            <a:r>
              <a:rPr lang="en-US" sz="1600" dirty="0" smtClean="0"/>
              <a:t>Physics and Astronomy</a:t>
            </a:r>
            <a:endParaRPr lang="en-US" sz="16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Understand </a:t>
            </a:r>
            <a:r>
              <a:rPr lang="en-US" sz="2400" dirty="0" smtClean="0"/>
              <a:t>spatial and temporal heterogeneity of soil ecosystems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Correlate </a:t>
            </a:r>
            <a:r>
              <a:rPr lang="en-US" sz="2400" dirty="0" smtClean="0"/>
              <a:t>ecology </a:t>
            </a:r>
            <a:r>
              <a:rPr lang="en-US" sz="2400" dirty="0" smtClean="0"/>
              <a:t>data with environmental variables (E.g. Soil Temperature)</a:t>
            </a:r>
          </a:p>
          <a:p>
            <a:endParaRPr lang="en-US" sz="2400" dirty="0" smtClean="0"/>
          </a:p>
        </p:txBody>
      </p:sp>
      <p:pic>
        <p:nvPicPr>
          <p:cNvPr id="1030" name="Picture 6" descr="\\.PSF\XPShared\Documents\work\eScience\img\SensorFie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3683000"/>
            <a:ext cx="1447800" cy="19304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4790" y="853190"/>
            <a:ext cx="29908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C:\Projects\Sensor\docs\Images.and.Plots\JugbayPoster\Three little Box T. Hatchlings_2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9205" y="3703820"/>
            <a:ext cx="254424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vent_driven_downloads_absolute_error.png"/>
          <p:cNvPicPr>
            <a:picLocks noChangeAspect="1"/>
          </p:cNvPicPr>
          <p:nvPr/>
        </p:nvPicPr>
        <p:blipFill>
          <a:blip r:embed="rId2" cstate="print"/>
          <a:srcRect t="5679" b="3252"/>
          <a:stretch>
            <a:fillRect/>
          </a:stretch>
        </p:blipFill>
        <p:spPr>
          <a:xfrm>
            <a:off x="1824647" y="2819400"/>
            <a:ext cx="4880953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8" name="Picture 7" descr="periodic_95th_error.png"/>
          <p:cNvPicPr>
            <a:picLocks noChangeAspect="1"/>
          </p:cNvPicPr>
          <p:nvPr/>
        </p:nvPicPr>
        <p:blipFill>
          <a:blip r:embed="rId3" cstate="print"/>
          <a:srcRect l="6214" t="3213" r="6784" b="3602"/>
          <a:stretch>
            <a:fillRect/>
          </a:stretch>
        </p:blipFill>
        <p:spPr>
          <a:xfrm>
            <a:off x="2133600" y="609600"/>
            <a:ext cx="4267200" cy="2209800"/>
          </a:xfrm>
          <a:prstGeom prst="rect">
            <a:avLst/>
          </a:prstGeom>
        </p:spPr>
      </p:pic>
      <p:pic>
        <p:nvPicPr>
          <p:cNvPr id="12" name="Picture 11" descr="soil_moistur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4876800"/>
            <a:ext cx="4876191" cy="16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Reconstruction Error Vs Energy Savings</a:t>
            </a: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71600"/>
            <a:ext cx="5954078" cy="448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3505200" y="3200400"/>
            <a:ext cx="0" cy="2057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133600" y="3139966"/>
            <a:ext cx="137160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410200" y="1143000"/>
            <a:ext cx="3200400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When 50% of data downloaded</a:t>
            </a:r>
          </a:p>
          <a:p>
            <a:pPr algn="ctr"/>
            <a:endParaRPr lang="en-US" dirty="0" smtClean="0">
              <a:solidFill>
                <a:schemeClr val="tx1"/>
              </a:solidFill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 Median Error : 0.068 C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Gill Sans MT" pitchFamily="34" charset="0"/>
              </a:rPr>
              <a:t>20% Reduction in Duty Cycle</a:t>
            </a:r>
            <a:endParaRPr 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2305051"/>
          </a:xfrm>
          <a:solidFill>
            <a:srgbClr val="29486D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Summary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Crystal Accuracy - Power Requirements</a:t>
            </a:r>
            <a:endParaRPr lang="en-US" dirty="0"/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7008813" y="2058988"/>
            <a:ext cx="1065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600">
                <a:solidFill>
                  <a:schemeClr val="tx1"/>
                </a:solidFill>
              </a:rPr>
              <a:t>1ms/year</a:t>
            </a:r>
          </a:p>
        </p:txBody>
      </p:sp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7008813" y="3149600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600">
                <a:solidFill>
                  <a:schemeClr val="tx1"/>
                </a:solidFill>
              </a:rPr>
              <a:t>1ms/day</a:t>
            </a:r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38200" y="1219200"/>
            <a:ext cx="7069138" cy="4295775"/>
            <a:chOff x="873125" y="1577975"/>
            <a:chExt cx="7069138" cy="4295775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rot="13605">
              <a:off x="3552825" y="5476875"/>
              <a:ext cx="14239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tx1"/>
                  </a:solidFill>
                </a:rPr>
                <a:t>Power (W)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873125" y="1577975"/>
              <a:ext cx="7069138" cy="4098925"/>
              <a:chOff x="873125" y="1577975"/>
              <a:chExt cx="7069138" cy="4098925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1716088" y="1712913"/>
                <a:ext cx="5289550" cy="3575050"/>
              </a:xfrm>
              <a:prstGeom prst="rect">
                <a:avLst/>
              </a:prstGeom>
              <a:noFill/>
              <a:ln w="2857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>
                <a:off x="1638300" y="2000250"/>
                <a:ext cx="153988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1638300" y="2473325"/>
                <a:ext cx="153988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1638300" y="2878138"/>
                <a:ext cx="153988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11"/>
              <p:cNvSpPr>
                <a:spLocks noChangeShapeType="1"/>
              </p:cNvSpPr>
              <p:nvPr/>
            </p:nvSpPr>
            <p:spPr bwMode="auto">
              <a:xfrm>
                <a:off x="1638300" y="3284538"/>
                <a:ext cx="153988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12"/>
              <p:cNvSpPr>
                <a:spLocks noChangeShapeType="1"/>
              </p:cNvSpPr>
              <p:nvPr/>
            </p:nvSpPr>
            <p:spPr bwMode="auto">
              <a:xfrm>
                <a:off x="1643063" y="3689350"/>
                <a:ext cx="153987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>
                <a:off x="1638300" y="4127500"/>
                <a:ext cx="153988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>
                <a:off x="1638300" y="4568825"/>
                <a:ext cx="153988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1638300" y="5046663"/>
                <a:ext cx="153988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Text Box 16"/>
              <p:cNvSpPr txBox="1">
                <a:spLocks noChangeArrowheads="1"/>
              </p:cNvSpPr>
              <p:nvPr/>
            </p:nvSpPr>
            <p:spPr bwMode="auto">
              <a:xfrm>
                <a:off x="1127125" y="1577975"/>
                <a:ext cx="611188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10</a:t>
                </a:r>
                <a:r>
                  <a:rPr lang="en-US" sz="1600" baseline="30000">
                    <a:solidFill>
                      <a:schemeClr val="tx1"/>
                    </a:solidFill>
                  </a:rPr>
                  <a:t>-12</a:t>
                </a: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>
                <a:off x="1125538" y="2309813"/>
                <a:ext cx="611187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10</a:t>
                </a:r>
                <a:r>
                  <a:rPr lang="en-US" sz="1600" baseline="30000">
                    <a:solidFill>
                      <a:schemeClr val="tx1"/>
                    </a:solidFill>
                  </a:rPr>
                  <a:t>-10</a:t>
                </a: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1173163" y="3130550"/>
                <a:ext cx="53340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10</a:t>
                </a:r>
                <a:r>
                  <a:rPr lang="en-US" sz="1600" baseline="30000">
                    <a:solidFill>
                      <a:schemeClr val="tx1"/>
                    </a:solidFill>
                  </a:rPr>
                  <a:t>-8</a:t>
                </a: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 Box 19"/>
              <p:cNvSpPr txBox="1">
                <a:spLocks noChangeArrowheads="1"/>
              </p:cNvSpPr>
              <p:nvPr/>
            </p:nvSpPr>
            <p:spPr bwMode="auto">
              <a:xfrm>
                <a:off x="1163638" y="3987800"/>
                <a:ext cx="53340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10</a:t>
                </a:r>
                <a:r>
                  <a:rPr lang="en-US" sz="1600" baseline="30000">
                    <a:solidFill>
                      <a:schemeClr val="tx1"/>
                    </a:solidFill>
                  </a:rPr>
                  <a:t>-6</a:t>
                </a: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 Box 20"/>
              <p:cNvSpPr txBox="1">
                <a:spLocks noChangeArrowheads="1"/>
              </p:cNvSpPr>
              <p:nvPr/>
            </p:nvSpPr>
            <p:spPr bwMode="auto">
              <a:xfrm>
                <a:off x="1187450" y="4906963"/>
                <a:ext cx="53340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10</a:t>
                </a:r>
                <a:r>
                  <a:rPr lang="en-US" sz="1600" baseline="30000">
                    <a:solidFill>
                      <a:schemeClr val="tx1"/>
                    </a:solidFill>
                  </a:rPr>
                  <a:t>-4</a:t>
                </a: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 Box 21"/>
              <p:cNvSpPr txBox="1">
                <a:spLocks noChangeArrowheads="1"/>
              </p:cNvSpPr>
              <p:nvPr/>
            </p:nvSpPr>
            <p:spPr bwMode="auto">
              <a:xfrm rot="16224419">
                <a:off x="407194" y="3231356"/>
                <a:ext cx="1328738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tx1"/>
                    </a:solidFill>
                  </a:rPr>
                  <a:t>Accuracy</a:t>
                </a:r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 rot="5400000">
                <a:off x="2501900" y="5287963"/>
                <a:ext cx="158750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 rot="5400000">
                <a:off x="3556000" y="5287963"/>
                <a:ext cx="158750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 rot="5400000">
                <a:off x="4584700" y="5287963"/>
                <a:ext cx="158750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26"/>
              <p:cNvSpPr>
                <a:spLocks noChangeShapeType="1"/>
              </p:cNvSpPr>
              <p:nvPr/>
            </p:nvSpPr>
            <p:spPr bwMode="auto">
              <a:xfrm rot="5400000">
                <a:off x="5594350" y="5287963"/>
                <a:ext cx="158750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 rot="5400000">
                <a:off x="6692900" y="5287963"/>
                <a:ext cx="158750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Text Box 28"/>
              <p:cNvSpPr txBox="1">
                <a:spLocks noChangeArrowheads="1"/>
              </p:cNvSpPr>
              <p:nvPr/>
            </p:nvSpPr>
            <p:spPr bwMode="auto">
              <a:xfrm>
                <a:off x="2382838" y="5326063"/>
                <a:ext cx="579437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0.01</a:t>
                </a:r>
              </a:p>
            </p:txBody>
          </p:sp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3463925" y="5322888"/>
                <a:ext cx="4667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0.1</a:t>
                </a:r>
              </a:p>
            </p:txBody>
          </p:sp>
          <p:sp>
            <p:nvSpPr>
              <p:cNvPr id="29" name="Text Box 30"/>
              <p:cNvSpPr txBox="1">
                <a:spLocks noChangeArrowheads="1"/>
              </p:cNvSpPr>
              <p:nvPr/>
            </p:nvSpPr>
            <p:spPr bwMode="auto">
              <a:xfrm>
                <a:off x="4540250" y="5337175"/>
                <a:ext cx="296863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0" name="Text Box 31"/>
              <p:cNvSpPr txBox="1">
                <a:spLocks noChangeArrowheads="1"/>
              </p:cNvSpPr>
              <p:nvPr/>
            </p:nvSpPr>
            <p:spPr bwMode="auto">
              <a:xfrm>
                <a:off x="5483225" y="5335588"/>
                <a:ext cx="4095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31" name="Text Box 32"/>
              <p:cNvSpPr txBox="1">
                <a:spLocks noChangeArrowheads="1"/>
              </p:cNvSpPr>
              <p:nvPr/>
            </p:nvSpPr>
            <p:spPr bwMode="auto">
              <a:xfrm>
                <a:off x="6532563" y="5334000"/>
                <a:ext cx="522287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32" name="Text Box 33"/>
              <p:cNvSpPr txBox="1">
                <a:spLocks noChangeArrowheads="1"/>
              </p:cNvSpPr>
              <p:nvPr/>
            </p:nvSpPr>
            <p:spPr bwMode="auto">
              <a:xfrm>
                <a:off x="1501775" y="5340350"/>
                <a:ext cx="69215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0.001</a:t>
                </a:r>
              </a:p>
            </p:txBody>
          </p:sp>
          <p:sp>
            <p:nvSpPr>
              <p:cNvPr id="33" name="Rectangle 34"/>
              <p:cNvSpPr>
                <a:spLocks noChangeArrowheads="1"/>
              </p:cNvSpPr>
              <p:nvPr/>
            </p:nvSpPr>
            <p:spPr bwMode="auto">
              <a:xfrm>
                <a:off x="2592388" y="4838700"/>
                <a:ext cx="869950" cy="307975"/>
              </a:xfrm>
              <a:prstGeom prst="rect">
                <a:avLst/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Text Box 35"/>
              <p:cNvSpPr txBox="1">
                <a:spLocks noChangeArrowheads="1"/>
              </p:cNvSpPr>
              <p:nvPr/>
            </p:nvSpPr>
            <p:spPr bwMode="auto">
              <a:xfrm>
                <a:off x="2722563" y="4770438"/>
                <a:ext cx="62388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400">
                    <a:solidFill>
                      <a:schemeClr val="tx1"/>
                    </a:solidFill>
                  </a:rPr>
                  <a:t>XO</a:t>
                </a:r>
              </a:p>
            </p:txBody>
          </p:sp>
          <p:sp>
            <p:nvSpPr>
              <p:cNvPr id="35" name="Text Box 36"/>
              <p:cNvSpPr txBox="1">
                <a:spLocks noChangeArrowheads="1"/>
              </p:cNvSpPr>
              <p:nvPr/>
            </p:nvSpPr>
            <p:spPr bwMode="auto">
              <a:xfrm>
                <a:off x="3106738" y="3859213"/>
                <a:ext cx="1179512" cy="466725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400">
                    <a:solidFill>
                      <a:schemeClr val="tx1"/>
                    </a:solidFill>
                  </a:rPr>
                  <a:t>TCXO</a:t>
                </a:r>
              </a:p>
            </p:txBody>
          </p:sp>
          <p:sp>
            <p:nvSpPr>
              <p:cNvPr id="36" name="Text Box 37"/>
              <p:cNvSpPr txBox="1">
                <a:spLocks noChangeArrowheads="1"/>
              </p:cNvSpPr>
              <p:nvPr/>
            </p:nvSpPr>
            <p:spPr bwMode="auto">
              <a:xfrm>
                <a:off x="4483100" y="3292475"/>
                <a:ext cx="1090613" cy="466725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400" dirty="0">
                    <a:solidFill>
                      <a:schemeClr val="tx1"/>
                    </a:solidFill>
                  </a:rPr>
                  <a:t>OCXO</a:t>
                </a:r>
              </a:p>
            </p:txBody>
          </p:sp>
          <p:sp>
            <p:nvSpPr>
              <p:cNvPr id="37" name="Text Box 38"/>
              <p:cNvSpPr txBox="1">
                <a:spLocks noChangeArrowheads="1"/>
              </p:cNvSpPr>
              <p:nvPr/>
            </p:nvSpPr>
            <p:spPr bwMode="auto">
              <a:xfrm>
                <a:off x="5653088" y="2498725"/>
                <a:ext cx="809625" cy="466725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2400">
                    <a:solidFill>
                      <a:schemeClr val="tx1"/>
                    </a:solidFill>
                  </a:rPr>
                  <a:t>Rb</a:t>
                </a:r>
              </a:p>
            </p:txBody>
          </p:sp>
          <p:sp>
            <p:nvSpPr>
              <p:cNvPr id="38" name="Text Box 39"/>
              <p:cNvSpPr txBox="1">
                <a:spLocks noChangeArrowheads="1"/>
              </p:cNvSpPr>
              <p:nvPr/>
            </p:nvSpPr>
            <p:spPr bwMode="auto">
              <a:xfrm>
                <a:off x="6011863" y="1714500"/>
                <a:ext cx="844550" cy="466725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2400">
                    <a:solidFill>
                      <a:schemeClr val="tx1"/>
                    </a:solidFill>
                  </a:rPr>
                  <a:t>Cs</a:t>
                </a:r>
              </a:p>
            </p:txBody>
          </p:sp>
          <p:sp>
            <p:nvSpPr>
              <p:cNvPr id="39" name="Line 40"/>
              <p:cNvSpPr>
                <a:spLocks noChangeShapeType="1"/>
              </p:cNvSpPr>
              <p:nvPr/>
            </p:nvSpPr>
            <p:spPr bwMode="auto">
              <a:xfrm>
                <a:off x="6929438" y="2046288"/>
                <a:ext cx="153987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41"/>
              <p:cNvSpPr>
                <a:spLocks noChangeShapeType="1"/>
              </p:cNvSpPr>
              <p:nvPr/>
            </p:nvSpPr>
            <p:spPr bwMode="auto">
              <a:xfrm>
                <a:off x="6937375" y="2217738"/>
                <a:ext cx="15398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42"/>
              <p:cNvSpPr>
                <a:spLocks noChangeShapeType="1"/>
              </p:cNvSpPr>
              <p:nvPr/>
            </p:nvSpPr>
            <p:spPr bwMode="auto">
              <a:xfrm>
                <a:off x="6918325" y="3319463"/>
                <a:ext cx="15398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43"/>
              <p:cNvSpPr>
                <a:spLocks noChangeShapeType="1"/>
              </p:cNvSpPr>
              <p:nvPr/>
            </p:nvSpPr>
            <p:spPr bwMode="auto">
              <a:xfrm>
                <a:off x="6931025" y="3467100"/>
                <a:ext cx="15398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44"/>
              <p:cNvSpPr>
                <a:spLocks noChangeShapeType="1"/>
              </p:cNvSpPr>
              <p:nvPr/>
            </p:nvSpPr>
            <p:spPr bwMode="auto">
              <a:xfrm>
                <a:off x="6929438" y="4349750"/>
                <a:ext cx="153987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7008813" y="1885950"/>
                <a:ext cx="93345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1s/day</a:t>
                </a:r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Text Box 48"/>
              <p:cNvSpPr txBox="1">
                <a:spLocks noChangeArrowheads="1"/>
              </p:cNvSpPr>
              <p:nvPr/>
            </p:nvSpPr>
            <p:spPr bwMode="auto">
              <a:xfrm>
                <a:off x="7008813" y="3321050"/>
                <a:ext cx="884237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1s/year</a:t>
                </a:r>
              </a:p>
            </p:txBody>
          </p:sp>
          <p:sp>
            <p:nvSpPr>
              <p:cNvPr id="48" name="Text Box 49"/>
              <p:cNvSpPr txBox="1">
                <a:spLocks noChangeArrowheads="1"/>
              </p:cNvSpPr>
              <p:nvPr/>
            </p:nvSpPr>
            <p:spPr bwMode="auto">
              <a:xfrm>
                <a:off x="7010400" y="4202113"/>
                <a:ext cx="8159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>
                    <a:solidFill>
                      <a:schemeClr val="tx1"/>
                    </a:solidFill>
                  </a:rPr>
                  <a:t>1s/day</a:t>
                </a:r>
              </a:p>
            </p:txBody>
          </p:sp>
          <p:sp>
            <p:nvSpPr>
              <p:cNvPr id="49" name="Line 50"/>
              <p:cNvSpPr>
                <a:spLocks noChangeShapeType="1"/>
              </p:cNvSpPr>
              <p:nvPr/>
            </p:nvSpPr>
            <p:spPr bwMode="auto">
              <a:xfrm flipV="1">
                <a:off x="2247900" y="5110163"/>
                <a:ext cx="328613" cy="1666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Line 51"/>
              <p:cNvSpPr>
                <a:spLocks noChangeShapeType="1"/>
              </p:cNvSpPr>
              <p:nvPr/>
            </p:nvSpPr>
            <p:spPr bwMode="auto">
              <a:xfrm flipV="1">
                <a:off x="3114675" y="4333875"/>
                <a:ext cx="914400" cy="4905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Line 52"/>
              <p:cNvSpPr>
                <a:spLocks noChangeShapeType="1"/>
              </p:cNvSpPr>
              <p:nvPr/>
            </p:nvSpPr>
            <p:spPr bwMode="auto">
              <a:xfrm flipV="1">
                <a:off x="4289425" y="3752850"/>
                <a:ext cx="593725" cy="4175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Line 53"/>
              <p:cNvSpPr>
                <a:spLocks noChangeShapeType="1"/>
              </p:cNvSpPr>
              <p:nvPr/>
            </p:nvSpPr>
            <p:spPr bwMode="auto">
              <a:xfrm flipV="1">
                <a:off x="5440363" y="2965450"/>
                <a:ext cx="369887" cy="3159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54"/>
              <p:cNvSpPr>
                <a:spLocks noChangeShapeType="1"/>
              </p:cNvSpPr>
              <p:nvPr/>
            </p:nvSpPr>
            <p:spPr bwMode="auto">
              <a:xfrm flipV="1">
                <a:off x="6283325" y="2184400"/>
                <a:ext cx="327025" cy="303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1371600" y="5715000"/>
            <a:ext cx="7114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Gill Sans MT" pitchFamily="34" charset="0"/>
              </a:rPr>
              <a:t>Quartz and Atomic </a:t>
            </a:r>
            <a:r>
              <a:rPr lang="en-US" sz="1000" dirty="0" smtClean="0">
                <a:latin typeface="Gill Sans MT" pitchFamily="34" charset="0"/>
              </a:rPr>
              <a:t>Clocks, </a:t>
            </a:r>
            <a:r>
              <a:rPr lang="en-US" sz="1000" dirty="0" smtClean="0">
                <a:latin typeface="Gill Sans MT" pitchFamily="34" charset="0"/>
              </a:rPr>
              <a:t>John R. </a:t>
            </a:r>
            <a:r>
              <a:rPr lang="en-US" sz="1000" dirty="0" err="1" smtClean="0">
                <a:latin typeface="Gill Sans MT" pitchFamily="34" charset="0"/>
              </a:rPr>
              <a:t>Vig</a:t>
            </a:r>
            <a:r>
              <a:rPr lang="en-US" sz="1000" dirty="0" smtClean="0">
                <a:latin typeface="Gill Sans MT" pitchFamily="34" charset="0"/>
              </a:rPr>
              <a:t>, , </a:t>
            </a:r>
            <a:r>
              <a:rPr lang="en-US" sz="1000" dirty="0" smtClean="0">
                <a:latin typeface="Gill Sans MT" pitchFamily="34" charset="0"/>
              </a:rPr>
              <a:t>US Army Communications-Electronics Research, Development &amp; Engineering </a:t>
            </a:r>
            <a:r>
              <a:rPr lang="en-US" sz="1000" dirty="0" smtClean="0">
                <a:latin typeface="Gill Sans MT" pitchFamily="34" charset="0"/>
              </a:rPr>
              <a:t>Center, 2007</a:t>
            </a:r>
            <a:endParaRPr lang="en-US" sz="1000" dirty="0" smtClean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Introduction [10 </a:t>
            </a:r>
            <a:r>
              <a:rPr lang="en-US" dirty="0" err="1" smtClean="0"/>
              <a:t>mins</a:t>
            </a:r>
            <a:r>
              <a:rPr lang="en-US" dirty="0" smtClean="0"/>
              <a:t>]</a:t>
            </a:r>
          </a:p>
          <a:p>
            <a:pPr>
              <a:buNone/>
            </a:pPr>
            <a:r>
              <a:rPr lang="en-US" dirty="0" smtClean="0"/>
              <a:t>- </a:t>
            </a:r>
            <a:r>
              <a:rPr lang="en-US" dirty="0" smtClean="0"/>
              <a:t>Monitoring Environment, Old Approach, Shortcomings, Need, WSNs, Architecture, Data avalanche, Dissertation Goal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System Design [10 </a:t>
            </a:r>
            <a:r>
              <a:rPr lang="en-US" dirty="0" err="1" smtClean="0"/>
              <a:t>mins</a:t>
            </a:r>
            <a:r>
              <a:rPr lang="en-US" dirty="0" smtClean="0"/>
              <a:t>]</a:t>
            </a:r>
          </a:p>
          <a:p>
            <a:pPr>
              <a:buNone/>
            </a:pPr>
            <a:r>
              <a:rPr lang="en-US" dirty="0" smtClean="0"/>
              <a:t>- </a:t>
            </a:r>
            <a:r>
              <a:rPr lang="en-US" dirty="0" smtClean="0"/>
              <a:t>Pilot deployments, PD lessons learnt, Two phase Deployments (upload, stage, science), Health Monitoring, Lessons learned.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Sundial </a:t>
            </a:r>
            <a:r>
              <a:rPr lang="en-US" dirty="0" smtClean="0"/>
              <a:t>[10 </a:t>
            </a:r>
            <a:r>
              <a:rPr lang="en-US" dirty="0" err="1" smtClean="0"/>
              <a:t>mins</a:t>
            </a:r>
            <a:r>
              <a:rPr lang="en-US" dirty="0" smtClean="0"/>
              <a:t>]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- Choose 10 slides from Sundial </a:t>
            </a:r>
            <a:r>
              <a:rPr lang="en-US" dirty="0" err="1" smtClean="0"/>
              <a:t>ppt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Phoenix [10 </a:t>
            </a:r>
            <a:r>
              <a:rPr lang="en-US" dirty="0" err="1" smtClean="0"/>
              <a:t>mins</a:t>
            </a:r>
            <a:r>
              <a:rPr lang="en-US" dirty="0" smtClean="0"/>
              <a:t>]</a:t>
            </a:r>
          </a:p>
          <a:p>
            <a:pPr>
              <a:buNone/>
            </a:pPr>
            <a:r>
              <a:rPr lang="en-US" dirty="0" smtClean="0"/>
              <a:t>- Choose 10 slides from Phoenix </a:t>
            </a:r>
            <a:r>
              <a:rPr lang="en-US" dirty="0" err="1" smtClean="0"/>
              <a:t>ppt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Adaptive Data Collection [10]</a:t>
            </a:r>
          </a:p>
          <a:p>
            <a:pPr>
              <a:buFontTx/>
              <a:buChar char="-"/>
            </a:pPr>
            <a:r>
              <a:rPr lang="en-US" dirty="0" smtClean="0"/>
              <a:t>Spatiotemporal </a:t>
            </a:r>
            <a:r>
              <a:rPr lang="en-US" dirty="0" smtClean="0"/>
              <a:t>correlation, radio consumption, Reconstruction example, Mutual Information, </a:t>
            </a:r>
            <a:r>
              <a:rPr lang="en-US" dirty="0" smtClean="0"/>
              <a:t>Reconstruction</a:t>
            </a:r>
            <a:r>
              <a:rPr lang="en-US" dirty="0" smtClean="0"/>
              <a:t>, Basic Plots, TS Error, using updates, using event </a:t>
            </a:r>
            <a:r>
              <a:rPr lang="en-US" dirty="0" smtClean="0"/>
              <a:t>detection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Typical Sensor Network</a:t>
            </a:r>
            <a:endParaRPr lang="en-US" dirty="0"/>
          </a:p>
        </p:txBody>
      </p:sp>
      <p:grpSp>
        <p:nvGrpSpPr>
          <p:cNvPr id="3" name="Group 45"/>
          <p:cNvGrpSpPr/>
          <p:nvPr/>
        </p:nvGrpSpPr>
        <p:grpSpPr>
          <a:xfrm>
            <a:off x="76200" y="3425646"/>
            <a:ext cx="4546600" cy="2517954"/>
            <a:chOff x="457200" y="3273246"/>
            <a:chExt cx="4546600" cy="2517954"/>
          </a:xfrm>
        </p:grpSpPr>
        <p:grpSp>
          <p:nvGrpSpPr>
            <p:cNvPr id="11" name="Group 34"/>
            <p:cNvGrpSpPr/>
            <p:nvPr/>
          </p:nvGrpSpPr>
          <p:grpSpPr>
            <a:xfrm>
              <a:off x="1447800" y="3352800"/>
              <a:ext cx="889000" cy="973074"/>
              <a:chOff x="1447800" y="3352800"/>
              <a:chExt cx="889000" cy="973074"/>
            </a:xfrm>
          </p:grpSpPr>
          <p:pic>
            <p:nvPicPr>
              <p:cNvPr id="9" name="Picture 8" descr="LuyfBox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47800" y="3733800"/>
                <a:ext cx="889000" cy="592074"/>
              </a:xfrm>
              <a:prstGeom prst="rect">
                <a:avLst/>
              </a:prstGeom>
            </p:spPr>
          </p:pic>
          <p:pic>
            <p:nvPicPr>
              <p:cNvPr id="20" name="Picture 19" descr="index_wireless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28800" y="3352800"/>
                <a:ext cx="495300" cy="371475"/>
              </a:xfrm>
              <a:prstGeom prst="rect">
                <a:avLst/>
              </a:prstGeom>
            </p:spPr>
          </p:pic>
        </p:grpSp>
        <p:grpSp>
          <p:nvGrpSpPr>
            <p:cNvPr id="12" name="Group 31"/>
            <p:cNvGrpSpPr/>
            <p:nvPr/>
          </p:nvGrpSpPr>
          <p:grpSpPr>
            <a:xfrm>
              <a:off x="457200" y="4800600"/>
              <a:ext cx="889000" cy="990600"/>
              <a:chOff x="457200" y="4800600"/>
              <a:chExt cx="889000" cy="990600"/>
            </a:xfrm>
          </p:grpSpPr>
          <p:pic>
            <p:nvPicPr>
              <p:cNvPr id="6" name="Picture 5" descr="LuyfBox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7200" y="5199126"/>
                <a:ext cx="889000" cy="592074"/>
              </a:xfrm>
              <a:prstGeom prst="rect">
                <a:avLst/>
              </a:prstGeom>
            </p:spPr>
          </p:pic>
          <p:pic>
            <p:nvPicPr>
              <p:cNvPr id="21" name="Picture 20" descr="index_wireless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38200" y="4800600"/>
                <a:ext cx="495300" cy="371475"/>
              </a:xfrm>
              <a:prstGeom prst="rect">
                <a:avLst/>
              </a:prstGeom>
            </p:spPr>
          </p:pic>
        </p:grpSp>
        <p:grpSp>
          <p:nvGrpSpPr>
            <p:cNvPr id="13" name="Group 32"/>
            <p:cNvGrpSpPr/>
            <p:nvPr/>
          </p:nvGrpSpPr>
          <p:grpSpPr>
            <a:xfrm>
              <a:off x="1905000" y="4800600"/>
              <a:ext cx="889000" cy="973074"/>
              <a:chOff x="1905000" y="4800600"/>
              <a:chExt cx="889000" cy="973074"/>
            </a:xfrm>
          </p:grpSpPr>
          <p:pic>
            <p:nvPicPr>
              <p:cNvPr id="7" name="Picture 6" descr="LuyfBox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05000" y="5181600"/>
                <a:ext cx="889000" cy="592074"/>
              </a:xfrm>
              <a:prstGeom prst="rect">
                <a:avLst/>
              </a:prstGeom>
            </p:spPr>
          </p:pic>
          <p:pic>
            <p:nvPicPr>
              <p:cNvPr id="23" name="Picture 22" descr="index_wireless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209800" y="4800600"/>
                <a:ext cx="495300" cy="371475"/>
              </a:xfrm>
              <a:prstGeom prst="rect">
                <a:avLst/>
              </a:prstGeom>
            </p:spPr>
          </p:pic>
        </p:grpSp>
        <p:grpSp>
          <p:nvGrpSpPr>
            <p:cNvPr id="14" name="Group 35"/>
            <p:cNvGrpSpPr/>
            <p:nvPr/>
          </p:nvGrpSpPr>
          <p:grpSpPr>
            <a:xfrm>
              <a:off x="3352800" y="3273246"/>
              <a:ext cx="889000" cy="976428"/>
              <a:chOff x="3352800" y="3273246"/>
              <a:chExt cx="889000" cy="976428"/>
            </a:xfrm>
          </p:grpSpPr>
          <p:pic>
            <p:nvPicPr>
              <p:cNvPr id="10" name="Picture 9" descr="LuyfBox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352800" y="3657600"/>
                <a:ext cx="889000" cy="592074"/>
              </a:xfrm>
              <a:prstGeom prst="rect">
                <a:avLst/>
              </a:prstGeom>
            </p:spPr>
          </p:pic>
          <p:pic>
            <p:nvPicPr>
              <p:cNvPr id="24" name="Picture 23" descr="index_wireless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33800" y="3273246"/>
                <a:ext cx="495300" cy="371475"/>
              </a:xfrm>
              <a:prstGeom prst="rect">
                <a:avLst/>
              </a:prstGeom>
            </p:spPr>
          </p:pic>
        </p:grpSp>
        <p:grpSp>
          <p:nvGrpSpPr>
            <p:cNvPr id="15" name="Group 33"/>
            <p:cNvGrpSpPr/>
            <p:nvPr/>
          </p:nvGrpSpPr>
          <p:grpSpPr>
            <a:xfrm>
              <a:off x="4114800" y="4800600"/>
              <a:ext cx="889000" cy="973074"/>
              <a:chOff x="4114800" y="4800600"/>
              <a:chExt cx="889000" cy="973074"/>
            </a:xfrm>
          </p:grpSpPr>
          <p:pic>
            <p:nvPicPr>
              <p:cNvPr id="8" name="Picture 7" descr="LuyfBox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114800" y="5181600"/>
                <a:ext cx="889000" cy="592074"/>
              </a:xfrm>
              <a:prstGeom prst="rect">
                <a:avLst/>
              </a:prstGeom>
            </p:spPr>
          </p:pic>
          <p:pic>
            <p:nvPicPr>
              <p:cNvPr id="25" name="Picture 24" descr="index_wireless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267200" y="4800600"/>
                <a:ext cx="495300" cy="371475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048000" y="4953000"/>
              <a:ext cx="84189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 smtClean="0">
                  <a:latin typeface="Gill Sans MT" pitchFamily="34" charset="0"/>
                </a:rPr>
                <a:t>….</a:t>
              </a:r>
              <a:endParaRPr lang="en-US" sz="4200" dirty="0">
                <a:latin typeface="Gill Sans MT" pitchFamily="34" charset="0"/>
              </a:endParaRPr>
            </a:p>
          </p:txBody>
        </p:sp>
      </p:grpSp>
      <p:grpSp>
        <p:nvGrpSpPr>
          <p:cNvPr id="16" name="Group 51"/>
          <p:cNvGrpSpPr/>
          <p:nvPr/>
        </p:nvGrpSpPr>
        <p:grpSpPr>
          <a:xfrm>
            <a:off x="685800" y="1524000"/>
            <a:ext cx="2038565" cy="1362075"/>
            <a:chOff x="685800" y="1524000"/>
            <a:chExt cx="2038565" cy="1362075"/>
          </a:xfrm>
        </p:grpSpPr>
        <p:pic>
          <p:nvPicPr>
            <p:cNvPr id="28" name="Picture 27" descr="index_wireles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0800000">
              <a:off x="2114765" y="2514600"/>
              <a:ext cx="495300" cy="371475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685800" y="1524000"/>
              <a:ext cx="13716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Gill Sans MT" pitchFamily="34" charset="0"/>
                </a:rPr>
                <a:t>Gateway/</a:t>
              </a:r>
            </a:p>
            <a:p>
              <a:r>
                <a:rPr lang="en-US" sz="1400" dirty="0" err="1" smtClean="0">
                  <a:solidFill>
                    <a:schemeClr val="tx1"/>
                  </a:solidFill>
                  <a:latin typeface="Gill Sans MT" pitchFamily="34" charset="0"/>
                </a:rPr>
                <a:t>Basestation</a:t>
              </a:r>
              <a:endParaRPr lang="en-US" sz="1400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  <p:pic>
          <p:nvPicPr>
            <p:cNvPr id="49" name="Picture 48" descr="laptop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6400" y="1600200"/>
              <a:ext cx="1047965" cy="914400"/>
            </a:xfrm>
            <a:prstGeom prst="rect">
              <a:avLst/>
            </a:prstGeom>
          </p:spPr>
        </p:pic>
      </p:grpSp>
      <p:grpSp>
        <p:nvGrpSpPr>
          <p:cNvPr id="17" name="Group 52"/>
          <p:cNvGrpSpPr/>
          <p:nvPr/>
        </p:nvGrpSpPr>
        <p:grpSpPr>
          <a:xfrm>
            <a:off x="2362200" y="914400"/>
            <a:ext cx="4876800" cy="1295400"/>
            <a:chOff x="2362200" y="914400"/>
            <a:chExt cx="4876800" cy="1295400"/>
          </a:xfrm>
        </p:grpSpPr>
        <p:grpSp>
          <p:nvGrpSpPr>
            <p:cNvPr id="18" name="Group 44"/>
            <p:cNvGrpSpPr/>
            <p:nvPr/>
          </p:nvGrpSpPr>
          <p:grpSpPr>
            <a:xfrm>
              <a:off x="2362200" y="1143000"/>
              <a:ext cx="3581400" cy="1066800"/>
              <a:chOff x="3048000" y="1066800"/>
              <a:chExt cx="3581400" cy="1066800"/>
            </a:xfrm>
          </p:grpSpPr>
          <p:pic>
            <p:nvPicPr>
              <p:cNvPr id="39" name="Picture 38" descr="internet_cloud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962400" y="1219200"/>
                <a:ext cx="1219200" cy="914400"/>
              </a:xfrm>
              <a:prstGeom prst="rect">
                <a:avLst/>
              </a:prstGeom>
            </p:spPr>
          </p:pic>
          <p:grpSp>
            <p:nvGrpSpPr>
              <p:cNvPr id="19" name="Group 41"/>
              <p:cNvGrpSpPr/>
              <p:nvPr/>
            </p:nvGrpSpPr>
            <p:grpSpPr>
              <a:xfrm>
                <a:off x="5715000" y="1219200"/>
                <a:ext cx="914400" cy="914400"/>
                <a:chOff x="5410200" y="1295400"/>
                <a:chExt cx="914400" cy="914400"/>
              </a:xfrm>
            </p:grpSpPr>
            <p:pic>
              <p:nvPicPr>
                <p:cNvPr id="40" name="Picture 39" descr="db.pn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410200" y="1600200"/>
                  <a:ext cx="609600" cy="609600"/>
                </a:xfrm>
                <a:prstGeom prst="rect">
                  <a:avLst/>
                </a:prstGeom>
              </p:spPr>
            </p:pic>
            <p:pic>
              <p:nvPicPr>
                <p:cNvPr id="41" name="Picture 40" descr="db.pn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715000" y="1295400"/>
                  <a:ext cx="609600" cy="609600"/>
                </a:xfrm>
                <a:prstGeom prst="rect">
                  <a:avLst/>
                </a:prstGeom>
              </p:spPr>
            </p:pic>
          </p:grpSp>
          <p:sp>
            <p:nvSpPr>
              <p:cNvPr id="43" name="Curved Down Arrow 42"/>
              <p:cNvSpPr/>
              <p:nvPr/>
            </p:nvSpPr>
            <p:spPr>
              <a:xfrm>
                <a:off x="3048000" y="1066800"/>
                <a:ext cx="1219200" cy="457200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Curved Down Arrow 43"/>
              <p:cNvSpPr/>
              <p:nvPr/>
            </p:nvSpPr>
            <p:spPr>
              <a:xfrm>
                <a:off x="4876800" y="1066800"/>
                <a:ext cx="1219200" cy="457200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5867400" y="914400"/>
              <a:ext cx="13716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Gill Sans MT" pitchFamily="34" charset="0"/>
                </a:rPr>
                <a:t>Stable 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latin typeface="Gill Sans MT" pitchFamily="34" charset="0"/>
                </a:rPr>
                <a:t>Storage</a:t>
              </a:r>
              <a:endParaRPr lang="en-US" sz="1400" dirty="0">
                <a:solidFill>
                  <a:schemeClr val="tx1"/>
                </a:solidFill>
                <a:latin typeface="Gill Sans MT" pitchFamily="34" charset="0"/>
              </a:endParaRPr>
            </a:p>
          </p:txBody>
        </p:sp>
      </p:grpSp>
      <p:pic>
        <p:nvPicPr>
          <p:cNvPr id="6150" name="Picture 6" descr="http://canada.newark.com/productimages/nio/standard/37786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93000" y="1981200"/>
            <a:ext cx="736600" cy="1270000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8229600" y="281940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19 Ah</a:t>
            </a:r>
            <a:endParaRPr lang="en-US" dirty="0">
              <a:latin typeface="Gill Sans MT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2094" y="3429000"/>
            <a:ext cx="3821906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Dissertation Goals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52600" y="1066800"/>
            <a:ext cx="4876800" cy="1295399"/>
          </a:xfrm>
          <a:prstGeom prst="rect">
            <a:avLst/>
          </a:prstGeom>
          <a:solidFill>
            <a:srgbClr val="29486D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Data Processing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Pipeline </a:t>
            </a:r>
            <a:r>
              <a:rPr lang="en-US" sz="2800" baseline="0" dirty="0" smtClean="0">
                <a:solidFill>
                  <a:schemeClr val="bg1"/>
                </a:solidFill>
                <a:latin typeface="Gill Sans MT" pitchFamily="34" charset="0"/>
                <a:ea typeface="+mj-ea"/>
                <a:cs typeface="+mj-cs"/>
              </a:rPr>
              <a:t>Design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2666999"/>
            <a:ext cx="4876800" cy="1752600"/>
          </a:xfrm>
          <a:prstGeom prst="rect">
            <a:avLst/>
          </a:prstGeom>
          <a:solidFill>
            <a:srgbClr val="29486D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Measurement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Gill Sans MT" pitchFamily="34" charset="0"/>
                <a:ea typeface="+mj-ea"/>
                <a:cs typeface="+mj-cs"/>
              </a:rPr>
              <a:t>Timestamping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solidFill>
                <a:schemeClr val="bg1"/>
              </a:solidFill>
              <a:latin typeface="Gill Sans M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Gill Sans MT" pitchFamily="34" charset="0"/>
                <a:ea typeface="+mj-ea"/>
                <a:cs typeface="+mj-cs"/>
              </a:rPr>
              <a:t>*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Sundial * Phoenix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52600" y="4724400"/>
            <a:ext cx="4876800" cy="1295399"/>
          </a:xfrm>
          <a:prstGeom prst="rect">
            <a:avLst/>
          </a:prstGeom>
          <a:solidFill>
            <a:srgbClr val="29486D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Data Driven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Gill Sans MT" pitchFamily="34" charset="0"/>
                <a:ea typeface="+mj-ea"/>
                <a:cs typeface="+mj-cs"/>
              </a:rPr>
              <a:t>Data Collection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17924</TotalTime>
  <Words>2245</Words>
  <Application>Microsoft Office PowerPoint</Application>
  <PresentationFormat>On-screen Show (4:3)</PresentationFormat>
  <Paragraphs>711</Paragraphs>
  <Slides>76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Data Management in Environmental Monitoring Sensor Networks</vt:lpstr>
      <vt:lpstr>Background &amp; Introduction</vt:lpstr>
      <vt:lpstr>Environmental Monitoring</vt:lpstr>
      <vt:lpstr>Traditional Approaches</vt:lpstr>
      <vt:lpstr>Wireless Sensor Networks (WSNs)</vt:lpstr>
      <vt:lpstr>Why WSNs</vt:lpstr>
      <vt:lpstr>Life Under Your Feet</vt:lpstr>
      <vt:lpstr>A Typical Sensor Network</vt:lpstr>
      <vt:lpstr>Dissertation Goals</vt:lpstr>
      <vt:lpstr>Data Processing Pipeline Design</vt:lpstr>
      <vt:lpstr>Pilot Deployments (2005)</vt:lpstr>
      <vt:lpstr>Lessons Learned</vt:lpstr>
      <vt:lpstr>Original Database Design</vt:lpstr>
      <vt:lpstr>2 Phase Design</vt:lpstr>
      <vt:lpstr>Pipeline Features</vt:lpstr>
      <vt:lpstr>Pipeline Features - II</vt:lpstr>
      <vt:lpstr>End-to-End Architecture (2008)</vt:lpstr>
      <vt:lpstr>Statistics July 2008 - </vt:lpstr>
      <vt:lpstr>Monitoring</vt:lpstr>
      <vt:lpstr>Monitoring - II</vt:lpstr>
      <vt:lpstr>Data Avalanche</vt:lpstr>
      <vt:lpstr>Measurement Timestamping</vt:lpstr>
      <vt:lpstr>Timing in WSNs</vt:lpstr>
      <vt:lpstr>Timing Methodologies</vt:lpstr>
      <vt:lpstr>Introduction</vt:lpstr>
      <vt:lpstr>Translating Measurements</vt:lpstr>
      <vt:lpstr>Basic Approach</vt:lpstr>
      <vt:lpstr>Reboots</vt:lpstr>
      <vt:lpstr>Reboots</vt:lpstr>
      <vt:lpstr>Failures &amp; Challenges</vt:lpstr>
      <vt:lpstr>Leakin Deployment : Motivating Example</vt:lpstr>
      <vt:lpstr>Sundial</vt:lpstr>
      <vt:lpstr>Annual Solar Patterns</vt:lpstr>
      <vt:lpstr>On-board Light Data</vt:lpstr>
      <vt:lpstr>“Sundial”</vt:lpstr>
      <vt:lpstr>Segments</vt:lpstr>
      <vt:lpstr>Reconstruction Results</vt:lpstr>
      <vt:lpstr>Discussion</vt:lpstr>
      <vt:lpstr>Phoenix</vt:lpstr>
      <vt:lpstr>Reboots and Basestation</vt:lpstr>
      <vt:lpstr>Cub Hill – Year long deployment</vt:lpstr>
      <vt:lpstr>Cub Hill : Time Reconstruction</vt:lpstr>
      <vt:lpstr>Phoenix: Big Picture</vt:lpstr>
      <vt:lpstr>Terminology</vt:lpstr>
      <vt:lpstr>2-Phase</vt:lpstr>
      <vt:lpstr>Architecture Summary</vt:lpstr>
      <vt:lpstr>Anchor Collection – I : Beaconing</vt:lpstr>
      <vt:lpstr>Anchor Collection – II : Storage</vt:lpstr>
      <vt:lpstr>Anchor Collection – III : Global References</vt:lpstr>
      <vt:lpstr>Time Reconstruction (outside the network)</vt:lpstr>
      <vt:lpstr>Evaluation Metrics</vt:lpstr>
      <vt:lpstr>Simulation: Missing Global Clock Source</vt:lpstr>
      <vt:lpstr>Simulation: Wake Up Interval</vt:lpstr>
      <vt:lpstr>Simulation: Segments to anchor with</vt:lpstr>
      <vt:lpstr>Olin Deployment</vt:lpstr>
      <vt:lpstr>Deployment Accuracy</vt:lpstr>
      <vt:lpstr>Naïve Yield Vs Phoenix Yield</vt:lpstr>
      <vt:lpstr>Data Driven Data Collection</vt:lpstr>
      <vt:lpstr>Cub Hill Deployment</vt:lpstr>
      <vt:lpstr>Spatiotemporal Correlations</vt:lpstr>
      <vt:lpstr>Energy in Data Transfers</vt:lpstr>
      <vt:lpstr>Question</vt:lpstr>
      <vt:lpstr>Motivating Example</vt:lpstr>
      <vt:lpstr>Informative Locations</vt:lpstr>
      <vt:lpstr>Basic Methodology</vt:lpstr>
      <vt:lpstr>Compare with Random</vt:lpstr>
      <vt:lpstr>Impact of Test Period</vt:lpstr>
      <vt:lpstr>Error Pattern</vt:lpstr>
      <vt:lpstr>Update Methodology</vt:lpstr>
      <vt:lpstr>Results</vt:lpstr>
      <vt:lpstr>Reconstruction Error Vs Energy Savings</vt:lpstr>
      <vt:lpstr>Summary</vt:lpstr>
      <vt:lpstr>Summary</vt:lpstr>
      <vt:lpstr>Extras</vt:lpstr>
      <vt:lpstr>Crystal Accuracy - Power Requirements</vt:lpstr>
      <vt:lpstr>Outline</vt:lpstr>
    </vt:vector>
  </TitlesOfParts>
  <Company>Johns Hopkins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Jayant Gupchup</dc:creator>
  <cp:lastModifiedBy>gupchup</cp:lastModifiedBy>
  <cp:revision>982</cp:revision>
  <dcterms:created xsi:type="dcterms:W3CDTF">2008-12-02T01:57:33Z</dcterms:created>
  <dcterms:modified xsi:type="dcterms:W3CDTF">2012-01-17T22:26:12Z</dcterms:modified>
</cp:coreProperties>
</file>